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92136" y="1613407"/>
            <a:ext cx="4604384" cy="353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5427" y="276224"/>
            <a:ext cx="10798175" cy="662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2700527"/>
            <a:ext cx="7918450" cy="3297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25402" y="6460127"/>
            <a:ext cx="2165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3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3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2.jpg"/><Relationship Id="rId4" Type="http://schemas.openxmlformats.org/officeDocument/2006/relationships/image" Target="../media/image27.png"/><Relationship Id="rId9" Type="http://schemas.openxmlformats.org/officeDocument/2006/relationships/image" Target="../media/image3.jp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33.png"/><Relationship Id="rId7" Type="http://schemas.openxmlformats.org/officeDocument/2006/relationships/image" Target="../media/image2.jp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cag.gov.in/en/audit-report/details/2754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3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18" Type="http://schemas.openxmlformats.org/officeDocument/2006/relationships/image" Target="../media/image3.jp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2.jpg"/><Relationship Id="rId2" Type="http://schemas.openxmlformats.org/officeDocument/2006/relationships/image" Target="../media/image45.jpg"/><Relationship Id="rId16" Type="http://schemas.openxmlformats.org/officeDocument/2006/relationships/image" Target="../media/image5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jp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8.jpg"/><Relationship Id="rId10" Type="http://schemas.openxmlformats.org/officeDocument/2006/relationships/image" Target="../media/image53.png"/><Relationship Id="rId4" Type="http://schemas.openxmlformats.org/officeDocument/2006/relationships/image" Target="../media/image47.jpg"/><Relationship Id="rId9" Type="http://schemas.openxmlformats.org/officeDocument/2006/relationships/image" Target="../media/image52.png"/><Relationship Id="rId14" Type="http://schemas.openxmlformats.org/officeDocument/2006/relationships/image" Target="../media/image57.jp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Relationship Id="rId9" Type="http://schemas.openxmlformats.org/officeDocument/2006/relationships/image" Target="../media/image3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7" Type="http://schemas.openxmlformats.org/officeDocument/2006/relationships/image" Target="../media/image3.jp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in.fashionnetwork.com/news/Gjepc-launches-campaign-to-attract-talent-to-india-s-jewellery-industry%2C1067764.html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s://news.rha.uk.net/2022/06/15/generation-logistics-government-launches-initiative-to-attract-talent-to-logistics-industry/conten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hyperlink" Target="http://www.ncvtmis.gov.in/Pages/ITI/Count.aspx" TargetMode="External"/><Relationship Id="rId7" Type="http://schemas.openxmlformats.org/officeDocument/2006/relationships/image" Target="../media/image76.png"/><Relationship Id="rId12" Type="http://schemas.openxmlformats.org/officeDocument/2006/relationships/image" Target="../media/image3.jp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5.png"/><Relationship Id="rId11" Type="http://schemas.openxmlformats.org/officeDocument/2006/relationships/image" Target="../media/image2.jpg"/><Relationship Id="rId5" Type="http://schemas.openxmlformats.org/officeDocument/2006/relationships/hyperlink" Target="http://www.thehindubusinessline.com/opinion/skilling-efforts-need-to-be-scaled-up/article65341441.ece" TargetMode="External"/><Relationship Id="rId10" Type="http://schemas.openxmlformats.org/officeDocument/2006/relationships/image" Target="../media/image79.png"/><Relationship Id="rId4" Type="http://schemas.openxmlformats.org/officeDocument/2006/relationships/hyperlink" Target="http://ititandi.org/downloads/Guidelines%20ppp.pdf" TargetMode="External"/><Relationship Id="rId9" Type="http://schemas.openxmlformats.org/officeDocument/2006/relationships/image" Target="../media/image78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3.jpg"/><Relationship Id="rId3" Type="http://schemas.openxmlformats.org/officeDocument/2006/relationships/image" Target="../media/image81.png"/><Relationship Id="rId7" Type="http://schemas.openxmlformats.org/officeDocument/2006/relationships/image" Target="../media/image85.jpg"/><Relationship Id="rId12" Type="http://schemas.openxmlformats.org/officeDocument/2006/relationships/image" Target="../media/image2.jp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4.jp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0" Type="http://schemas.openxmlformats.org/officeDocument/2006/relationships/image" Target="../media/image88.png"/><Relationship Id="rId4" Type="http://schemas.openxmlformats.org/officeDocument/2006/relationships/image" Target="../media/image82.jpg"/><Relationship Id="rId9" Type="http://schemas.openxmlformats.org/officeDocument/2006/relationships/image" Target="../media/image87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13" Type="http://schemas.openxmlformats.org/officeDocument/2006/relationships/image" Target="../media/image3.jpg"/><Relationship Id="rId3" Type="http://schemas.openxmlformats.org/officeDocument/2006/relationships/image" Target="../media/image91.png"/><Relationship Id="rId7" Type="http://schemas.openxmlformats.org/officeDocument/2006/relationships/image" Target="../media/image95.png"/><Relationship Id="rId12" Type="http://schemas.openxmlformats.org/officeDocument/2006/relationships/image" Target="../media/image2.jp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7.png"/><Relationship Id="rId5" Type="http://schemas.openxmlformats.org/officeDocument/2006/relationships/image" Target="../media/image93.png"/><Relationship Id="rId10" Type="http://schemas.openxmlformats.org/officeDocument/2006/relationships/hyperlink" Target="https://www.bfr.bund.de/en/home.html" TargetMode="External"/><Relationship Id="rId4" Type="http://schemas.openxmlformats.org/officeDocument/2006/relationships/image" Target="../media/image92.png"/><Relationship Id="rId9" Type="http://schemas.openxmlformats.org/officeDocument/2006/relationships/hyperlink" Target="https://www.csb.gov/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t.edu/ehs/globally-harmonized-system-ghs" TargetMode="External"/><Relationship Id="rId7" Type="http://schemas.openxmlformats.org/officeDocument/2006/relationships/image" Target="../media/image3.jpg"/><Relationship Id="rId2" Type="http://schemas.openxmlformats.org/officeDocument/2006/relationships/hyperlink" Target="https://www.downtoearth.org.in/news/environment/poison-unlimited-india-s-chemicals-industry-remains-dangerously-68718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jpg"/><Relationship Id="rId5" Type="http://schemas.openxmlformats.org/officeDocument/2006/relationships/image" Target="../media/image99.png"/><Relationship Id="rId4" Type="http://schemas.openxmlformats.org/officeDocument/2006/relationships/image" Target="../media/image98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100.png"/><Relationship Id="rId7" Type="http://schemas.openxmlformats.org/officeDocument/2006/relationships/image" Target="../media/image2.jpg"/><Relationship Id="rId2" Type="http://schemas.openxmlformats.org/officeDocument/2006/relationships/hyperlink" Target="https://www.spglobal.com/esg/solutions/data-intelligence-esg-scor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png"/><Relationship Id="rId5" Type="http://schemas.openxmlformats.org/officeDocument/2006/relationships/image" Target="../media/image102.png"/><Relationship Id="rId4" Type="http://schemas.openxmlformats.org/officeDocument/2006/relationships/image" Target="../media/image10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3.jpg"/><Relationship Id="rId4" Type="http://schemas.openxmlformats.org/officeDocument/2006/relationships/image" Target="../media/image12.png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9902" y="6152489"/>
            <a:ext cx="34956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C</a:t>
            </a:r>
            <a:r>
              <a:rPr sz="800" spc="-5" dirty="0">
                <a:latin typeface="Calibri"/>
                <a:cs typeface="Calibri"/>
              </a:rPr>
              <a:t>ON</a:t>
            </a:r>
            <a:r>
              <a:rPr sz="800" dirty="0">
                <a:latin typeface="Calibri"/>
                <a:cs typeface="Calibri"/>
              </a:rPr>
              <a:t>FIDE</a:t>
            </a:r>
            <a:r>
              <a:rPr sz="800" spc="-15" dirty="0">
                <a:latin typeface="Calibri"/>
                <a:cs typeface="Calibri"/>
              </a:rPr>
              <a:t>N</a:t>
            </a:r>
            <a:r>
              <a:rPr sz="800" dirty="0">
                <a:latin typeface="Calibri"/>
                <a:cs typeface="Calibri"/>
              </a:rPr>
              <a:t>T</a:t>
            </a:r>
            <a:r>
              <a:rPr sz="800" spc="-15" dirty="0">
                <a:latin typeface="Calibri"/>
                <a:cs typeface="Calibri"/>
              </a:rPr>
              <a:t>I</a:t>
            </a:r>
            <a:r>
              <a:rPr sz="800" dirty="0">
                <a:latin typeface="Calibri"/>
                <a:cs typeface="Calibri"/>
              </a:rPr>
              <a:t>AL</a:t>
            </a:r>
            <a:r>
              <a:rPr sz="800" spc="-4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</a:t>
            </a:r>
            <a:r>
              <a:rPr sz="800" spc="-5" dirty="0">
                <a:latin typeface="Calibri"/>
                <a:cs typeface="Calibri"/>
              </a:rPr>
              <a:t>N</a:t>
            </a:r>
            <a:r>
              <a:rPr sz="800" dirty="0">
                <a:latin typeface="Calibri"/>
                <a:cs typeface="Calibri"/>
              </a:rPr>
              <a:t>D</a:t>
            </a:r>
            <a:r>
              <a:rPr sz="800" spc="-3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P</a:t>
            </a:r>
            <a:r>
              <a:rPr sz="800" spc="-5" dirty="0">
                <a:latin typeface="Calibri"/>
                <a:cs typeface="Calibri"/>
              </a:rPr>
              <a:t>RO</a:t>
            </a:r>
            <a:r>
              <a:rPr sz="800" dirty="0">
                <a:latin typeface="Calibri"/>
                <a:cs typeface="Calibri"/>
              </a:rPr>
              <a:t>P</a:t>
            </a:r>
            <a:r>
              <a:rPr sz="800" spc="-5" dirty="0">
                <a:latin typeface="Calibri"/>
                <a:cs typeface="Calibri"/>
              </a:rPr>
              <a:t>R</a:t>
            </a:r>
            <a:r>
              <a:rPr sz="800" dirty="0">
                <a:latin typeface="Calibri"/>
                <a:cs typeface="Calibri"/>
              </a:rPr>
              <a:t>IETA</a:t>
            </a:r>
            <a:r>
              <a:rPr sz="800" spc="-5" dirty="0">
                <a:latin typeface="Calibri"/>
                <a:cs typeface="Calibri"/>
              </a:rPr>
              <a:t>R</a:t>
            </a:r>
            <a:r>
              <a:rPr sz="800" dirty="0">
                <a:latin typeface="Calibri"/>
                <a:cs typeface="Calibri"/>
              </a:rPr>
              <a:t>Y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latin typeface="Calibri"/>
                <a:cs typeface="Calibri"/>
              </a:rPr>
              <a:t>Any</a:t>
            </a:r>
            <a:r>
              <a:rPr sz="800" spc="-5" dirty="0">
                <a:latin typeface="Calibri"/>
                <a:cs typeface="Calibri"/>
              </a:rPr>
              <a:t> use of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this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material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without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specific</a:t>
            </a:r>
            <a:r>
              <a:rPr sz="800" spc="4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permission</a:t>
            </a:r>
            <a:r>
              <a:rPr sz="800" spc="2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of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Indian</a:t>
            </a:r>
            <a:r>
              <a:rPr sz="800" spc="2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Chemical Council</a:t>
            </a:r>
            <a:r>
              <a:rPr sz="800" spc="2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(ICC) 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is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strictly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prohibited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1342" y="1801113"/>
            <a:ext cx="10874858" cy="1021433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>
              <a:lnSpc>
                <a:spcPts val="3660"/>
              </a:lnSpc>
              <a:spcBef>
                <a:spcPts val="565"/>
              </a:spcBef>
            </a:pPr>
            <a:r>
              <a:rPr lang="en-US" sz="3400" b="1" spc="20" dirty="0">
                <a:latin typeface="Tahoma"/>
                <a:cs typeface="Tahoma"/>
              </a:rPr>
              <a:t>Enablers For Indian Chemical Industry To Surpass USD 1 </a:t>
            </a:r>
            <a:r>
              <a:rPr lang="en-US" sz="3400" b="1" spc="20">
                <a:latin typeface="Tahoma"/>
                <a:cs typeface="Tahoma"/>
              </a:rPr>
              <a:t>Trillon </a:t>
            </a:r>
            <a:r>
              <a:rPr lang="en-US" sz="3400" b="1" spc="20" dirty="0">
                <a:latin typeface="Tahoma"/>
                <a:cs typeface="Tahoma"/>
              </a:rPr>
              <a:t>by 2040</a:t>
            </a:r>
            <a:endParaRPr sz="34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1342" y="2804733"/>
            <a:ext cx="2195830" cy="824865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1800" spc="-5" dirty="0">
                <a:latin typeface="Arial MT"/>
                <a:cs typeface="Arial MT"/>
              </a:rPr>
              <a:t>Discussion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document</a:t>
            </a:r>
            <a:endParaRPr sz="1800" dirty="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1040"/>
              </a:spcBef>
            </a:pPr>
            <a:endParaRPr sz="1600" dirty="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0461" y="4136941"/>
            <a:ext cx="2204957" cy="6381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778255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80" dirty="0"/>
              <a:t>Support</a:t>
            </a:r>
            <a:r>
              <a:rPr spc="-145" dirty="0"/>
              <a:t> </a:t>
            </a:r>
            <a:r>
              <a:rPr spc="-60" dirty="0"/>
              <a:t>sought</a:t>
            </a:r>
            <a:r>
              <a:rPr spc="-165" dirty="0"/>
              <a:t> </a:t>
            </a:r>
            <a:r>
              <a:rPr spc="-5" dirty="0"/>
              <a:t>by</a:t>
            </a:r>
            <a:r>
              <a:rPr spc="-165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-120" dirty="0"/>
              <a:t>industry</a:t>
            </a:r>
            <a:r>
              <a:rPr spc="-180" dirty="0"/>
              <a:t> </a:t>
            </a:r>
            <a:r>
              <a:rPr spc="-85" dirty="0"/>
              <a:t>from</a:t>
            </a:r>
            <a:r>
              <a:rPr spc="-150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-25" dirty="0"/>
              <a:t>government</a:t>
            </a:r>
            <a:r>
              <a:rPr spc="-185" dirty="0"/>
              <a:t> </a:t>
            </a:r>
            <a:r>
              <a:rPr spc="-165" dirty="0"/>
              <a:t>(1/3)</a:t>
            </a:r>
          </a:p>
        </p:txBody>
      </p:sp>
      <p:sp>
        <p:nvSpPr>
          <p:cNvPr id="3" name="object 3"/>
          <p:cNvSpPr/>
          <p:nvPr/>
        </p:nvSpPr>
        <p:spPr>
          <a:xfrm>
            <a:off x="408431" y="1684020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5427" y="1210182"/>
            <a:ext cx="84645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Pr</a:t>
            </a:r>
            <a:r>
              <a:rPr sz="1400" b="1" spc="-10" dirty="0">
                <a:latin typeface="Arial"/>
                <a:cs typeface="Arial"/>
              </a:rPr>
              <a:t>opo</a:t>
            </a:r>
            <a:r>
              <a:rPr sz="1400" b="1" dirty="0">
                <a:latin typeface="Arial"/>
                <a:cs typeface="Arial"/>
              </a:rPr>
              <a:t>sed  </a:t>
            </a:r>
            <a:r>
              <a:rPr sz="1400" b="1" spc="-5" dirty="0">
                <a:latin typeface="Arial"/>
                <a:cs typeface="Arial"/>
              </a:rPr>
              <a:t>Enablers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427" y="1727708"/>
            <a:ext cx="1016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1651" y="1424127"/>
            <a:ext cx="18992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No.</a:t>
            </a:r>
            <a:r>
              <a:rPr sz="1400" b="1" spc="37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Support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sought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8431" y="2042160"/>
            <a:ext cx="662940" cy="664845"/>
            <a:chOff x="408431" y="2042160"/>
            <a:chExt cx="662940" cy="664845"/>
          </a:xfrm>
        </p:grpSpPr>
        <p:sp>
          <p:nvSpPr>
            <p:cNvPr id="8" name="object 8"/>
            <p:cNvSpPr/>
            <p:nvPr/>
          </p:nvSpPr>
          <p:spPr>
            <a:xfrm>
              <a:off x="408431" y="2042160"/>
              <a:ext cx="662940" cy="664845"/>
            </a:xfrm>
            <a:custGeom>
              <a:avLst/>
              <a:gdLst/>
              <a:ahLst/>
              <a:cxnLst/>
              <a:rect l="l" t="t" r="r" b="b"/>
              <a:pathLst>
                <a:path w="662940" h="664844">
                  <a:moveTo>
                    <a:pt x="331470" y="0"/>
                  </a:moveTo>
                  <a:lnTo>
                    <a:pt x="282486" y="3601"/>
                  </a:lnTo>
                  <a:lnTo>
                    <a:pt x="235735" y="14064"/>
                  </a:lnTo>
                  <a:lnTo>
                    <a:pt x="191728" y="30873"/>
                  </a:lnTo>
                  <a:lnTo>
                    <a:pt x="150979" y="53517"/>
                  </a:lnTo>
                  <a:lnTo>
                    <a:pt x="113999" y="81481"/>
                  </a:lnTo>
                  <a:lnTo>
                    <a:pt x="81302" y="114251"/>
                  </a:lnTo>
                  <a:lnTo>
                    <a:pt x="53400" y="151315"/>
                  </a:lnTo>
                  <a:lnTo>
                    <a:pt x="30806" y="192159"/>
                  </a:lnTo>
                  <a:lnTo>
                    <a:pt x="14033" y="236268"/>
                  </a:lnTo>
                  <a:lnTo>
                    <a:pt x="3593" y="283130"/>
                  </a:lnTo>
                  <a:lnTo>
                    <a:pt x="0" y="332231"/>
                  </a:lnTo>
                  <a:lnTo>
                    <a:pt x="3593" y="381333"/>
                  </a:lnTo>
                  <a:lnTo>
                    <a:pt x="14033" y="428195"/>
                  </a:lnTo>
                  <a:lnTo>
                    <a:pt x="30806" y="472304"/>
                  </a:lnTo>
                  <a:lnTo>
                    <a:pt x="53400" y="513148"/>
                  </a:lnTo>
                  <a:lnTo>
                    <a:pt x="81302" y="550212"/>
                  </a:lnTo>
                  <a:lnTo>
                    <a:pt x="113999" y="582982"/>
                  </a:lnTo>
                  <a:lnTo>
                    <a:pt x="150979" y="610946"/>
                  </a:lnTo>
                  <a:lnTo>
                    <a:pt x="191728" y="633590"/>
                  </a:lnTo>
                  <a:lnTo>
                    <a:pt x="235735" y="650399"/>
                  </a:lnTo>
                  <a:lnTo>
                    <a:pt x="282486" y="660862"/>
                  </a:lnTo>
                  <a:lnTo>
                    <a:pt x="331470" y="664463"/>
                  </a:lnTo>
                  <a:lnTo>
                    <a:pt x="380453" y="660862"/>
                  </a:lnTo>
                  <a:lnTo>
                    <a:pt x="427204" y="650399"/>
                  </a:lnTo>
                  <a:lnTo>
                    <a:pt x="471211" y="633590"/>
                  </a:lnTo>
                  <a:lnTo>
                    <a:pt x="511960" y="610946"/>
                  </a:lnTo>
                  <a:lnTo>
                    <a:pt x="548940" y="582982"/>
                  </a:lnTo>
                  <a:lnTo>
                    <a:pt x="581637" y="550212"/>
                  </a:lnTo>
                  <a:lnTo>
                    <a:pt x="609539" y="513148"/>
                  </a:lnTo>
                  <a:lnTo>
                    <a:pt x="632133" y="472304"/>
                  </a:lnTo>
                  <a:lnTo>
                    <a:pt x="648906" y="428195"/>
                  </a:lnTo>
                  <a:lnTo>
                    <a:pt x="659346" y="381333"/>
                  </a:lnTo>
                  <a:lnTo>
                    <a:pt x="662940" y="332231"/>
                  </a:lnTo>
                  <a:lnTo>
                    <a:pt x="659346" y="283130"/>
                  </a:lnTo>
                  <a:lnTo>
                    <a:pt x="648906" y="236268"/>
                  </a:lnTo>
                  <a:lnTo>
                    <a:pt x="632133" y="192159"/>
                  </a:lnTo>
                  <a:lnTo>
                    <a:pt x="609539" y="151315"/>
                  </a:lnTo>
                  <a:lnTo>
                    <a:pt x="581637" y="114251"/>
                  </a:lnTo>
                  <a:lnTo>
                    <a:pt x="548940" y="81481"/>
                  </a:lnTo>
                  <a:lnTo>
                    <a:pt x="511960" y="53517"/>
                  </a:lnTo>
                  <a:lnTo>
                    <a:pt x="471211" y="30873"/>
                  </a:lnTo>
                  <a:lnTo>
                    <a:pt x="427204" y="14064"/>
                  </a:lnTo>
                  <a:lnTo>
                    <a:pt x="380453" y="3601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1019" y="2174748"/>
              <a:ext cx="397764" cy="399288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08431" y="5090159"/>
            <a:ext cx="662940" cy="666115"/>
            <a:chOff x="408431" y="5090159"/>
            <a:chExt cx="662940" cy="666115"/>
          </a:xfrm>
        </p:grpSpPr>
        <p:sp>
          <p:nvSpPr>
            <p:cNvPr id="11" name="object 11"/>
            <p:cNvSpPr/>
            <p:nvPr/>
          </p:nvSpPr>
          <p:spPr>
            <a:xfrm>
              <a:off x="408431" y="5090159"/>
              <a:ext cx="662940" cy="666115"/>
            </a:xfrm>
            <a:custGeom>
              <a:avLst/>
              <a:gdLst/>
              <a:ahLst/>
              <a:cxnLst/>
              <a:rect l="l" t="t" r="r" b="b"/>
              <a:pathLst>
                <a:path w="662940" h="666114">
                  <a:moveTo>
                    <a:pt x="331470" y="0"/>
                  </a:moveTo>
                  <a:lnTo>
                    <a:pt x="282486" y="3610"/>
                  </a:lnTo>
                  <a:lnTo>
                    <a:pt x="235735" y="14099"/>
                  </a:lnTo>
                  <a:lnTo>
                    <a:pt x="191728" y="30951"/>
                  </a:lnTo>
                  <a:lnTo>
                    <a:pt x="150979" y="53650"/>
                  </a:lnTo>
                  <a:lnTo>
                    <a:pt x="113999" y="81681"/>
                  </a:lnTo>
                  <a:lnTo>
                    <a:pt x="81302" y="114530"/>
                  </a:lnTo>
                  <a:lnTo>
                    <a:pt x="53400" y="151680"/>
                  </a:lnTo>
                  <a:lnTo>
                    <a:pt x="30806" y="192617"/>
                  </a:lnTo>
                  <a:lnTo>
                    <a:pt x="14033" y="236825"/>
                  </a:lnTo>
                  <a:lnTo>
                    <a:pt x="3593" y="283789"/>
                  </a:lnTo>
                  <a:lnTo>
                    <a:pt x="0" y="332993"/>
                  </a:lnTo>
                  <a:lnTo>
                    <a:pt x="3593" y="382201"/>
                  </a:lnTo>
                  <a:lnTo>
                    <a:pt x="14033" y="429167"/>
                  </a:lnTo>
                  <a:lnTo>
                    <a:pt x="30806" y="473376"/>
                  </a:lnTo>
                  <a:lnTo>
                    <a:pt x="53400" y="514313"/>
                  </a:lnTo>
                  <a:lnTo>
                    <a:pt x="81302" y="551463"/>
                  </a:lnTo>
                  <a:lnTo>
                    <a:pt x="113999" y="584310"/>
                  </a:lnTo>
                  <a:lnTo>
                    <a:pt x="150979" y="612340"/>
                  </a:lnTo>
                  <a:lnTo>
                    <a:pt x="191728" y="635038"/>
                  </a:lnTo>
                  <a:lnTo>
                    <a:pt x="235735" y="651889"/>
                  </a:lnTo>
                  <a:lnTo>
                    <a:pt x="282486" y="662377"/>
                  </a:lnTo>
                  <a:lnTo>
                    <a:pt x="331470" y="665987"/>
                  </a:lnTo>
                  <a:lnTo>
                    <a:pt x="380453" y="662377"/>
                  </a:lnTo>
                  <a:lnTo>
                    <a:pt x="427204" y="651889"/>
                  </a:lnTo>
                  <a:lnTo>
                    <a:pt x="471211" y="635038"/>
                  </a:lnTo>
                  <a:lnTo>
                    <a:pt x="511960" y="612340"/>
                  </a:lnTo>
                  <a:lnTo>
                    <a:pt x="548940" y="584310"/>
                  </a:lnTo>
                  <a:lnTo>
                    <a:pt x="581637" y="551463"/>
                  </a:lnTo>
                  <a:lnTo>
                    <a:pt x="609539" y="514313"/>
                  </a:lnTo>
                  <a:lnTo>
                    <a:pt x="632133" y="473376"/>
                  </a:lnTo>
                  <a:lnTo>
                    <a:pt x="648906" y="429167"/>
                  </a:lnTo>
                  <a:lnTo>
                    <a:pt x="659346" y="382201"/>
                  </a:lnTo>
                  <a:lnTo>
                    <a:pt x="662940" y="332993"/>
                  </a:lnTo>
                  <a:lnTo>
                    <a:pt x="659346" y="283789"/>
                  </a:lnTo>
                  <a:lnTo>
                    <a:pt x="648906" y="236825"/>
                  </a:lnTo>
                  <a:lnTo>
                    <a:pt x="632133" y="192617"/>
                  </a:lnTo>
                  <a:lnTo>
                    <a:pt x="609539" y="151680"/>
                  </a:lnTo>
                  <a:lnTo>
                    <a:pt x="581637" y="114530"/>
                  </a:lnTo>
                  <a:lnTo>
                    <a:pt x="548940" y="81681"/>
                  </a:lnTo>
                  <a:lnTo>
                    <a:pt x="511960" y="53650"/>
                  </a:lnTo>
                  <a:lnTo>
                    <a:pt x="471211" y="30951"/>
                  </a:lnTo>
                  <a:lnTo>
                    <a:pt x="427204" y="14099"/>
                  </a:lnTo>
                  <a:lnTo>
                    <a:pt x="380453" y="3610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19" y="5224271"/>
              <a:ext cx="397764" cy="396239"/>
            </a:xfrm>
            <a:prstGeom prst="rect">
              <a:avLst/>
            </a:prstGeom>
          </p:spPr>
        </p:pic>
      </p:grpSp>
      <p:sp>
        <p:nvSpPr>
          <p:cNvPr id="13" name="object 13"/>
          <p:cNvSpPr/>
          <p:nvPr/>
        </p:nvSpPr>
        <p:spPr>
          <a:xfrm>
            <a:off x="0" y="0"/>
            <a:ext cx="4997450" cy="264160"/>
          </a:xfrm>
          <a:custGeom>
            <a:avLst/>
            <a:gdLst/>
            <a:ahLst/>
            <a:cxnLst/>
            <a:rect l="l" t="t" r="r" b="b"/>
            <a:pathLst>
              <a:path w="4997450" h="264160">
                <a:moveTo>
                  <a:pt x="0" y="263651"/>
                </a:moveTo>
                <a:lnTo>
                  <a:pt x="4997196" y="263651"/>
                </a:lnTo>
                <a:lnTo>
                  <a:pt x="4997196" y="0"/>
                </a:lnTo>
                <a:lnTo>
                  <a:pt x="0" y="0"/>
                </a:lnTo>
                <a:lnTo>
                  <a:pt x="0" y="2636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739" y="18745"/>
            <a:ext cx="46437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Support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sought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by </a:t>
            </a:r>
            <a:r>
              <a:rPr sz="1200" b="1" spc="-5" dirty="0">
                <a:latin typeface="Arial"/>
                <a:cs typeface="Arial"/>
              </a:rPr>
              <a:t>the </a:t>
            </a:r>
            <a:r>
              <a:rPr sz="1200" b="1" dirty="0">
                <a:latin typeface="Arial"/>
                <a:cs typeface="Arial"/>
              </a:rPr>
              <a:t>industry from </a:t>
            </a:r>
            <a:r>
              <a:rPr sz="1200" b="1" spc="-5" dirty="0">
                <a:latin typeface="Arial"/>
                <a:cs typeface="Arial"/>
              </a:rPr>
              <a:t>the government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427" y="6483197"/>
            <a:ext cx="107569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32254" y="1727708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95752" y="1727708"/>
            <a:ext cx="8940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Establishing </a:t>
            </a:r>
            <a:r>
              <a:rPr sz="1200" b="1" spc="-5" dirty="0">
                <a:latin typeface="Arial"/>
                <a:cs typeface="Arial"/>
              </a:rPr>
              <a:t>a </a:t>
            </a:r>
            <a:r>
              <a:rPr sz="1200" b="1" dirty="0">
                <a:latin typeface="Arial"/>
                <a:cs typeface="Arial"/>
              </a:rPr>
              <a:t>national PCPIR Strategic Decision-making </a:t>
            </a:r>
            <a:r>
              <a:rPr sz="1200" b="1" spc="-5" dirty="0">
                <a:latin typeface="Arial"/>
                <a:cs typeface="Arial"/>
              </a:rPr>
              <a:t>Body (SDB)</a:t>
            </a:r>
            <a:r>
              <a:rPr sz="1200" spc="-5" dirty="0">
                <a:latin typeface="Arial MT"/>
                <a:cs typeface="Arial MT"/>
              </a:rPr>
              <a:t>, with the objective </a:t>
            </a:r>
            <a:r>
              <a:rPr sz="1200" dirty="0">
                <a:latin typeface="Arial MT"/>
                <a:cs typeface="Arial MT"/>
              </a:rPr>
              <a:t>of marketing chemical </a:t>
            </a:r>
            <a:r>
              <a:rPr sz="1200" spc="-5" dirty="0">
                <a:latin typeface="Arial MT"/>
                <a:cs typeface="Arial MT"/>
              </a:rPr>
              <a:t>parks, </a:t>
            </a:r>
            <a:r>
              <a:rPr sz="1200" dirty="0">
                <a:latin typeface="Arial MT"/>
                <a:cs typeface="Arial MT"/>
              </a:rPr>
              <a:t>attracting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foreign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investment,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awarding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suitable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incentives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tracking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progress.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054351" y="2282951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032254" y="2344928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95752" y="2344928"/>
            <a:ext cx="90404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Setting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up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PCPIR-level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Operating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Park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Council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(OPC),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the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objective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establishing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maintaining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shared </a:t>
            </a:r>
            <a:r>
              <a:rPr sz="1200" dirty="0">
                <a:latin typeface="Arial MT"/>
                <a:cs typeface="Arial MT"/>
              </a:rPr>
              <a:t>infrastructure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(to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enable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plug-and-play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operations),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screening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investments,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leasing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facilitating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land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management,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054351" y="2897123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032254" y="2940558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3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95752" y="2940558"/>
            <a:ext cx="8669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Developing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Paradip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as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 model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PCPIR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by building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supportive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plug-and-play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utilities,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providing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leasing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options, developing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residential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infrastructure,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08431" y="4555235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032254" y="4626609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5427" y="4626609"/>
            <a:ext cx="10401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Ease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Doing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Business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95752" y="4550410"/>
            <a:ext cx="7423784" cy="5435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200" spc="-5" dirty="0">
                <a:latin typeface="Arial MT"/>
                <a:cs typeface="Arial MT"/>
              </a:rPr>
              <a:t>Introducing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provision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deemed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EC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if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clearance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is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delayed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beyond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stipulated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time-frame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270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200" b="1" spc="-5" dirty="0">
                <a:latin typeface="Arial"/>
                <a:cs typeface="Arial"/>
              </a:rPr>
              <a:t>Clubbing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EAC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EIAA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form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 </a:t>
            </a:r>
            <a:r>
              <a:rPr sz="1200" b="1" dirty="0">
                <a:latin typeface="Arial"/>
                <a:cs typeface="Arial"/>
              </a:rPr>
              <a:t>single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committee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(could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reduce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time to obtain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EC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by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60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054351" y="5254752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032254" y="5329554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6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595752" y="5329554"/>
            <a:ext cx="8586470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8115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Allowing </a:t>
            </a:r>
            <a:r>
              <a:rPr sz="1200" b="1" dirty="0">
                <a:latin typeface="Arial"/>
                <a:cs typeface="Arial"/>
              </a:rPr>
              <a:t>companies to initiate </a:t>
            </a:r>
            <a:r>
              <a:rPr sz="1200" b="1" spc="-5" dirty="0">
                <a:latin typeface="Arial"/>
                <a:cs typeface="Arial"/>
              </a:rPr>
              <a:t>civil </a:t>
            </a:r>
            <a:r>
              <a:rPr sz="1200" b="1" dirty="0">
                <a:latin typeface="Arial"/>
                <a:cs typeface="Arial"/>
              </a:rPr>
              <a:t>construction </a:t>
            </a:r>
            <a:r>
              <a:rPr sz="1200" b="1" spc="-5" dirty="0">
                <a:latin typeface="Arial"/>
                <a:cs typeface="Arial"/>
              </a:rPr>
              <a:t>activities </a:t>
            </a:r>
            <a:r>
              <a:rPr sz="1200" b="1" dirty="0">
                <a:latin typeface="Arial"/>
                <a:cs typeface="Arial"/>
              </a:rPr>
              <a:t>on-site </a:t>
            </a:r>
            <a:r>
              <a:rPr sz="1200" spc="-5" dirty="0">
                <a:latin typeface="Arial MT"/>
                <a:cs typeface="Arial MT"/>
              </a:rPr>
              <a:t>where public hearing is not applicable, </a:t>
            </a:r>
            <a:r>
              <a:rPr sz="1200" dirty="0">
                <a:latin typeface="Arial MT"/>
                <a:cs typeface="Arial MT"/>
              </a:rPr>
              <a:t>at the </a:t>
            </a:r>
            <a:r>
              <a:rPr sz="1200" spc="-5" dirty="0">
                <a:latin typeface="Arial MT"/>
                <a:cs typeface="Arial MT"/>
              </a:rPr>
              <a:t>risk </a:t>
            </a:r>
            <a:r>
              <a:rPr sz="1200" dirty="0">
                <a:latin typeface="Arial MT"/>
                <a:cs typeface="Arial MT"/>
              </a:rPr>
              <a:t>of the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developer.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200" b="1" spc="-5" dirty="0">
                <a:latin typeface="Arial"/>
                <a:cs typeface="Arial"/>
              </a:rPr>
              <a:t>Modifying</a:t>
            </a:r>
            <a:r>
              <a:rPr sz="1200" b="1" spc="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green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belt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allow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their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development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outside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the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park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within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same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district </a:t>
            </a:r>
            <a:r>
              <a:rPr sz="1200" dirty="0">
                <a:latin typeface="Arial MT"/>
                <a:cs typeface="Arial MT"/>
              </a:rPr>
              <a:t>(this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could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enable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optimized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usage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operational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simplicity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parks).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045207" y="3494532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6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032254" y="3557778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4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86354" y="3557778"/>
            <a:ext cx="8876030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Allocate </a:t>
            </a:r>
            <a:r>
              <a:rPr sz="1200" b="1" dirty="0">
                <a:latin typeface="Arial"/>
                <a:cs typeface="Arial"/>
              </a:rPr>
              <a:t>dedicated </a:t>
            </a:r>
            <a:r>
              <a:rPr sz="1200" b="1" spc="-5" dirty="0">
                <a:latin typeface="Arial"/>
                <a:cs typeface="Arial"/>
              </a:rPr>
              <a:t>area </a:t>
            </a:r>
            <a:r>
              <a:rPr sz="1200" b="1" dirty="0">
                <a:latin typeface="Arial"/>
                <a:cs typeface="Arial"/>
              </a:rPr>
              <a:t>in strategically </a:t>
            </a:r>
            <a:r>
              <a:rPr sz="1200" b="1" spc="-5" dirty="0">
                <a:latin typeface="Arial"/>
                <a:cs typeface="Arial"/>
              </a:rPr>
              <a:t>important </a:t>
            </a:r>
            <a:r>
              <a:rPr sz="1200" b="1" dirty="0">
                <a:latin typeface="Arial"/>
                <a:cs typeface="Arial"/>
              </a:rPr>
              <a:t>ports </a:t>
            </a:r>
            <a:r>
              <a:rPr sz="1200" spc="-5" dirty="0">
                <a:latin typeface="Arial MT"/>
                <a:cs typeface="Arial MT"/>
              </a:rPr>
              <a:t>(e.g., </a:t>
            </a:r>
            <a:r>
              <a:rPr sz="1200" spc="-25" dirty="0">
                <a:latin typeface="Arial MT"/>
                <a:cs typeface="Arial MT"/>
              </a:rPr>
              <a:t>JNPT, </a:t>
            </a:r>
            <a:r>
              <a:rPr sz="1200" dirty="0">
                <a:latin typeface="Arial MT"/>
                <a:cs typeface="Arial MT"/>
              </a:rPr>
              <a:t>Dahej, </a:t>
            </a:r>
            <a:r>
              <a:rPr sz="1200" spc="-5" dirty="0">
                <a:latin typeface="Arial MT"/>
                <a:cs typeface="Arial MT"/>
              </a:rPr>
              <a:t>Paradeep, </a:t>
            </a:r>
            <a:r>
              <a:rPr sz="1200" dirty="0">
                <a:latin typeface="Arial MT"/>
                <a:cs typeface="Arial MT"/>
              </a:rPr>
              <a:t>etc.) </a:t>
            </a:r>
            <a:r>
              <a:rPr sz="1200" spc="-5" dirty="0">
                <a:latin typeface="Arial MT"/>
                <a:cs typeface="Arial MT"/>
              </a:rPr>
              <a:t>in proximity </a:t>
            </a:r>
            <a:r>
              <a:rPr sz="1200" dirty="0">
                <a:latin typeface="Arial MT"/>
                <a:cs typeface="Arial MT"/>
              </a:rPr>
              <a:t>to chemical </a:t>
            </a:r>
            <a:r>
              <a:rPr sz="1200" spc="-5" dirty="0">
                <a:latin typeface="Arial MT"/>
                <a:cs typeface="Arial MT"/>
              </a:rPr>
              <a:t>parks within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major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states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(e.g.,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Gujarat,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Maharashtra,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Odisha)</a:t>
            </a:r>
            <a:endParaRPr sz="1200">
              <a:latin typeface="Arial MT"/>
              <a:cs typeface="Arial MT"/>
            </a:endParaRPr>
          </a:p>
          <a:p>
            <a:pPr marL="12700" marR="448945">
              <a:lnSpc>
                <a:spcPct val="100000"/>
              </a:lnSpc>
              <a:spcBef>
                <a:spcPts val="600"/>
              </a:spcBef>
            </a:pPr>
            <a:r>
              <a:rPr sz="1200" b="1" spc="-5" dirty="0">
                <a:latin typeface="Arial"/>
                <a:cs typeface="Arial"/>
              </a:rPr>
              <a:t>Support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increase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zones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beyond</a:t>
            </a:r>
            <a:r>
              <a:rPr sz="1200" b="1" spc="6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PCPIRs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under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state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jurisdiction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(e.g.,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GIDC,</a:t>
            </a:r>
            <a:r>
              <a:rPr sz="1200" spc="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MIDC,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promote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shared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infrastructure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like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deep-sea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discharge,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effluent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treatment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5" name="object 3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778255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80" dirty="0"/>
              <a:t>Support</a:t>
            </a:r>
            <a:r>
              <a:rPr spc="-145" dirty="0"/>
              <a:t> </a:t>
            </a:r>
            <a:r>
              <a:rPr spc="-60" dirty="0"/>
              <a:t>sought</a:t>
            </a:r>
            <a:r>
              <a:rPr spc="-165" dirty="0"/>
              <a:t> </a:t>
            </a:r>
            <a:r>
              <a:rPr spc="-5" dirty="0"/>
              <a:t>by</a:t>
            </a:r>
            <a:r>
              <a:rPr spc="-165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-120" dirty="0"/>
              <a:t>industry</a:t>
            </a:r>
            <a:r>
              <a:rPr spc="-180" dirty="0"/>
              <a:t> </a:t>
            </a:r>
            <a:r>
              <a:rPr spc="-85" dirty="0"/>
              <a:t>from</a:t>
            </a:r>
            <a:r>
              <a:rPr spc="-150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-25" dirty="0"/>
              <a:t>government</a:t>
            </a:r>
            <a:r>
              <a:rPr spc="-185" dirty="0"/>
              <a:t> </a:t>
            </a:r>
            <a:r>
              <a:rPr spc="-165" dirty="0"/>
              <a:t>(2/3)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997450" cy="264160"/>
          </a:xfrm>
          <a:custGeom>
            <a:avLst/>
            <a:gdLst/>
            <a:ahLst/>
            <a:cxnLst/>
            <a:rect l="l" t="t" r="r" b="b"/>
            <a:pathLst>
              <a:path w="4997450" h="264160">
                <a:moveTo>
                  <a:pt x="0" y="263651"/>
                </a:moveTo>
                <a:lnTo>
                  <a:pt x="4997196" y="263651"/>
                </a:lnTo>
                <a:lnTo>
                  <a:pt x="4997196" y="0"/>
                </a:lnTo>
                <a:lnTo>
                  <a:pt x="0" y="0"/>
                </a:lnTo>
                <a:lnTo>
                  <a:pt x="0" y="2636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8745"/>
            <a:ext cx="46437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Support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sought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by </a:t>
            </a:r>
            <a:r>
              <a:rPr sz="1200" b="1" spc="-5" dirty="0">
                <a:latin typeface="Arial"/>
                <a:cs typeface="Arial"/>
              </a:rPr>
              <a:t>the </a:t>
            </a:r>
            <a:r>
              <a:rPr sz="1200" b="1" dirty="0">
                <a:latin typeface="Arial"/>
                <a:cs typeface="Arial"/>
              </a:rPr>
              <a:t>industry from </a:t>
            </a:r>
            <a:r>
              <a:rPr sz="1200" b="1" spc="-5" dirty="0">
                <a:latin typeface="Arial"/>
                <a:cs typeface="Arial"/>
              </a:rPr>
              <a:t>the government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8431" y="1447800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5427" y="1491488"/>
            <a:ext cx="1555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Regul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tions, </a:t>
            </a:r>
            <a:r>
              <a:rPr sz="1200" b="1" spc="-85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axes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 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8431" y="1964435"/>
            <a:ext cx="662940" cy="664845"/>
            <a:chOff x="408431" y="1964435"/>
            <a:chExt cx="662940" cy="664845"/>
          </a:xfrm>
        </p:grpSpPr>
        <p:sp>
          <p:nvSpPr>
            <p:cNvPr id="8" name="object 8"/>
            <p:cNvSpPr/>
            <p:nvPr/>
          </p:nvSpPr>
          <p:spPr>
            <a:xfrm>
              <a:off x="408431" y="1964435"/>
              <a:ext cx="662940" cy="664845"/>
            </a:xfrm>
            <a:custGeom>
              <a:avLst/>
              <a:gdLst/>
              <a:ahLst/>
              <a:cxnLst/>
              <a:rect l="l" t="t" r="r" b="b"/>
              <a:pathLst>
                <a:path w="662940" h="664844">
                  <a:moveTo>
                    <a:pt x="331470" y="0"/>
                  </a:moveTo>
                  <a:lnTo>
                    <a:pt x="282486" y="3601"/>
                  </a:lnTo>
                  <a:lnTo>
                    <a:pt x="235735" y="14064"/>
                  </a:lnTo>
                  <a:lnTo>
                    <a:pt x="191728" y="30873"/>
                  </a:lnTo>
                  <a:lnTo>
                    <a:pt x="150979" y="53517"/>
                  </a:lnTo>
                  <a:lnTo>
                    <a:pt x="113999" y="81481"/>
                  </a:lnTo>
                  <a:lnTo>
                    <a:pt x="81302" y="114251"/>
                  </a:lnTo>
                  <a:lnTo>
                    <a:pt x="53400" y="151315"/>
                  </a:lnTo>
                  <a:lnTo>
                    <a:pt x="30806" y="192159"/>
                  </a:lnTo>
                  <a:lnTo>
                    <a:pt x="14033" y="236268"/>
                  </a:lnTo>
                  <a:lnTo>
                    <a:pt x="3593" y="283130"/>
                  </a:lnTo>
                  <a:lnTo>
                    <a:pt x="0" y="332231"/>
                  </a:lnTo>
                  <a:lnTo>
                    <a:pt x="3593" y="381333"/>
                  </a:lnTo>
                  <a:lnTo>
                    <a:pt x="14033" y="428195"/>
                  </a:lnTo>
                  <a:lnTo>
                    <a:pt x="30806" y="472304"/>
                  </a:lnTo>
                  <a:lnTo>
                    <a:pt x="53400" y="513148"/>
                  </a:lnTo>
                  <a:lnTo>
                    <a:pt x="81302" y="550212"/>
                  </a:lnTo>
                  <a:lnTo>
                    <a:pt x="113999" y="582982"/>
                  </a:lnTo>
                  <a:lnTo>
                    <a:pt x="150979" y="610946"/>
                  </a:lnTo>
                  <a:lnTo>
                    <a:pt x="191728" y="633590"/>
                  </a:lnTo>
                  <a:lnTo>
                    <a:pt x="235735" y="650399"/>
                  </a:lnTo>
                  <a:lnTo>
                    <a:pt x="282486" y="660862"/>
                  </a:lnTo>
                  <a:lnTo>
                    <a:pt x="331470" y="664463"/>
                  </a:lnTo>
                  <a:lnTo>
                    <a:pt x="380453" y="660862"/>
                  </a:lnTo>
                  <a:lnTo>
                    <a:pt x="427204" y="650399"/>
                  </a:lnTo>
                  <a:lnTo>
                    <a:pt x="471211" y="633590"/>
                  </a:lnTo>
                  <a:lnTo>
                    <a:pt x="511960" y="610946"/>
                  </a:lnTo>
                  <a:lnTo>
                    <a:pt x="548940" y="582982"/>
                  </a:lnTo>
                  <a:lnTo>
                    <a:pt x="581637" y="550212"/>
                  </a:lnTo>
                  <a:lnTo>
                    <a:pt x="609539" y="513148"/>
                  </a:lnTo>
                  <a:lnTo>
                    <a:pt x="632133" y="472304"/>
                  </a:lnTo>
                  <a:lnTo>
                    <a:pt x="648906" y="428195"/>
                  </a:lnTo>
                  <a:lnTo>
                    <a:pt x="659346" y="381333"/>
                  </a:lnTo>
                  <a:lnTo>
                    <a:pt x="662940" y="332231"/>
                  </a:lnTo>
                  <a:lnTo>
                    <a:pt x="659346" y="283130"/>
                  </a:lnTo>
                  <a:lnTo>
                    <a:pt x="648906" y="236268"/>
                  </a:lnTo>
                  <a:lnTo>
                    <a:pt x="632133" y="192159"/>
                  </a:lnTo>
                  <a:lnTo>
                    <a:pt x="609539" y="151315"/>
                  </a:lnTo>
                  <a:lnTo>
                    <a:pt x="581637" y="114251"/>
                  </a:lnTo>
                  <a:lnTo>
                    <a:pt x="548940" y="81481"/>
                  </a:lnTo>
                  <a:lnTo>
                    <a:pt x="511960" y="53517"/>
                  </a:lnTo>
                  <a:lnTo>
                    <a:pt x="471211" y="30873"/>
                  </a:lnTo>
                  <a:lnTo>
                    <a:pt x="427204" y="14064"/>
                  </a:lnTo>
                  <a:lnTo>
                    <a:pt x="380453" y="3601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1019" y="2097023"/>
              <a:ext cx="397764" cy="397763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08431" y="5227320"/>
            <a:ext cx="662940" cy="666115"/>
            <a:chOff x="408431" y="5227320"/>
            <a:chExt cx="662940" cy="666115"/>
          </a:xfrm>
        </p:grpSpPr>
        <p:sp>
          <p:nvSpPr>
            <p:cNvPr id="11" name="object 11"/>
            <p:cNvSpPr/>
            <p:nvPr/>
          </p:nvSpPr>
          <p:spPr>
            <a:xfrm>
              <a:off x="408431" y="5227320"/>
              <a:ext cx="662940" cy="666115"/>
            </a:xfrm>
            <a:custGeom>
              <a:avLst/>
              <a:gdLst/>
              <a:ahLst/>
              <a:cxnLst/>
              <a:rect l="l" t="t" r="r" b="b"/>
              <a:pathLst>
                <a:path w="662940" h="666114">
                  <a:moveTo>
                    <a:pt x="331470" y="0"/>
                  </a:moveTo>
                  <a:lnTo>
                    <a:pt x="282486" y="3610"/>
                  </a:lnTo>
                  <a:lnTo>
                    <a:pt x="235735" y="14099"/>
                  </a:lnTo>
                  <a:lnTo>
                    <a:pt x="191728" y="30951"/>
                  </a:lnTo>
                  <a:lnTo>
                    <a:pt x="150979" y="53650"/>
                  </a:lnTo>
                  <a:lnTo>
                    <a:pt x="113999" y="81681"/>
                  </a:lnTo>
                  <a:lnTo>
                    <a:pt x="81302" y="114530"/>
                  </a:lnTo>
                  <a:lnTo>
                    <a:pt x="53400" y="151680"/>
                  </a:lnTo>
                  <a:lnTo>
                    <a:pt x="30806" y="192617"/>
                  </a:lnTo>
                  <a:lnTo>
                    <a:pt x="14033" y="236825"/>
                  </a:lnTo>
                  <a:lnTo>
                    <a:pt x="3593" y="283789"/>
                  </a:lnTo>
                  <a:lnTo>
                    <a:pt x="0" y="332993"/>
                  </a:lnTo>
                  <a:lnTo>
                    <a:pt x="3593" y="382201"/>
                  </a:lnTo>
                  <a:lnTo>
                    <a:pt x="14033" y="429167"/>
                  </a:lnTo>
                  <a:lnTo>
                    <a:pt x="30806" y="473376"/>
                  </a:lnTo>
                  <a:lnTo>
                    <a:pt x="53400" y="514313"/>
                  </a:lnTo>
                  <a:lnTo>
                    <a:pt x="81302" y="551463"/>
                  </a:lnTo>
                  <a:lnTo>
                    <a:pt x="113999" y="584310"/>
                  </a:lnTo>
                  <a:lnTo>
                    <a:pt x="150979" y="612340"/>
                  </a:lnTo>
                  <a:lnTo>
                    <a:pt x="191728" y="635038"/>
                  </a:lnTo>
                  <a:lnTo>
                    <a:pt x="235735" y="651889"/>
                  </a:lnTo>
                  <a:lnTo>
                    <a:pt x="282486" y="662377"/>
                  </a:lnTo>
                  <a:lnTo>
                    <a:pt x="331470" y="665987"/>
                  </a:lnTo>
                  <a:lnTo>
                    <a:pt x="380453" y="662377"/>
                  </a:lnTo>
                  <a:lnTo>
                    <a:pt x="427204" y="651889"/>
                  </a:lnTo>
                  <a:lnTo>
                    <a:pt x="471211" y="635038"/>
                  </a:lnTo>
                  <a:lnTo>
                    <a:pt x="511960" y="612340"/>
                  </a:lnTo>
                  <a:lnTo>
                    <a:pt x="548940" y="584310"/>
                  </a:lnTo>
                  <a:lnTo>
                    <a:pt x="581637" y="551463"/>
                  </a:lnTo>
                  <a:lnTo>
                    <a:pt x="609539" y="514313"/>
                  </a:lnTo>
                  <a:lnTo>
                    <a:pt x="632133" y="473376"/>
                  </a:lnTo>
                  <a:lnTo>
                    <a:pt x="648906" y="429167"/>
                  </a:lnTo>
                  <a:lnTo>
                    <a:pt x="659346" y="382201"/>
                  </a:lnTo>
                  <a:lnTo>
                    <a:pt x="662940" y="332993"/>
                  </a:lnTo>
                  <a:lnTo>
                    <a:pt x="659346" y="283789"/>
                  </a:lnTo>
                  <a:lnTo>
                    <a:pt x="648906" y="236825"/>
                  </a:lnTo>
                  <a:lnTo>
                    <a:pt x="632133" y="192617"/>
                  </a:lnTo>
                  <a:lnTo>
                    <a:pt x="609539" y="151680"/>
                  </a:lnTo>
                  <a:lnTo>
                    <a:pt x="581637" y="114530"/>
                  </a:lnTo>
                  <a:lnTo>
                    <a:pt x="548940" y="81681"/>
                  </a:lnTo>
                  <a:lnTo>
                    <a:pt x="511960" y="53650"/>
                  </a:lnTo>
                  <a:lnTo>
                    <a:pt x="471211" y="30951"/>
                  </a:lnTo>
                  <a:lnTo>
                    <a:pt x="427204" y="14099"/>
                  </a:lnTo>
                  <a:lnTo>
                    <a:pt x="380453" y="3610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19" y="5361432"/>
              <a:ext cx="397764" cy="396240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041651" y="1491488"/>
            <a:ext cx="4318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6420" algn="l"/>
              </a:tabLst>
            </a:pPr>
            <a:r>
              <a:rPr sz="1200" spc="-5" dirty="0">
                <a:latin typeface="Arial MT"/>
                <a:cs typeface="Arial MT"/>
              </a:rPr>
              <a:t>7	</a:t>
            </a:r>
            <a:r>
              <a:rPr sz="1200" b="1" spc="-5" dirty="0">
                <a:latin typeface="Arial"/>
                <a:cs typeface="Arial"/>
              </a:rPr>
              <a:t>Making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three </a:t>
            </a:r>
            <a:r>
              <a:rPr sz="1200" b="1" dirty="0">
                <a:latin typeface="Arial"/>
                <a:cs typeface="Arial"/>
              </a:rPr>
              <a:t>modifications to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RoDTEP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scheme</a:t>
            </a:r>
            <a:r>
              <a:rPr sz="1200" dirty="0"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98801" y="1674367"/>
            <a:ext cx="5768975" cy="6883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4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Making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refund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rates</a:t>
            </a:r>
            <a:r>
              <a:rPr sz="1200" spc="-5" dirty="0">
                <a:latin typeface="Arial MT"/>
                <a:cs typeface="Arial MT"/>
              </a:rPr>
              <a:t> in-line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the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estimates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provided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the </a:t>
            </a:r>
            <a:r>
              <a:rPr sz="1200" spc="-5" dirty="0">
                <a:latin typeface="Arial MT"/>
                <a:cs typeface="Arial MT"/>
              </a:rPr>
              <a:t>government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Including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Export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Oriented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Units and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Special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Economic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Zones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Include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exports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under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advance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authorization in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scheme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054351" y="2447544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041651" y="2537205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8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95752" y="2537205"/>
            <a:ext cx="7657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Supporting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chemical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manufacturing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through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PLI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scheme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petrochemicals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specialty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chemicals</a:t>
            </a:r>
            <a:r>
              <a:rPr sz="1200" spc="5" dirty="0"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98801" y="2720085"/>
            <a:ext cx="5621655" cy="46735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4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For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petrochemicals: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Including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based</a:t>
            </a:r>
            <a:r>
              <a:rPr sz="1200" dirty="0">
                <a:latin typeface="Arial MT"/>
                <a:cs typeface="Arial MT"/>
              </a:rPr>
              <a:t> on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substitution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potential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For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specialty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chemicals: Including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based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single source dependency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41651" y="1188212"/>
            <a:ext cx="18992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No.</a:t>
            </a:r>
            <a:r>
              <a:rPr sz="1400" b="1" spc="36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Support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sought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054351" y="3238500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041651" y="3327653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9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95752" y="3327653"/>
            <a:ext cx="19367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Introducing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suitable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FTAs</a:t>
            </a:r>
            <a:r>
              <a:rPr sz="1200" spc="-25" dirty="0"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98801" y="3548633"/>
            <a:ext cx="8804275" cy="795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" indent="-226060" algn="just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Conducting a </a:t>
            </a:r>
            <a:r>
              <a:rPr sz="1200" dirty="0">
                <a:latin typeface="Arial MT"/>
                <a:cs typeface="Arial MT"/>
              </a:rPr>
              <a:t>sector-specific </a:t>
            </a:r>
            <a:r>
              <a:rPr sz="1200" spc="-5" dirty="0">
                <a:latin typeface="Arial MT"/>
                <a:cs typeface="Arial MT"/>
              </a:rPr>
              <a:t>assessment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20" dirty="0">
                <a:latin typeface="Arial MT"/>
                <a:cs typeface="Arial MT"/>
              </a:rPr>
              <a:t>FTAs </a:t>
            </a:r>
            <a:r>
              <a:rPr sz="1200" dirty="0">
                <a:latin typeface="Arial MT"/>
                <a:cs typeface="Arial MT"/>
              </a:rPr>
              <a:t>for chemicals to </a:t>
            </a:r>
            <a:r>
              <a:rPr sz="1200" spc="-5" dirty="0">
                <a:latin typeface="Arial MT"/>
                <a:cs typeface="Arial MT"/>
              </a:rPr>
              <a:t>gauge </a:t>
            </a:r>
            <a:r>
              <a:rPr sz="1200" dirty="0">
                <a:latin typeface="Arial MT"/>
                <a:cs typeface="Arial MT"/>
              </a:rPr>
              <a:t>cost-benefit impact, </a:t>
            </a:r>
            <a:r>
              <a:rPr sz="1200" spc="-5" dirty="0">
                <a:latin typeface="Arial MT"/>
                <a:cs typeface="Arial MT"/>
              </a:rPr>
              <a:t>with </a:t>
            </a:r>
            <a:r>
              <a:rPr sz="1200" dirty="0">
                <a:latin typeface="Arial MT"/>
                <a:cs typeface="Arial MT"/>
              </a:rPr>
              <a:t>constant </a:t>
            </a:r>
            <a:r>
              <a:rPr sz="1200" spc="-5" dirty="0">
                <a:latin typeface="Arial MT"/>
                <a:cs typeface="Arial MT"/>
              </a:rPr>
              <a:t>touchpoint between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Ministry </a:t>
            </a:r>
            <a:r>
              <a:rPr sz="1200" dirty="0">
                <a:latin typeface="Arial MT"/>
                <a:cs typeface="Arial MT"/>
              </a:rPr>
              <a:t>of Commerce &amp; </a:t>
            </a:r>
            <a:r>
              <a:rPr sz="1200" spc="-5" dirty="0">
                <a:latin typeface="Arial MT"/>
                <a:cs typeface="Arial MT"/>
              </a:rPr>
              <a:t>Industries and Ministry </a:t>
            </a:r>
            <a:r>
              <a:rPr sz="1200" dirty="0">
                <a:latin typeface="Arial MT"/>
                <a:cs typeface="Arial MT"/>
              </a:rPr>
              <a:t>of Chemicals &amp; </a:t>
            </a:r>
            <a:r>
              <a:rPr sz="1200" spc="-5" dirty="0">
                <a:latin typeface="Arial MT"/>
                <a:cs typeface="Arial MT"/>
              </a:rPr>
              <a:t>Fertilisers </a:t>
            </a:r>
            <a:r>
              <a:rPr sz="1200" dirty="0">
                <a:latin typeface="Arial MT"/>
                <a:cs typeface="Arial MT"/>
              </a:rPr>
              <a:t>(specifically </a:t>
            </a:r>
            <a:r>
              <a:rPr sz="1200" spc="-5" dirty="0">
                <a:latin typeface="Arial MT"/>
                <a:cs typeface="Arial MT"/>
              </a:rPr>
              <a:t>with countries with which </a:t>
            </a:r>
            <a:r>
              <a:rPr sz="1200" spc="-10" dirty="0">
                <a:latin typeface="Arial MT"/>
                <a:cs typeface="Arial MT"/>
              </a:rPr>
              <a:t>we </a:t>
            </a:r>
            <a:r>
              <a:rPr sz="1200" dirty="0">
                <a:latin typeface="Arial MT"/>
                <a:cs typeface="Arial MT"/>
              </a:rPr>
              <a:t>compete </a:t>
            </a:r>
            <a:r>
              <a:rPr sz="1200" spc="-5" dirty="0">
                <a:latin typeface="Arial MT"/>
                <a:cs typeface="Arial MT"/>
              </a:rPr>
              <a:t>in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third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party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markets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chemicals)</a:t>
            </a:r>
            <a:endParaRPr sz="1200">
              <a:latin typeface="Arial MT"/>
              <a:cs typeface="Arial MT"/>
            </a:endParaRPr>
          </a:p>
          <a:p>
            <a:pPr marL="238125" indent="-226060" algn="just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Identifying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suitable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margin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preference,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based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cost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incurred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filing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 </a:t>
            </a:r>
            <a:r>
              <a:rPr sz="1200" spc="-25" dirty="0">
                <a:latin typeface="Arial MT"/>
                <a:cs typeface="Arial MT"/>
              </a:rPr>
              <a:t>FTA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benefits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54351" y="4389120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041651" y="4426966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95752" y="4426966"/>
            <a:ext cx="6391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Changing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duty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drawback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rates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bring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them </a:t>
            </a:r>
            <a:r>
              <a:rPr sz="1200" b="1" spc="-10" dirty="0">
                <a:latin typeface="Arial"/>
                <a:cs typeface="Arial"/>
              </a:rPr>
              <a:t>in-sync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with</a:t>
            </a:r>
            <a:r>
              <a:rPr sz="1200" b="1" spc="-5" dirty="0">
                <a:latin typeface="Arial"/>
                <a:cs typeface="Arial"/>
              </a:rPr>
              <a:t> advanced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license </a:t>
            </a:r>
            <a:r>
              <a:rPr sz="1200" spc="-5" dirty="0">
                <a:latin typeface="Arial MT"/>
                <a:cs typeface="Arial MT"/>
              </a:rPr>
              <a:t>manufacturing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750802" y="6540804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5427" y="973963"/>
            <a:ext cx="84645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Pr</a:t>
            </a:r>
            <a:r>
              <a:rPr sz="1400" b="1" spc="-10" dirty="0">
                <a:latin typeface="Arial"/>
                <a:cs typeface="Arial"/>
              </a:rPr>
              <a:t>opo</a:t>
            </a:r>
            <a:r>
              <a:rPr sz="1400" b="1" dirty="0">
                <a:latin typeface="Arial"/>
                <a:cs typeface="Arial"/>
              </a:rPr>
              <a:t>sed  </a:t>
            </a:r>
            <a:r>
              <a:rPr sz="1400" b="1" spc="-5" dirty="0">
                <a:latin typeface="Arial"/>
                <a:cs typeface="Arial"/>
              </a:rPr>
              <a:t>Enablers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5427" y="6575552"/>
            <a:ext cx="107569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8431" y="4683252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95427" y="4714113"/>
            <a:ext cx="182181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8620" algn="l"/>
              </a:tabLst>
            </a:pPr>
            <a:r>
              <a:rPr sz="1200" b="1" spc="-5" dirty="0">
                <a:latin typeface="Arial"/>
                <a:cs typeface="Arial"/>
              </a:rPr>
              <a:t>R</a:t>
            </a:r>
            <a:r>
              <a:rPr sz="1200" b="1" spc="-10" dirty="0">
                <a:latin typeface="Arial"/>
                <a:cs typeface="Arial"/>
              </a:rPr>
              <a:t>&amp;</a:t>
            </a:r>
            <a:r>
              <a:rPr sz="1200" b="1" dirty="0">
                <a:latin typeface="Arial"/>
                <a:cs typeface="Arial"/>
              </a:rPr>
              <a:t>D, </a:t>
            </a:r>
            <a:r>
              <a:rPr sz="1200" b="1" spc="-85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nt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</a:t>
            </a:r>
            <a:r>
              <a:rPr sz="1200" b="1" dirty="0">
                <a:latin typeface="Arial"/>
                <a:cs typeface="Arial"/>
              </a:rPr>
              <a:t> S</a:t>
            </a:r>
            <a:r>
              <a:rPr sz="1200" b="1" spc="-5" dirty="0">
                <a:latin typeface="Arial"/>
                <a:cs typeface="Arial"/>
              </a:rPr>
              <a:t>k</a:t>
            </a:r>
            <a:r>
              <a:rPr sz="1200" b="1" dirty="0">
                <a:latin typeface="Arial"/>
                <a:cs typeface="Arial"/>
              </a:rPr>
              <a:t>ill	</a:t>
            </a:r>
            <a:r>
              <a:rPr sz="1200" spc="-85" dirty="0">
                <a:latin typeface="Arial MT"/>
                <a:cs typeface="Arial MT"/>
              </a:rPr>
              <a:t>11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Arial"/>
                <a:cs typeface="Arial"/>
              </a:rPr>
              <a:t>Upgradation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595752" y="4637913"/>
            <a:ext cx="9019540" cy="11690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200" spc="-5" dirty="0">
                <a:latin typeface="Arial MT"/>
                <a:cs typeface="Arial MT"/>
              </a:rPr>
              <a:t>Incentivising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R&amp;D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innovation in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through:</a:t>
            </a:r>
            <a:endParaRPr sz="1200">
              <a:latin typeface="Arial MT"/>
              <a:cs typeface="Arial MT"/>
            </a:endParaRPr>
          </a:p>
          <a:p>
            <a:pPr marL="184785" marR="346075" indent="-17272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dirty="0">
                <a:latin typeface="Arial"/>
                <a:cs typeface="Arial"/>
              </a:rPr>
              <a:t>Reinstating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previous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R&amp;D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incentive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weighted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tax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deduction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200%</a:t>
            </a:r>
            <a:r>
              <a:rPr sz="1200" b="1" spc="-8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next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5 years,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given</a:t>
            </a:r>
            <a:r>
              <a:rPr sz="1200" spc="5" dirty="0">
                <a:latin typeface="Arial MT"/>
                <a:cs typeface="Arial MT"/>
              </a:rPr>
              <a:t> 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current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scenario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'China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plus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one'</a:t>
            </a:r>
            <a:endParaRPr sz="1200">
              <a:latin typeface="Arial MT"/>
              <a:cs typeface="Arial MT"/>
            </a:endParaRPr>
          </a:p>
          <a:p>
            <a:pPr marL="184785" marR="5080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dirty="0">
                <a:latin typeface="Arial MT"/>
                <a:cs typeface="Arial MT"/>
              </a:rPr>
              <a:t>Introduce </a:t>
            </a:r>
            <a:r>
              <a:rPr sz="1200" b="1" dirty="0">
                <a:latin typeface="Arial"/>
                <a:cs typeface="Arial"/>
              </a:rPr>
              <a:t>“First in India” </a:t>
            </a:r>
            <a:r>
              <a:rPr sz="1200" dirty="0">
                <a:latin typeface="Arial MT"/>
                <a:cs typeface="Arial MT"/>
              </a:rPr>
              <a:t>scheme </a:t>
            </a:r>
            <a:r>
              <a:rPr sz="1200" spc="-5" dirty="0">
                <a:latin typeface="Arial MT"/>
                <a:cs typeface="Arial MT"/>
              </a:rPr>
              <a:t>with </a:t>
            </a:r>
            <a:r>
              <a:rPr sz="1200" dirty="0">
                <a:latin typeface="Arial MT"/>
                <a:cs typeface="Arial MT"/>
              </a:rPr>
              <a:t>minimum </a:t>
            </a:r>
            <a:r>
              <a:rPr sz="1200" spc="-5" dirty="0">
                <a:latin typeface="Arial MT"/>
                <a:cs typeface="Arial MT"/>
              </a:rPr>
              <a:t>support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b="1" spc="-5" dirty="0">
                <a:latin typeface="Arial"/>
                <a:cs typeface="Arial"/>
              </a:rPr>
              <a:t>5% </a:t>
            </a:r>
            <a:r>
              <a:rPr sz="1200" b="1" dirty="0">
                <a:latin typeface="Arial"/>
                <a:cs typeface="Arial"/>
              </a:rPr>
              <a:t>of sales </a:t>
            </a:r>
            <a:r>
              <a:rPr sz="1200" dirty="0">
                <a:latin typeface="Arial MT"/>
                <a:cs typeface="Arial MT"/>
              </a:rPr>
              <a:t>for first </a:t>
            </a:r>
            <a:r>
              <a:rPr sz="1200" spc="-5" dirty="0">
                <a:latin typeface="Arial MT"/>
                <a:cs typeface="Arial MT"/>
              </a:rPr>
              <a:t>2 manufacturers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develop indigenous technology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manufacture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“new”</a:t>
            </a:r>
            <a:r>
              <a:rPr sz="1200" dirty="0">
                <a:latin typeface="Arial MT"/>
                <a:cs typeface="Arial MT"/>
              </a:rPr>
              <a:t> products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95752" y="5929680"/>
            <a:ext cx="9043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Enabling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interface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between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industry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academia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facilitate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technical</a:t>
            </a:r>
            <a:r>
              <a:rPr sz="1200" spc="-5" dirty="0">
                <a:latin typeface="Arial MT"/>
                <a:cs typeface="Arial MT"/>
              </a:rPr>
              <a:t> projects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allow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5" dirty="0">
                <a:latin typeface="Arial MT"/>
                <a:cs typeface="Arial MT"/>
              </a:rPr>
              <a:t>for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CSR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funds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be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deployed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 </a:t>
            </a:r>
            <a:r>
              <a:rPr sz="1200" b="1" spc="-3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addressing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common industry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problems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(e.g.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Effluent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Treatment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Technology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41651" y="5941567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054351" y="5878067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object 3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778255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80" dirty="0"/>
              <a:t>Support</a:t>
            </a:r>
            <a:r>
              <a:rPr spc="-145" dirty="0"/>
              <a:t> </a:t>
            </a:r>
            <a:r>
              <a:rPr spc="-60" dirty="0"/>
              <a:t>sought</a:t>
            </a:r>
            <a:r>
              <a:rPr spc="-165" dirty="0"/>
              <a:t> </a:t>
            </a:r>
            <a:r>
              <a:rPr spc="-5" dirty="0"/>
              <a:t>by</a:t>
            </a:r>
            <a:r>
              <a:rPr spc="-165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-120" dirty="0"/>
              <a:t>industry</a:t>
            </a:r>
            <a:r>
              <a:rPr spc="-180" dirty="0"/>
              <a:t> </a:t>
            </a:r>
            <a:r>
              <a:rPr spc="-85" dirty="0"/>
              <a:t>from</a:t>
            </a:r>
            <a:r>
              <a:rPr spc="-150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-25" dirty="0"/>
              <a:t>government</a:t>
            </a:r>
            <a:r>
              <a:rPr spc="-185" dirty="0"/>
              <a:t> </a:t>
            </a:r>
            <a:r>
              <a:rPr spc="-165" dirty="0"/>
              <a:t>(3/3)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997450" cy="264160"/>
          </a:xfrm>
          <a:custGeom>
            <a:avLst/>
            <a:gdLst/>
            <a:ahLst/>
            <a:cxnLst/>
            <a:rect l="l" t="t" r="r" b="b"/>
            <a:pathLst>
              <a:path w="4997450" h="264160">
                <a:moveTo>
                  <a:pt x="0" y="263651"/>
                </a:moveTo>
                <a:lnTo>
                  <a:pt x="4997196" y="263651"/>
                </a:lnTo>
                <a:lnTo>
                  <a:pt x="4997196" y="0"/>
                </a:lnTo>
                <a:lnTo>
                  <a:pt x="0" y="0"/>
                </a:lnTo>
                <a:lnTo>
                  <a:pt x="0" y="26365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8745"/>
            <a:ext cx="46437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Support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sought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by </a:t>
            </a:r>
            <a:r>
              <a:rPr sz="1200" b="1" spc="-5" dirty="0">
                <a:latin typeface="Arial"/>
                <a:cs typeface="Arial"/>
              </a:rPr>
              <a:t>the </a:t>
            </a:r>
            <a:r>
              <a:rPr sz="1200" b="1" dirty="0">
                <a:latin typeface="Arial"/>
                <a:cs typeface="Arial"/>
              </a:rPr>
              <a:t>industry from </a:t>
            </a:r>
            <a:r>
              <a:rPr sz="1200" b="1" spc="-5" dirty="0">
                <a:latin typeface="Arial"/>
                <a:cs typeface="Arial"/>
              </a:rPr>
              <a:t>the government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8431" y="1338072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5427" y="1386966"/>
            <a:ext cx="18434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8620" algn="l"/>
              </a:tabLst>
            </a:pPr>
            <a:r>
              <a:rPr sz="1200" b="1" spc="-5" dirty="0">
                <a:latin typeface="Arial"/>
                <a:cs typeface="Arial"/>
              </a:rPr>
              <a:t>R</a:t>
            </a:r>
            <a:r>
              <a:rPr sz="1200" b="1" spc="-10" dirty="0">
                <a:latin typeface="Arial"/>
                <a:cs typeface="Arial"/>
              </a:rPr>
              <a:t>&amp;</a:t>
            </a:r>
            <a:r>
              <a:rPr sz="1200" b="1" dirty="0">
                <a:latin typeface="Arial"/>
                <a:cs typeface="Arial"/>
              </a:rPr>
              <a:t>D, </a:t>
            </a:r>
            <a:r>
              <a:rPr sz="1200" b="1" spc="-85" dirty="0">
                <a:latin typeface="Arial"/>
                <a:cs typeface="Arial"/>
              </a:rPr>
              <a:t>T</a:t>
            </a:r>
            <a:r>
              <a:rPr sz="1200" b="1" spc="-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dirty="0">
                <a:latin typeface="Arial"/>
                <a:cs typeface="Arial"/>
              </a:rPr>
              <a:t>nt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</a:t>
            </a:r>
            <a:r>
              <a:rPr sz="1200" b="1" dirty="0">
                <a:latin typeface="Arial"/>
                <a:cs typeface="Arial"/>
              </a:rPr>
              <a:t> S</a:t>
            </a:r>
            <a:r>
              <a:rPr sz="1200" b="1" spc="-5" dirty="0">
                <a:latin typeface="Arial"/>
                <a:cs typeface="Arial"/>
              </a:rPr>
              <a:t>k</a:t>
            </a:r>
            <a:r>
              <a:rPr sz="1200" b="1" dirty="0">
                <a:latin typeface="Arial"/>
                <a:cs typeface="Arial"/>
              </a:rPr>
              <a:t>ill	</a:t>
            </a:r>
            <a:r>
              <a:rPr sz="1200" dirty="0">
                <a:latin typeface="Arial MT"/>
                <a:cs typeface="Arial MT"/>
              </a:rPr>
              <a:t>13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Upgradation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8431" y="1813560"/>
            <a:ext cx="662940" cy="664845"/>
            <a:chOff x="408431" y="1813560"/>
            <a:chExt cx="662940" cy="664845"/>
          </a:xfrm>
        </p:grpSpPr>
        <p:sp>
          <p:nvSpPr>
            <p:cNvPr id="8" name="object 8"/>
            <p:cNvSpPr/>
            <p:nvPr/>
          </p:nvSpPr>
          <p:spPr>
            <a:xfrm>
              <a:off x="408431" y="1813560"/>
              <a:ext cx="662940" cy="664845"/>
            </a:xfrm>
            <a:custGeom>
              <a:avLst/>
              <a:gdLst/>
              <a:ahLst/>
              <a:cxnLst/>
              <a:rect l="l" t="t" r="r" b="b"/>
              <a:pathLst>
                <a:path w="662940" h="664844">
                  <a:moveTo>
                    <a:pt x="331470" y="0"/>
                  </a:moveTo>
                  <a:lnTo>
                    <a:pt x="282486" y="3601"/>
                  </a:lnTo>
                  <a:lnTo>
                    <a:pt x="235735" y="14064"/>
                  </a:lnTo>
                  <a:lnTo>
                    <a:pt x="191728" y="30873"/>
                  </a:lnTo>
                  <a:lnTo>
                    <a:pt x="150979" y="53517"/>
                  </a:lnTo>
                  <a:lnTo>
                    <a:pt x="113999" y="81481"/>
                  </a:lnTo>
                  <a:lnTo>
                    <a:pt x="81302" y="114251"/>
                  </a:lnTo>
                  <a:lnTo>
                    <a:pt x="53400" y="151315"/>
                  </a:lnTo>
                  <a:lnTo>
                    <a:pt x="30806" y="192159"/>
                  </a:lnTo>
                  <a:lnTo>
                    <a:pt x="14033" y="236268"/>
                  </a:lnTo>
                  <a:lnTo>
                    <a:pt x="3593" y="283130"/>
                  </a:lnTo>
                  <a:lnTo>
                    <a:pt x="0" y="332231"/>
                  </a:lnTo>
                  <a:lnTo>
                    <a:pt x="3593" y="381333"/>
                  </a:lnTo>
                  <a:lnTo>
                    <a:pt x="14033" y="428195"/>
                  </a:lnTo>
                  <a:lnTo>
                    <a:pt x="30806" y="472304"/>
                  </a:lnTo>
                  <a:lnTo>
                    <a:pt x="53400" y="513148"/>
                  </a:lnTo>
                  <a:lnTo>
                    <a:pt x="81302" y="550212"/>
                  </a:lnTo>
                  <a:lnTo>
                    <a:pt x="113999" y="582982"/>
                  </a:lnTo>
                  <a:lnTo>
                    <a:pt x="150979" y="610946"/>
                  </a:lnTo>
                  <a:lnTo>
                    <a:pt x="191728" y="633590"/>
                  </a:lnTo>
                  <a:lnTo>
                    <a:pt x="235735" y="650399"/>
                  </a:lnTo>
                  <a:lnTo>
                    <a:pt x="282486" y="660862"/>
                  </a:lnTo>
                  <a:lnTo>
                    <a:pt x="331470" y="664463"/>
                  </a:lnTo>
                  <a:lnTo>
                    <a:pt x="380453" y="660862"/>
                  </a:lnTo>
                  <a:lnTo>
                    <a:pt x="427204" y="650399"/>
                  </a:lnTo>
                  <a:lnTo>
                    <a:pt x="471211" y="633590"/>
                  </a:lnTo>
                  <a:lnTo>
                    <a:pt x="511960" y="610946"/>
                  </a:lnTo>
                  <a:lnTo>
                    <a:pt x="548940" y="582982"/>
                  </a:lnTo>
                  <a:lnTo>
                    <a:pt x="581637" y="550212"/>
                  </a:lnTo>
                  <a:lnTo>
                    <a:pt x="609539" y="513148"/>
                  </a:lnTo>
                  <a:lnTo>
                    <a:pt x="632133" y="472304"/>
                  </a:lnTo>
                  <a:lnTo>
                    <a:pt x="648906" y="428195"/>
                  </a:lnTo>
                  <a:lnTo>
                    <a:pt x="659346" y="381333"/>
                  </a:lnTo>
                  <a:lnTo>
                    <a:pt x="662940" y="332231"/>
                  </a:lnTo>
                  <a:lnTo>
                    <a:pt x="659346" y="283130"/>
                  </a:lnTo>
                  <a:lnTo>
                    <a:pt x="648906" y="236268"/>
                  </a:lnTo>
                  <a:lnTo>
                    <a:pt x="632133" y="192159"/>
                  </a:lnTo>
                  <a:lnTo>
                    <a:pt x="609539" y="151315"/>
                  </a:lnTo>
                  <a:lnTo>
                    <a:pt x="581637" y="114251"/>
                  </a:lnTo>
                  <a:lnTo>
                    <a:pt x="548940" y="81481"/>
                  </a:lnTo>
                  <a:lnTo>
                    <a:pt x="511960" y="53517"/>
                  </a:lnTo>
                  <a:lnTo>
                    <a:pt x="471211" y="30873"/>
                  </a:lnTo>
                  <a:lnTo>
                    <a:pt x="427204" y="14064"/>
                  </a:lnTo>
                  <a:lnTo>
                    <a:pt x="380453" y="3601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1019" y="1926336"/>
              <a:ext cx="397764" cy="397763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08431" y="3148583"/>
            <a:ext cx="662940" cy="662940"/>
            <a:chOff x="408431" y="3148583"/>
            <a:chExt cx="662940" cy="662940"/>
          </a:xfrm>
        </p:grpSpPr>
        <p:sp>
          <p:nvSpPr>
            <p:cNvPr id="11" name="object 11"/>
            <p:cNvSpPr/>
            <p:nvPr/>
          </p:nvSpPr>
          <p:spPr>
            <a:xfrm>
              <a:off x="408431" y="3148583"/>
              <a:ext cx="662940" cy="662940"/>
            </a:xfrm>
            <a:custGeom>
              <a:avLst/>
              <a:gdLst/>
              <a:ahLst/>
              <a:cxnLst/>
              <a:rect l="l" t="t" r="r" b="b"/>
              <a:pathLst>
                <a:path w="662940" h="662939">
                  <a:moveTo>
                    <a:pt x="331470" y="0"/>
                  </a:moveTo>
                  <a:lnTo>
                    <a:pt x="282486" y="3595"/>
                  </a:lnTo>
                  <a:lnTo>
                    <a:pt x="235735" y="14038"/>
                  </a:lnTo>
                  <a:lnTo>
                    <a:pt x="191728" y="30817"/>
                  </a:lnTo>
                  <a:lnTo>
                    <a:pt x="150979" y="53416"/>
                  </a:lnTo>
                  <a:lnTo>
                    <a:pt x="113999" y="81323"/>
                  </a:lnTo>
                  <a:lnTo>
                    <a:pt x="81302" y="114025"/>
                  </a:lnTo>
                  <a:lnTo>
                    <a:pt x="53400" y="151007"/>
                  </a:lnTo>
                  <a:lnTo>
                    <a:pt x="30806" y="191756"/>
                  </a:lnTo>
                  <a:lnTo>
                    <a:pt x="14033" y="235758"/>
                  </a:lnTo>
                  <a:lnTo>
                    <a:pt x="3593" y="282501"/>
                  </a:lnTo>
                  <a:lnTo>
                    <a:pt x="0" y="331469"/>
                  </a:lnTo>
                  <a:lnTo>
                    <a:pt x="3593" y="380438"/>
                  </a:lnTo>
                  <a:lnTo>
                    <a:pt x="14033" y="427181"/>
                  </a:lnTo>
                  <a:lnTo>
                    <a:pt x="30806" y="471183"/>
                  </a:lnTo>
                  <a:lnTo>
                    <a:pt x="53400" y="511932"/>
                  </a:lnTo>
                  <a:lnTo>
                    <a:pt x="81302" y="548914"/>
                  </a:lnTo>
                  <a:lnTo>
                    <a:pt x="113999" y="581616"/>
                  </a:lnTo>
                  <a:lnTo>
                    <a:pt x="150979" y="609523"/>
                  </a:lnTo>
                  <a:lnTo>
                    <a:pt x="191728" y="632122"/>
                  </a:lnTo>
                  <a:lnTo>
                    <a:pt x="235735" y="648901"/>
                  </a:lnTo>
                  <a:lnTo>
                    <a:pt x="282486" y="659344"/>
                  </a:lnTo>
                  <a:lnTo>
                    <a:pt x="331470" y="662939"/>
                  </a:lnTo>
                  <a:lnTo>
                    <a:pt x="380453" y="659344"/>
                  </a:lnTo>
                  <a:lnTo>
                    <a:pt x="427204" y="648901"/>
                  </a:lnTo>
                  <a:lnTo>
                    <a:pt x="471211" y="632122"/>
                  </a:lnTo>
                  <a:lnTo>
                    <a:pt x="511960" y="609523"/>
                  </a:lnTo>
                  <a:lnTo>
                    <a:pt x="548940" y="581616"/>
                  </a:lnTo>
                  <a:lnTo>
                    <a:pt x="581637" y="548914"/>
                  </a:lnTo>
                  <a:lnTo>
                    <a:pt x="609539" y="511932"/>
                  </a:lnTo>
                  <a:lnTo>
                    <a:pt x="632133" y="471183"/>
                  </a:lnTo>
                  <a:lnTo>
                    <a:pt x="648906" y="427181"/>
                  </a:lnTo>
                  <a:lnTo>
                    <a:pt x="659346" y="380438"/>
                  </a:lnTo>
                  <a:lnTo>
                    <a:pt x="662940" y="331469"/>
                  </a:lnTo>
                  <a:lnTo>
                    <a:pt x="659346" y="282501"/>
                  </a:lnTo>
                  <a:lnTo>
                    <a:pt x="648906" y="235758"/>
                  </a:lnTo>
                  <a:lnTo>
                    <a:pt x="632133" y="191756"/>
                  </a:lnTo>
                  <a:lnTo>
                    <a:pt x="609539" y="151007"/>
                  </a:lnTo>
                  <a:lnTo>
                    <a:pt x="581637" y="114025"/>
                  </a:lnTo>
                  <a:lnTo>
                    <a:pt x="548940" y="81323"/>
                  </a:lnTo>
                  <a:lnTo>
                    <a:pt x="511960" y="53416"/>
                  </a:lnTo>
                  <a:lnTo>
                    <a:pt x="471211" y="30817"/>
                  </a:lnTo>
                  <a:lnTo>
                    <a:pt x="427204" y="14038"/>
                  </a:lnTo>
                  <a:lnTo>
                    <a:pt x="380453" y="3595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19" y="3302507"/>
              <a:ext cx="397764" cy="396239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408431" y="4163567"/>
            <a:ext cx="662940" cy="662940"/>
            <a:chOff x="408431" y="4163567"/>
            <a:chExt cx="662940" cy="662940"/>
          </a:xfrm>
        </p:grpSpPr>
        <p:sp>
          <p:nvSpPr>
            <p:cNvPr id="14" name="object 14"/>
            <p:cNvSpPr/>
            <p:nvPr/>
          </p:nvSpPr>
          <p:spPr>
            <a:xfrm>
              <a:off x="408431" y="4163567"/>
              <a:ext cx="662940" cy="662940"/>
            </a:xfrm>
            <a:custGeom>
              <a:avLst/>
              <a:gdLst/>
              <a:ahLst/>
              <a:cxnLst/>
              <a:rect l="l" t="t" r="r" b="b"/>
              <a:pathLst>
                <a:path w="662940" h="662939">
                  <a:moveTo>
                    <a:pt x="331470" y="0"/>
                  </a:moveTo>
                  <a:lnTo>
                    <a:pt x="282486" y="3595"/>
                  </a:lnTo>
                  <a:lnTo>
                    <a:pt x="235735" y="14038"/>
                  </a:lnTo>
                  <a:lnTo>
                    <a:pt x="191728" y="30817"/>
                  </a:lnTo>
                  <a:lnTo>
                    <a:pt x="150979" y="53416"/>
                  </a:lnTo>
                  <a:lnTo>
                    <a:pt x="113999" y="81323"/>
                  </a:lnTo>
                  <a:lnTo>
                    <a:pt x="81302" y="114025"/>
                  </a:lnTo>
                  <a:lnTo>
                    <a:pt x="53400" y="151007"/>
                  </a:lnTo>
                  <a:lnTo>
                    <a:pt x="30806" y="191756"/>
                  </a:lnTo>
                  <a:lnTo>
                    <a:pt x="14033" y="235758"/>
                  </a:lnTo>
                  <a:lnTo>
                    <a:pt x="3593" y="282501"/>
                  </a:lnTo>
                  <a:lnTo>
                    <a:pt x="0" y="331469"/>
                  </a:lnTo>
                  <a:lnTo>
                    <a:pt x="3593" y="380438"/>
                  </a:lnTo>
                  <a:lnTo>
                    <a:pt x="14033" y="427181"/>
                  </a:lnTo>
                  <a:lnTo>
                    <a:pt x="30806" y="471183"/>
                  </a:lnTo>
                  <a:lnTo>
                    <a:pt x="53400" y="511932"/>
                  </a:lnTo>
                  <a:lnTo>
                    <a:pt x="81302" y="548914"/>
                  </a:lnTo>
                  <a:lnTo>
                    <a:pt x="113999" y="581616"/>
                  </a:lnTo>
                  <a:lnTo>
                    <a:pt x="150979" y="609523"/>
                  </a:lnTo>
                  <a:lnTo>
                    <a:pt x="191728" y="632122"/>
                  </a:lnTo>
                  <a:lnTo>
                    <a:pt x="235735" y="648901"/>
                  </a:lnTo>
                  <a:lnTo>
                    <a:pt x="282486" y="659344"/>
                  </a:lnTo>
                  <a:lnTo>
                    <a:pt x="331470" y="662939"/>
                  </a:lnTo>
                  <a:lnTo>
                    <a:pt x="380453" y="659344"/>
                  </a:lnTo>
                  <a:lnTo>
                    <a:pt x="427204" y="648901"/>
                  </a:lnTo>
                  <a:lnTo>
                    <a:pt x="471211" y="632122"/>
                  </a:lnTo>
                  <a:lnTo>
                    <a:pt x="511960" y="609523"/>
                  </a:lnTo>
                  <a:lnTo>
                    <a:pt x="548940" y="581616"/>
                  </a:lnTo>
                  <a:lnTo>
                    <a:pt x="581637" y="548914"/>
                  </a:lnTo>
                  <a:lnTo>
                    <a:pt x="609539" y="511932"/>
                  </a:lnTo>
                  <a:lnTo>
                    <a:pt x="632133" y="471183"/>
                  </a:lnTo>
                  <a:lnTo>
                    <a:pt x="648906" y="427181"/>
                  </a:lnTo>
                  <a:lnTo>
                    <a:pt x="659346" y="380438"/>
                  </a:lnTo>
                  <a:lnTo>
                    <a:pt x="662940" y="331469"/>
                  </a:lnTo>
                  <a:lnTo>
                    <a:pt x="659346" y="282501"/>
                  </a:lnTo>
                  <a:lnTo>
                    <a:pt x="648906" y="235758"/>
                  </a:lnTo>
                  <a:lnTo>
                    <a:pt x="632133" y="191756"/>
                  </a:lnTo>
                  <a:lnTo>
                    <a:pt x="609539" y="151007"/>
                  </a:lnTo>
                  <a:lnTo>
                    <a:pt x="581637" y="114025"/>
                  </a:lnTo>
                  <a:lnTo>
                    <a:pt x="548940" y="81323"/>
                  </a:lnTo>
                  <a:lnTo>
                    <a:pt x="511960" y="53416"/>
                  </a:lnTo>
                  <a:lnTo>
                    <a:pt x="471211" y="30817"/>
                  </a:lnTo>
                  <a:lnTo>
                    <a:pt x="427204" y="14038"/>
                  </a:lnTo>
                  <a:lnTo>
                    <a:pt x="380453" y="3595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1019" y="4296155"/>
              <a:ext cx="397764" cy="397763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408431" y="5774435"/>
            <a:ext cx="662940" cy="662940"/>
            <a:chOff x="408431" y="5774435"/>
            <a:chExt cx="662940" cy="662940"/>
          </a:xfrm>
        </p:grpSpPr>
        <p:sp>
          <p:nvSpPr>
            <p:cNvPr id="17" name="object 17"/>
            <p:cNvSpPr/>
            <p:nvPr/>
          </p:nvSpPr>
          <p:spPr>
            <a:xfrm>
              <a:off x="408431" y="5774435"/>
              <a:ext cx="662940" cy="662940"/>
            </a:xfrm>
            <a:custGeom>
              <a:avLst/>
              <a:gdLst/>
              <a:ahLst/>
              <a:cxnLst/>
              <a:rect l="l" t="t" r="r" b="b"/>
              <a:pathLst>
                <a:path w="662940" h="662939">
                  <a:moveTo>
                    <a:pt x="331470" y="0"/>
                  </a:moveTo>
                  <a:lnTo>
                    <a:pt x="282486" y="3593"/>
                  </a:lnTo>
                  <a:lnTo>
                    <a:pt x="235735" y="14033"/>
                  </a:lnTo>
                  <a:lnTo>
                    <a:pt x="191728" y="30806"/>
                  </a:lnTo>
                  <a:lnTo>
                    <a:pt x="150979" y="53400"/>
                  </a:lnTo>
                  <a:lnTo>
                    <a:pt x="113999" y="81302"/>
                  </a:lnTo>
                  <a:lnTo>
                    <a:pt x="81302" y="113999"/>
                  </a:lnTo>
                  <a:lnTo>
                    <a:pt x="53400" y="150979"/>
                  </a:lnTo>
                  <a:lnTo>
                    <a:pt x="30806" y="191728"/>
                  </a:lnTo>
                  <a:lnTo>
                    <a:pt x="14033" y="235735"/>
                  </a:lnTo>
                  <a:lnTo>
                    <a:pt x="3593" y="282486"/>
                  </a:lnTo>
                  <a:lnTo>
                    <a:pt x="0" y="331469"/>
                  </a:lnTo>
                  <a:lnTo>
                    <a:pt x="3593" y="380453"/>
                  </a:lnTo>
                  <a:lnTo>
                    <a:pt x="14033" y="427204"/>
                  </a:lnTo>
                  <a:lnTo>
                    <a:pt x="30806" y="471211"/>
                  </a:lnTo>
                  <a:lnTo>
                    <a:pt x="53400" y="511960"/>
                  </a:lnTo>
                  <a:lnTo>
                    <a:pt x="81302" y="548940"/>
                  </a:lnTo>
                  <a:lnTo>
                    <a:pt x="113999" y="581637"/>
                  </a:lnTo>
                  <a:lnTo>
                    <a:pt x="150979" y="609539"/>
                  </a:lnTo>
                  <a:lnTo>
                    <a:pt x="191728" y="632133"/>
                  </a:lnTo>
                  <a:lnTo>
                    <a:pt x="235735" y="648906"/>
                  </a:lnTo>
                  <a:lnTo>
                    <a:pt x="282486" y="659346"/>
                  </a:lnTo>
                  <a:lnTo>
                    <a:pt x="331470" y="662940"/>
                  </a:lnTo>
                  <a:lnTo>
                    <a:pt x="380453" y="659346"/>
                  </a:lnTo>
                  <a:lnTo>
                    <a:pt x="427204" y="648906"/>
                  </a:lnTo>
                  <a:lnTo>
                    <a:pt x="471211" y="632133"/>
                  </a:lnTo>
                  <a:lnTo>
                    <a:pt x="511960" y="609539"/>
                  </a:lnTo>
                  <a:lnTo>
                    <a:pt x="548940" y="581637"/>
                  </a:lnTo>
                  <a:lnTo>
                    <a:pt x="581637" y="548940"/>
                  </a:lnTo>
                  <a:lnTo>
                    <a:pt x="609539" y="511960"/>
                  </a:lnTo>
                  <a:lnTo>
                    <a:pt x="632133" y="471211"/>
                  </a:lnTo>
                  <a:lnTo>
                    <a:pt x="648906" y="427204"/>
                  </a:lnTo>
                  <a:lnTo>
                    <a:pt x="659346" y="380453"/>
                  </a:lnTo>
                  <a:lnTo>
                    <a:pt x="662940" y="331469"/>
                  </a:lnTo>
                  <a:lnTo>
                    <a:pt x="659346" y="282486"/>
                  </a:lnTo>
                  <a:lnTo>
                    <a:pt x="648906" y="235735"/>
                  </a:lnTo>
                  <a:lnTo>
                    <a:pt x="632133" y="191728"/>
                  </a:lnTo>
                  <a:lnTo>
                    <a:pt x="609539" y="150979"/>
                  </a:lnTo>
                  <a:lnTo>
                    <a:pt x="581637" y="113999"/>
                  </a:lnTo>
                  <a:lnTo>
                    <a:pt x="548940" y="81302"/>
                  </a:lnTo>
                  <a:lnTo>
                    <a:pt x="511960" y="53400"/>
                  </a:lnTo>
                  <a:lnTo>
                    <a:pt x="471211" y="30806"/>
                  </a:lnTo>
                  <a:lnTo>
                    <a:pt x="427204" y="14033"/>
                  </a:lnTo>
                  <a:lnTo>
                    <a:pt x="380453" y="3593"/>
                  </a:lnTo>
                  <a:lnTo>
                    <a:pt x="33147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1019" y="5890259"/>
              <a:ext cx="397764" cy="397764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408431" y="2906267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95427" y="2910966"/>
            <a:ext cx="142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Safety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Standards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41651" y="2972561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95752" y="2972561"/>
            <a:ext cx="90316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Establishing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independent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Central</a:t>
            </a:r>
            <a:r>
              <a:rPr sz="1200" b="1" dirty="0">
                <a:latin typeface="Arial"/>
                <a:cs typeface="Arial"/>
              </a:rPr>
              <a:t> Indian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Safety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Board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(CICSB)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suitable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5" dirty="0">
                <a:latin typeface="Arial MT"/>
                <a:cs typeface="Arial MT"/>
              </a:rPr>
              <a:t> representation,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responsible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standardized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trainings,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robust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reporting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mechanisms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and </a:t>
            </a:r>
            <a:r>
              <a:rPr sz="1200" b="1" dirty="0">
                <a:latin typeface="Arial"/>
                <a:cs typeface="Arial"/>
              </a:rPr>
              <a:t>fast-tracking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GHS adoption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08431" y="3869435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95427" y="3926840"/>
            <a:ext cx="10185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Sustain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bili</a:t>
            </a:r>
            <a:r>
              <a:rPr sz="1200" b="1" spc="-5" dirty="0">
                <a:latin typeface="Arial"/>
                <a:cs typeface="Arial"/>
              </a:rPr>
              <a:t>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041651" y="3926789"/>
            <a:ext cx="1968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Arial MT"/>
                <a:cs typeface="Arial MT"/>
              </a:rPr>
              <a:t>17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95752" y="3926840"/>
            <a:ext cx="8263255" cy="65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Partnering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with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industry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bodies/associations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run an awareness-building program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focused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waste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management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compliance,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hazardous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waste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management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(circularity),</a:t>
            </a:r>
            <a:r>
              <a:rPr sz="1200" spc="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by-product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handling,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200" spc="-5" dirty="0">
                <a:latin typeface="Arial MT"/>
                <a:cs typeface="Arial MT"/>
              </a:rPr>
              <a:t>Incentivise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b="1" dirty="0">
                <a:latin typeface="Arial"/>
                <a:cs typeface="Arial"/>
              </a:rPr>
              <a:t>gainfully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utilize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by-products</a:t>
            </a:r>
            <a:r>
              <a:rPr sz="1200" b="1" spc="5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as </a:t>
            </a:r>
            <a:r>
              <a:rPr sz="1200" dirty="0">
                <a:latin typeface="Arial MT"/>
                <a:cs typeface="Arial MT"/>
              </a:rPr>
              <a:t>inputs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adjacent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sectors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054351" y="3480815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041651" y="3547998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16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95752" y="3547998"/>
            <a:ext cx="7150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De-criminalization</a:t>
            </a:r>
            <a:r>
              <a:rPr sz="1200" b="1" dirty="0">
                <a:latin typeface="Arial"/>
                <a:cs typeface="Arial"/>
              </a:rPr>
              <a:t> of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industry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executives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safety</a:t>
            </a:r>
            <a:r>
              <a:rPr sz="1200" spc="-5" dirty="0">
                <a:latin typeface="Arial MT"/>
                <a:cs typeface="Arial MT"/>
              </a:rPr>
              <a:t> incidents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without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suitable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investigation</a:t>
            </a:r>
            <a:r>
              <a:rPr sz="1200" dirty="0">
                <a:latin typeface="Arial MT"/>
                <a:cs typeface="Arial MT"/>
              </a:rPr>
              <a:t> of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root-cause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041651" y="1053211"/>
            <a:ext cx="18992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No.</a:t>
            </a:r>
            <a:r>
              <a:rPr sz="1400" b="1" spc="36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Support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sought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054351" y="4666488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041651" y="4718050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18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95752" y="4718050"/>
            <a:ext cx="88747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Establishing an independent National Sustainability </a:t>
            </a:r>
            <a:r>
              <a:rPr sz="1200" b="1" spc="-5" dirty="0">
                <a:latin typeface="Arial"/>
                <a:cs typeface="Arial"/>
              </a:rPr>
              <a:t>Board (NSB) </a:t>
            </a:r>
            <a:r>
              <a:rPr sz="1200" spc="-5" dirty="0">
                <a:latin typeface="Arial MT"/>
                <a:cs typeface="Arial MT"/>
              </a:rPr>
              <a:t>under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MoEFCC, with </a:t>
            </a:r>
            <a:r>
              <a:rPr sz="1200" dirty="0">
                <a:latin typeface="Arial MT"/>
                <a:cs typeface="Arial MT"/>
              </a:rPr>
              <a:t>industry </a:t>
            </a:r>
            <a:r>
              <a:rPr sz="1200" spc="-5" dirty="0">
                <a:latin typeface="Arial MT"/>
                <a:cs typeface="Arial MT"/>
              </a:rPr>
              <a:t>representation and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mandate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implement </a:t>
            </a:r>
            <a:r>
              <a:rPr sz="1200" dirty="0">
                <a:latin typeface="Arial MT"/>
                <a:cs typeface="Arial MT"/>
              </a:rPr>
              <a:t>the National Chemical </a:t>
            </a:r>
            <a:r>
              <a:rPr sz="1200" spc="-20" dirty="0">
                <a:latin typeface="Arial MT"/>
                <a:cs typeface="Arial MT"/>
              </a:rPr>
              <a:t>Policy, </a:t>
            </a:r>
            <a:r>
              <a:rPr sz="1200" spc="-5" dirty="0">
                <a:latin typeface="Arial MT"/>
                <a:cs typeface="Arial MT"/>
              </a:rPr>
              <a:t>ensure adherence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waste management; </a:t>
            </a:r>
            <a:r>
              <a:rPr sz="1200" b="1" spc="-5" dirty="0">
                <a:latin typeface="Arial"/>
                <a:cs typeface="Arial"/>
              </a:rPr>
              <a:t>incentivizing </a:t>
            </a:r>
            <a:r>
              <a:rPr sz="1200" b="1" dirty="0">
                <a:latin typeface="Arial"/>
                <a:cs typeface="Arial"/>
              </a:rPr>
              <a:t>companies adhering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'Responsible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Care'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initiative</a:t>
            </a:r>
            <a:r>
              <a:rPr sz="1200" spc="-5" dirty="0">
                <a:latin typeface="Arial MT"/>
                <a:cs typeface="Arial MT"/>
              </a:rPr>
              <a:t>,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 thought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leader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sustainable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practices,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41651" y="5391403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19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08431" y="5347715"/>
            <a:ext cx="11229975" cy="0"/>
          </a:xfrm>
          <a:custGeom>
            <a:avLst/>
            <a:gdLst/>
            <a:ahLst/>
            <a:cxnLst/>
            <a:rect l="l" t="t" r="r" b="b"/>
            <a:pathLst>
              <a:path w="11229975">
                <a:moveTo>
                  <a:pt x="0" y="0"/>
                </a:moveTo>
                <a:lnTo>
                  <a:pt x="11229975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95427" y="5353303"/>
            <a:ext cx="958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Feedstock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Ma</a:t>
            </a:r>
            <a:r>
              <a:rPr sz="1200" b="1" dirty="0">
                <a:latin typeface="Arial"/>
                <a:cs typeface="Arial"/>
              </a:rPr>
              <a:t>nage</a:t>
            </a:r>
            <a:r>
              <a:rPr sz="1200" b="1" spc="-5" dirty="0">
                <a:latin typeface="Arial"/>
                <a:cs typeface="Arial"/>
              </a:rPr>
              <a:t>me</a:t>
            </a:r>
            <a:r>
              <a:rPr sz="1200" b="1" dirty="0">
                <a:latin typeface="Arial"/>
                <a:cs typeface="Arial"/>
              </a:rPr>
              <a:t>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595752" y="5400878"/>
            <a:ext cx="899223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Raising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import</a:t>
            </a:r>
            <a:r>
              <a:rPr sz="1200" b="1" spc="-5" dirty="0">
                <a:latin typeface="Arial"/>
                <a:cs typeface="Arial"/>
              </a:rPr>
              <a:t> duties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imported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building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blocks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intermediates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support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viability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crackers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India. Ensure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b="1" dirty="0">
                <a:latin typeface="Arial"/>
                <a:cs typeface="Arial"/>
              </a:rPr>
              <a:t>laddered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Arial"/>
                <a:cs typeface="Arial"/>
              </a:rPr>
              <a:t>duty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structure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prevent </a:t>
            </a:r>
            <a:r>
              <a:rPr sz="1200" b="1" dirty="0">
                <a:latin typeface="Arial"/>
                <a:cs typeface="Arial"/>
              </a:rPr>
              <a:t>duty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inversion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in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5" dirty="0">
                <a:latin typeface="Arial MT"/>
                <a:cs typeface="Arial MT"/>
              </a:rPr>
              <a:t> value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chain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054351" y="5908547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041651" y="5961379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20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595752" y="5961379"/>
            <a:ext cx="8482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Providing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Viability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Gap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Funding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(VGF)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support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investments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crackers</a:t>
            </a:r>
            <a:r>
              <a:rPr sz="1200" spc="-5" dirty="0">
                <a:latin typeface="Arial MT"/>
                <a:cs typeface="Arial MT"/>
              </a:rPr>
              <a:t> 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ensure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sufficient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supply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through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allocation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downstream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players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750802" y="6674002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5427" y="864234"/>
            <a:ext cx="8464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95427" y="1077595"/>
            <a:ext cx="7785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Enablers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95427" y="6601155"/>
            <a:ext cx="107569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595752" y="1386966"/>
            <a:ext cx="87604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Partnering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bodies/associations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run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30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brand-building</a:t>
            </a:r>
            <a:r>
              <a:rPr sz="1200" b="1" spc="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campaign</a:t>
            </a:r>
            <a:r>
              <a:rPr sz="1200" dirty="0">
                <a:latin typeface="Arial MT"/>
                <a:cs typeface="Arial MT"/>
              </a:rPr>
              <a:t>,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positioning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Indian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as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technologically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advanced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sector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pivotal role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</a:t>
            </a:r>
            <a:r>
              <a:rPr sz="1200" spc="20" dirty="0">
                <a:latin typeface="Arial MT"/>
                <a:cs typeface="Arial MT"/>
              </a:rPr>
              <a:t> </a:t>
            </a:r>
            <a:r>
              <a:rPr sz="1200" i="1" spc="-5" dirty="0">
                <a:latin typeface="Arial"/>
                <a:cs typeface="Arial"/>
              </a:rPr>
              <a:t>'Atmanirbhar</a:t>
            </a:r>
            <a:r>
              <a:rPr sz="1200" i="1" spc="-3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Bharat'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2054351" y="1895855"/>
            <a:ext cx="9584055" cy="0"/>
          </a:xfrm>
          <a:custGeom>
            <a:avLst/>
            <a:gdLst/>
            <a:ahLst/>
            <a:cxnLst/>
            <a:rect l="l" t="t" r="r" b="b"/>
            <a:pathLst>
              <a:path w="9584055">
                <a:moveTo>
                  <a:pt x="0" y="0"/>
                </a:moveTo>
                <a:lnTo>
                  <a:pt x="9583801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041651" y="1994661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14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595752" y="1973707"/>
            <a:ext cx="8920480" cy="8172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Establishing ITIs close to </a:t>
            </a:r>
            <a:r>
              <a:rPr sz="1200" b="1" spc="-5" dirty="0">
                <a:latin typeface="Arial"/>
                <a:cs typeface="Arial"/>
              </a:rPr>
              <a:t>chemical </a:t>
            </a:r>
            <a:r>
              <a:rPr sz="1200" b="1" dirty="0">
                <a:latin typeface="Arial"/>
                <a:cs typeface="Arial"/>
              </a:rPr>
              <a:t>belts </a:t>
            </a:r>
            <a:r>
              <a:rPr sz="1200" spc="-5" dirty="0">
                <a:latin typeface="Arial MT"/>
                <a:cs typeface="Arial MT"/>
              </a:rPr>
              <a:t>under a Public Private Partnership </a:t>
            </a:r>
            <a:r>
              <a:rPr sz="1200" dirty="0">
                <a:latin typeface="Arial MT"/>
                <a:cs typeface="Arial MT"/>
              </a:rPr>
              <a:t>(PPP) model, </a:t>
            </a:r>
            <a:r>
              <a:rPr sz="1200" spc="-5" dirty="0">
                <a:latin typeface="Arial MT"/>
                <a:cs typeface="Arial MT"/>
              </a:rPr>
              <a:t>encouraging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creation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a </a:t>
            </a:r>
            <a:r>
              <a:rPr sz="1200" dirty="0">
                <a:latin typeface="Arial MT"/>
                <a:cs typeface="Arial MT"/>
              </a:rPr>
              <a:t>Centre of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Excellence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(CoE),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introducing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industry-specific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courses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with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clear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mapping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job-roles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spc="-10" dirty="0">
                <a:latin typeface="Arial MT"/>
                <a:cs typeface="Arial MT"/>
              </a:rPr>
              <a:t>(operator,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technician,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shop-floor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apprenticeship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programs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support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chemical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zone industrial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associations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1200" spc="-5" dirty="0">
                <a:latin typeface="Arial MT"/>
                <a:cs typeface="Arial MT"/>
              </a:rPr>
              <a:t>Ensuring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b="1" dirty="0">
                <a:latin typeface="Arial"/>
                <a:cs typeface="Arial"/>
              </a:rPr>
              <a:t>curriculum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universities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ITIs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is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 sync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industry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developments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9" name="object 4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4" y="3541903"/>
            <a:ext cx="316738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5" dirty="0">
                <a:latin typeface="Calibri Light"/>
                <a:cs typeface="Calibri Light"/>
              </a:rPr>
              <a:t>Thank</a:t>
            </a:r>
            <a:r>
              <a:rPr sz="6000" spc="-90" dirty="0">
                <a:latin typeface="Calibri Light"/>
                <a:cs typeface="Calibri Light"/>
              </a:rPr>
              <a:t> </a:t>
            </a:r>
            <a:r>
              <a:rPr sz="6000" spc="-35" dirty="0">
                <a:latin typeface="Calibri Light"/>
                <a:cs typeface="Calibri Light"/>
              </a:rPr>
              <a:t>you</a:t>
            </a:r>
            <a:endParaRPr sz="6000">
              <a:latin typeface="Calibri Light"/>
              <a:cs typeface="Calibri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4" y="3541903"/>
            <a:ext cx="29470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35" dirty="0">
                <a:latin typeface="Calibri Light"/>
                <a:cs typeface="Calibri Light"/>
              </a:rPr>
              <a:t>Annexure</a:t>
            </a:r>
            <a:endParaRPr sz="6000">
              <a:latin typeface="Calibri Light"/>
              <a:cs typeface="Calibri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03173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35" dirty="0"/>
              <a:t>Scope</a:t>
            </a:r>
            <a:r>
              <a:rPr spc="-145" dirty="0"/>
              <a:t> </a:t>
            </a:r>
            <a:r>
              <a:rPr spc="5" dirty="0"/>
              <a:t>of</a:t>
            </a:r>
            <a:r>
              <a:rPr spc="-155" dirty="0"/>
              <a:t> this</a:t>
            </a:r>
            <a:r>
              <a:rPr spc="-190" dirty="0"/>
              <a:t> </a:t>
            </a:r>
            <a:r>
              <a:rPr spc="-110" dirty="0"/>
              <a:t>effort:</a:t>
            </a:r>
            <a:r>
              <a:rPr spc="-150" dirty="0"/>
              <a:t> </a:t>
            </a:r>
            <a:r>
              <a:rPr spc="-260" dirty="0"/>
              <a:t>100+</a:t>
            </a:r>
            <a:r>
              <a:rPr spc="-110" dirty="0"/>
              <a:t> </a:t>
            </a:r>
            <a:r>
              <a:rPr spc="-85" dirty="0"/>
              <a:t>sub-segments</a:t>
            </a:r>
            <a:r>
              <a:rPr spc="-180" dirty="0"/>
              <a:t> </a:t>
            </a:r>
            <a:r>
              <a:rPr spc="-40" dirty="0"/>
              <a:t>studied</a:t>
            </a:r>
            <a:r>
              <a:rPr spc="-155" dirty="0"/>
              <a:t> </a:t>
            </a:r>
            <a:r>
              <a:rPr spc="-60" dirty="0"/>
              <a:t>across</a:t>
            </a:r>
            <a:r>
              <a:rPr spc="-160" dirty="0"/>
              <a:t> </a:t>
            </a:r>
            <a:r>
              <a:rPr spc="-55" dirty="0"/>
              <a:t>Specialty,</a:t>
            </a:r>
            <a:r>
              <a:rPr spc="-150" dirty="0"/>
              <a:t> </a:t>
            </a:r>
            <a:r>
              <a:rPr spc="-40" dirty="0"/>
              <a:t>Inorganic </a:t>
            </a:r>
            <a:r>
              <a:rPr spc="-760" dirty="0"/>
              <a:t> </a:t>
            </a:r>
            <a:r>
              <a:rPr spc="80" dirty="0"/>
              <a:t>and</a:t>
            </a:r>
            <a:r>
              <a:rPr spc="-160" dirty="0"/>
              <a:t> </a:t>
            </a:r>
            <a:r>
              <a:rPr spc="30" dirty="0"/>
              <a:t>Petchem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3047"/>
            <a:ext cx="2828925" cy="265430"/>
          </a:xfrm>
          <a:custGeom>
            <a:avLst/>
            <a:gdLst/>
            <a:ahLst/>
            <a:cxnLst/>
            <a:rect l="l" t="t" r="r" b="b"/>
            <a:pathLst>
              <a:path w="2828925" h="265430">
                <a:moveTo>
                  <a:pt x="2828544" y="0"/>
                </a:moveTo>
                <a:lnTo>
                  <a:pt x="0" y="0"/>
                </a:lnTo>
                <a:lnTo>
                  <a:pt x="0" y="265175"/>
                </a:lnTo>
                <a:lnTo>
                  <a:pt x="2828544" y="265175"/>
                </a:lnTo>
                <a:lnTo>
                  <a:pt x="2828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26619"/>
            <a:ext cx="22821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Scope: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included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sub-segments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9925" y="1211707"/>
            <a:ext cx="6682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Following </a:t>
            </a:r>
            <a:r>
              <a:rPr sz="1200" b="1" spc="-5" dirty="0">
                <a:latin typeface="Arial"/>
                <a:cs typeface="Arial"/>
              </a:rPr>
              <a:t>~25 </a:t>
            </a:r>
            <a:r>
              <a:rPr sz="1200" b="1" dirty="0">
                <a:latin typeface="Arial"/>
                <a:cs typeface="Arial"/>
              </a:rPr>
              <a:t>Specialty sub-segments </a:t>
            </a:r>
            <a:r>
              <a:rPr sz="1200" b="1" spc="-5" dirty="0">
                <a:latin typeface="Arial"/>
                <a:cs typeface="Arial"/>
              </a:rPr>
              <a:t>are </a:t>
            </a:r>
            <a:r>
              <a:rPr sz="1200" b="1" dirty="0">
                <a:latin typeface="Arial"/>
                <a:cs typeface="Arial"/>
              </a:rPr>
              <a:t>included </a:t>
            </a:r>
            <a:r>
              <a:rPr sz="1200" spc="-5" dirty="0">
                <a:latin typeface="Arial MT"/>
                <a:cs typeface="Arial MT"/>
              </a:rPr>
              <a:t>(Excludes end-product B2C categories like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paints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 </a:t>
            </a:r>
            <a:r>
              <a:rPr sz="1200" spc="-5" dirty="0">
                <a:latin typeface="Arial MT"/>
                <a:cs typeface="Arial MT"/>
              </a:rPr>
              <a:t>coatings,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cosmetic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formulations,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42974" y="1642088"/>
            <a:ext cx="1640205" cy="134556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Dyes</a:t>
            </a:r>
            <a:r>
              <a:rPr sz="1000" spc="-5" dirty="0">
                <a:latin typeface="Arial MT"/>
                <a:cs typeface="Arial MT"/>
              </a:rPr>
              <a:t> &amp;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Pigments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Agrochemicals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Electronic</a:t>
            </a:r>
            <a:r>
              <a:rPr sz="1000" spc="-6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Flavors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fragrances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Cosmetic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Nutraceutical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ingredients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Food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&amp; Feed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additives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Plastics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additives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9083" y="1642088"/>
            <a:ext cx="1958975" cy="134556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Rubber-processing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Adhesives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sealants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Construction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Specialty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polymers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Cleaners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Surfactants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Textile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dirty="0">
                <a:latin typeface="Arial MT"/>
                <a:cs typeface="Arial MT"/>
              </a:rPr>
              <a:t>Water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management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5427" y="1215008"/>
            <a:ext cx="91694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Specialty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</a:t>
            </a:r>
            <a:r>
              <a:rPr sz="1400" b="1" dirty="0">
                <a:latin typeface="Arial"/>
                <a:cs typeface="Arial"/>
              </a:rPr>
              <a:t>emicals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55816" y="1641754"/>
            <a:ext cx="2101850" cy="1650364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spc="-5" dirty="0">
                <a:latin typeface="Arial MT"/>
                <a:cs typeface="Arial MT"/>
              </a:rPr>
              <a:t>r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spc="15" dirty="0">
                <a:latin typeface="Arial MT"/>
                <a:cs typeface="Arial MT"/>
              </a:rPr>
              <a:t>m</a:t>
            </a:r>
            <a:r>
              <a:rPr sz="1000" spc="-10" dirty="0">
                <a:latin typeface="Arial MT"/>
                <a:cs typeface="Arial MT"/>
              </a:rPr>
              <a:t>i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dirty="0">
                <a:latin typeface="Arial MT"/>
                <a:cs typeface="Arial MT"/>
              </a:rPr>
              <a:t>F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15" dirty="0">
                <a:latin typeface="Arial MT"/>
                <a:cs typeface="Arial MT"/>
              </a:rPr>
              <a:t>m</a:t>
            </a:r>
            <a:r>
              <a:rPr sz="1000" spc="-5" dirty="0">
                <a:latin typeface="Arial MT"/>
                <a:cs typeface="Arial MT"/>
              </a:rPr>
              <a:t>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ret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rd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nts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Lubricating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oil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additives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Antioxidants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Petroleum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refining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chemical</a:t>
            </a:r>
            <a:endParaRPr sz="10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000" spc="-5" dirty="0">
                <a:latin typeface="Arial MT"/>
                <a:cs typeface="Arial MT"/>
              </a:rPr>
              <a:t>process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catalysts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Biocides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Corrosion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inhibitors</a:t>
            </a:r>
            <a:endParaRPr sz="10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Other specialty chemicals (e.g.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thermosetting,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mining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chemicals)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78645" y="1249807"/>
            <a:ext cx="22961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Mainly </a:t>
            </a:r>
            <a:r>
              <a:rPr sz="1200" b="1" dirty="0">
                <a:latin typeface="Arial"/>
                <a:cs typeface="Arial"/>
              </a:rPr>
              <a:t>includes following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chemicals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tagged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Ex-Im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data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78645" y="1667078"/>
            <a:ext cx="2492375" cy="153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314325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 </a:t>
            </a:r>
            <a:r>
              <a:rPr sz="1200" b="1" dirty="0">
                <a:latin typeface="Arial"/>
                <a:cs typeface="Arial"/>
              </a:rPr>
              <a:t>29 </a:t>
            </a:r>
            <a:r>
              <a:rPr sz="1200" spc="-5" dirty="0">
                <a:latin typeface="Arial MT"/>
                <a:cs typeface="Arial MT"/>
              </a:rPr>
              <a:t>(Halogenated </a:t>
            </a:r>
            <a:r>
              <a:rPr sz="1200" dirty="0">
                <a:latin typeface="Arial MT"/>
                <a:cs typeface="Arial MT"/>
              </a:rPr>
              <a:t> aromatics,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Nitrogen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Hetero-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atoms,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  <a:p>
            <a:pPr marL="299085" marR="53340" indent="-28702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 32 </a:t>
            </a:r>
            <a:r>
              <a:rPr sz="1200" spc="-5" dirty="0">
                <a:latin typeface="Arial MT"/>
                <a:cs typeface="Arial MT"/>
              </a:rPr>
              <a:t>(Pigments, Organic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Dyes,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 38 </a:t>
            </a:r>
            <a:r>
              <a:rPr sz="1200" spc="-5" dirty="0">
                <a:latin typeface="Arial MT"/>
                <a:cs typeface="Arial MT"/>
              </a:rPr>
              <a:t>(Agrochemicals, </a:t>
            </a:r>
            <a:r>
              <a:rPr sz="1200" dirty="0">
                <a:latin typeface="Arial MT"/>
                <a:cs typeface="Arial MT"/>
              </a:rPr>
              <a:t> Rubber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chemicals,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Food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Feed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additives,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5427" y="3318763"/>
            <a:ext cx="91694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Inorganic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</a:t>
            </a:r>
            <a:r>
              <a:rPr sz="1400" b="1" dirty="0">
                <a:latin typeface="Arial"/>
                <a:cs typeface="Arial"/>
              </a:rPr>
              <a:t>emicals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4875" y="4358766"/>
            <a:ext cx="88836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Petro-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latin typeface="Arial"/>
                <a:cs typeface="Arial"/>
              </a:rPr>
              <a:t>c</a:t>
            </a:r>
            <a:r>
              <a:rPr sz="1400" b="1" spc="-10" dirty="0">
                <a:latin typeface="Arial"/>
                <a:cs typeface="Arial"/>
              </a:rPr>
              <a:t>h</a:t>
            </a:r>
            <a:r>
              <a:rPr sz="1400" b="1" dirty="0">
                <a:latin typeface="Arial"/>
                <a:cs typeface="Arial"/>
              </a:rPr>
              <a:t>emicals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08857" y="5366033"/>
            <a:ext cx="967740" cy="1017269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2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Phenol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Acrylonitrile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PTA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MEG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Capro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actum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---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58849" y="5366033"/>
            <a:ext cx="935990" cy="1017269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2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Ethylene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Propylene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Butadiene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Benzene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ra </a:t>
            </a:r>
            <a:r>
              <a:rPr sz="1000" dirty="0">
                <a:latin typeface="Arial MT"/>
                <a:cs typeface="Arial MT"/>
              </a:rPr>
              <a:t>X</a:t>
            </a:r>
            <a:r>
              <a:rPr sz="1000" spc="-35" dirty="0">
                <a:latin typeface="Arial MT"/>
                <a:cs typeface="Arial MT"/>
              </a:rPr>
              <a:t>y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e</a:t>
            </a:r>
            <a:r>
              <a:rPr sz="1000" spc="-10" dirty="0">
                <a:latin typeface="Arial MT"/>
                <a:cs typeface="Arial MT"/>
              </a:rPr>
              <a:t>n</a:t>
            </a:r>
            <a:r>
              <a:rPr sz="1000" spc="-5" dirty="0">
                <a:latin typeface="Arial MT"/>
                <a:cs typeface="Arial MT"/>
              </a:rPr>
              <a:t>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….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58610" y="5366033"/>
            <a:ext cx="2172970" cy="1017269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2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5" dirty="0">
                <a:latin typeface="Arial MT"/>
                <a:cs typeface="Arial MT"/>
              </a:rPr>
              <a:t>Polyvinyl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Chloride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(PVC)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Polypropylene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(PP)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High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density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Polyethylene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(HDPE)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Polyether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Polyols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Super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Absorbent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Polymers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(SAP)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…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423416" y="4963540"/>
            <a:ext cx="6951345" cy="377190"/>
            <a:chOff x="1423416" y="4963540"/>
            <a:chExt cx="6951345" cy="377190"/>
          </a:xfrm>
        </p:grpSpPr>
        <p:sp>
          <p:nvSpPr>
            <p:cNvPr id="18" name="object 18"/>
            <p:cNvSpPr/>
            <p:nvPr/>
          </p:nvSpPr>
          <p:spPr>
            <a:xfrm>
              <a:off x="1423416" y="4966715"/>
              <a:ext cx="2365375" cy="370840"/>
            </a:xfrm>
            <a:custGeom>
              <a:avLst/>
              <a:gdLst/>
              <a:ahLst/>
              <a:cxnLst/>
              <a:rect l="l" t="t" r="r" b="b"/>
              <a:pathLst>
                <a:path w="2365375" h="370839">
                  <a:moveTo>
                    <a:pt x="2279904" y="0"/>
                  </a:moveTo>
                  <a:lnTo>
                    <a:pt x="0" y="0"/>
                  </a:lnTo>
                  <a:lnTo>
                    <a:pt x="0" y="370331"/>
                  </a:lnTo>
                  <a:lnTo>
                    <a:pt x="2279904" y="370331"/>
                  </a:lnTo>
                  <a:lnTo>
                    <a:pt x="2365248" y="185165"/>
                  </a:lnTo>
                  <a:lnTo>
                    <a:pt x="2279904" y="0"/>
                  </a:lnTo>
                  <a:close/>
                </a:path>
              </a:pathLst>
            </a:custGeom>
            <a:solidFill>
              <a:srgbClr val="041C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715511" y="4966715"/>
              <a:ext cx="2365375" cy="370840"/>
            </a:xfrm>
            <a:custGeom>
              <a:avLst/>
              <a:gdLst/>
              <a:ahLst/>
              <a:cxnLst/>
              <a:rect l="l" t="t" r="r" b="b"/>
              <a:pathLst>
                <a:path w="2365375" h="370839">
                  <a:moveTo>
                    <a:pt x="2279904" y="0"/>
                  </a:moveTo>
                  <a:lnTo>
                    <a:pt x="0" y="0"/>
                  </a:lnTo>
                  <a:lnTo>
                    <a:pt x="85343" y="185165"/>
                  </a:lnTo>
                  <a:lnTo>
                    <a:pt x="0" y="370331"/>
                  </a:lnTo>
                  <a:lnTo>
                    <a:pt x="2279904" y="370331"/>
                  </a:lnTo>
                  <a:lnTo>
                    <a:pt x="2365248" y="185165"/>
                  </a:lnTo>
                  <a:lnTo>
                    <a:pt x="2279904" y="0"/>
                  </a:lnTo>
                  <a:close/>
                </a:path>
              </a:pathLst>
            </a:custGeom>
            <a:solidFill>
              <a:srgbClr val="041C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15511" y="4966715"/>
              <a:ext cx="2365375" cy="370840"/>
            </a:xfrm>
            <a:custGeom>
              <a:avLst/>
              <a:gdLst/>
              <a:ahLst/>
              <a:cxnLst/>
              <a:rect l="l" t="t" r="r" b="b"/>
              <a:pathLst>
                <a:path w="2365375" h="370839">
                  <a:moveTo>
                    <a:pt x="0" y="0"/>
                  </a:moveTo>
                  <a:lnTo>
                    <a:pt x="2279904" y="0"/>
                  </a:lnTo>
                  <a:lnTo>
                    <a:pt x="2365248" y="185165"/>
                  </a:lnTo>
                  <a:lnTo>
                    <a:pt x="2279904" y="370331"/>
                  </a:lnTo>
                  <a:lnTo>
                    <a:pt x="0" y="370331"/>
                  </a:lnTo>
                  <a:lnTo>
                    <a:pt x="85343" y="185165"/>
                  </a:lnTo>
                  <a:lnTo>
                    <a:pt x="0" y="0"/>
                  </a:lnTo>
                  <a:close/>
                </a:path>
              </a:pathLst>
            </a:custGeom>
            <a:ln w="63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006083" y="4966715"/>
              <a:ext cx="2365375" cy="370840"/>
            </a:xfrm>
            <a:custGeom>
              <a:avLst/>
              <a:gdLst/>
              <a:ahLst/>
              <a:cxnLst/>
              <a:rect l="l" t="t" r="r" b="b"/>
              <a:pathLst>
                <a:path w="2365375" h="370839">
                  <a:moveTo>
                    <a:pt x="2279904" y="0"/>
                  </a:moveTo>
                  <a:lnTo>
                    <a:pt x="0" y="0"/>
                  </a:lnTo>
                  <a:lnTo>
                    <a:pt x="85343" y="185165"/>
                  </a:lnTo>
                  <a:lnTo>
                    <a:pt x="0" y="370331"/>
                  </a:lnTo>
                  <a:lnTo>
                    <a:pt x="2279904" y="370331"/>
                  </a:lnTo>
                  <a:lnTo>
                    <a:pt x="2365247" y="185165"/>
                  </a:lnTo>
                  <a:lnTo>
                    <a:pt x="2279904" y="0"/>
                  </a:lnTo>
                  <a:close/>
                </a:path>
              </a:pathLst>
            </a:custGeom>
            <a:solidFill>
              <a:srgbClr val="041C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06083" y="4966715"/>
              <a:ext cx="2365375" cy="370840"/>
            </a:xfrm>
            <a:custGeom>
              <a:avLst/>
              <a:gdLst/>
              <a:ahLst/>
              <a:cxnLst/>
              <a:rect l="l" t="t" r="r" b="b"/>
              <a:pathLst>
                <a:path w="2365375" h="370839">
                  <a:moveTo>
                    <a:pt x="0" y="0"/>
                  </a:moveTo>
                  <a:lnTo>
                    <a:pt x="2279904" y="0"/>
                  </a:lnTo>
                  <a:lnTo>
                    <a:pt x="2365247" y="185165"/>
                  </a:lnTo>
                  <a:lnTo>
                    <a:pt x="2279904" y="370331"/>
                  </a:lnTo>
                  <a:lnTo>
                    <a:pt x="0" y="370331"/>
                  </a:lnTo>
                  <a:lnTo>
                    <a:pt x="85343" y="185165"/>
                  </a:lnTo>
                  <a:lnTo>
                    <a:pt x="0" y="0"/>
                  </a:lnTo>
                  <a:close/>
                </a:path>
              </a:pathLst>
            </a:custGeom>
            <a:ln w="63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13760" y="5044439"/>
              <a:ext cx="274320" cy="21488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3663" y="5044439"/>
              <a:ext cx="275843" cy="21488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45196" y="5044439"/>
              <a:ext cx="274320" cy="214884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1411605" y="4360291"/>
            <a:ext cx="6944359" cy="89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Petrochemicals perspective </a:t>
            </a:r>
            <a:r>
              <a:rPr sz="1200" b="1" dirty="0">
                <a:latin typeface="Arial"/>
                <a:cs typeface="Arial"/>
              </a:rPr>
              <a:t>plan </a:t>
            </a:r>
            <a:r>
              <a:rPr sz="1200" b="1" spc="-5" dirty="0">
                <a:latin typeface="Arial"/>
                <a:cs typeface="Arial"/>
              </a:rPr>
              <a:t>2040 (by </a:t>
            </a:r>
            <a:r>
              <a:rPr sz="1200" b="1" dirty="0">
                <a:latin typeface="Arial"/>
                <a:cs typeface="Arial"/>
              </a:rPr>
              <a:t>IOCL and EIL) used </a:t>
            </a:r>
            <a:r>
              <a:rPr sz="1200" b="1" spc="-5" dirty="0">
                <a:latin typeface="Arial"/>
                <a:cs typeface="Arial"/>
              </a:rPr>
              <a:t>as base </a:t>
            </a:r>
            <a:r>
              <a:rPr sz="1200" b="1" dirty="0">
                <a:latin typeface="Arial"/>
                <a:cs typeface="Arial"/>
              </a:rPr>
              <a:t>data for 2020 </a:t>
            </a:r>
            <a:r>
              <a:rPr sz="1200" b="1" spc="-5" dirty="0">
                <a:latin typeface="Arial"/>
                <a:cs typeface="Arial"/>
              </a:rPr>
              <a:t>market </a:t>
            </a:r>
            <a:r>
              <a:rPr sz="1200" b="1" dirty="0">
                <a:latin typeface="Arial"/>
                <a:cs typeface="Arial"/>
              </a:rPr>
              <a:t>size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&amp;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Ex-Im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numbers;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added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~10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new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segments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2040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projections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that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were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missing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EIL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 </a:t>
            </a:r>
            <a:r>
              <a:rPr sz="1200" b="1" dirty="0">
                <a:latin typeface="Arial"/>
                <a:cs typeface="Arial"/>
              </a:rPr>
              <a:t>IOCL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analysis</a:t>
            </a:r>
            <a:endParaRPr sz="1200">
              <a:latin typeface="Arial"/>
              <a:cs typeface="Arial"/>
            </a:endParaRPr>
          </a:p>
          <a:p>
            <a:pPr marL="75565">
              <a:lnSpc>
                <a:spcPct val="100000"/>
              </a:lnSpc>
              <a:spcBef>
                <a:spcPts val="1065"/>
              </a:spcBef>
              <a:tabLst>
                <a:tab pos="2439670" algn="l"/>
                <a:tab pos="4730750" algn="l"/>
              </a:tabLst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Building</a:t>
            </a:r>
            <a:r>
              <a:rPr sz="1200" b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Blocks (9)	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Intermediates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(22)	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End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 products</a:t>
            </a:r>
            <a:r>
              <a:rPr sz="1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(62)</a:t>
            </a:r>
            <a:endParaRPr sz="12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439925" y="3321507"/>
            <a:ext cx="36982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Following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11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sub-segments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are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included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42974" y="3525164"/>
            <a:ext cx="1009015" cy="685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Potassium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Bromine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Caustic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Carb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n </a:t>
            </a:r>
            <a:r>
              <a:rPr sz="1000" spc="-15" dirty="0">
                <a:latin typeface="Arial MT"/>
                <a:cs typeface="Arial MT"/>
              </a:rPr>
              <a:t>B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ack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39083" y="3525164"/>
            <a:ext cx="925194" cy="685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Fluorine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Sodium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10" dirty="0">
                <a:latin typeface="Arial MT"/>
                <a:cs typeface="Arial MT"/>
              </a:rPr>
              <a:t>P</a:t>
            </a:r>
            <a:r>
              <a:rPr sz="1000" spc="-5" dirty="0">
                <a:latin typeface="Arial MT"/>
                <a:cs typeface="Arial MT"/>
              </a:rPr>
              <a:t>h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dirty="0">
                <a:latin typeface="Arial MT"/>
                <a:cs typeface="Arial MT"/>
              </a:rPr>
              <a:t>s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h</a:t>
            </a:r>
            <a:r>
              <a:rPr sz="1000" spc="-5" dirty="0">
                <a:latin typeface="Arial MT"/>
                <a:cs typeface="Arial MT"/>
              </a:rPr>
              <a:t>orus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Titanium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55563" y="3525164"/>
            <a:ext cx="707390" cy="5207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Ca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10" dirty="0">
                <a:latin typeface="Arial MT"/>
                <a:cs typeface="Arial MT"/>
              </a:rPr>
              <a:t>i</a:t>
            </a:r>
            <a:r>
              <a:rPr sz="1000" spc="-5" dirty="0">
                <a:latin typeface="Arial MT"/>
                <a:cs typeface="Arial MT"/>
              </a:rPr>
              <a:t>um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Silicon</a:t>
            </a:r>
            <a:endParaRPr sz="10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000" spc="-5" dirty="0">
                <a:latin typeface="Arial MT"/>
                <a:cs typeface="Arial MT"/>
              </a:rPr>
              <a:t>Sulphur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08431" y="3305555"/>
            <a:ext cx="7962900" cy="0"/>
          </a:xfrm>
          <a:custGeom>
            <a:avLst/>
            <a:gdLst/>
            <a:ahLst/>
            <a:cxnLst/>
            <a:rect l="l" t="t" r="r" b="b"/>
            <a:pathLst>
              <a:path w="7962900">
                <a:moveTo>
                  <a:pt x="0" y="0"/>
                </a:moveTo>
                <a:lnTo>
                  <a:pt x="796290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08431" y="4335779"/>
            <a:ext cx="7962900" cy="0"/>
          </a:xfrm>
          <a:custGeom>
            <a:avLst/>
            <a:gdLst/>
            <a:ahLst/>
            <a:cxnLst/>
            <a:rect l="l" t="t" r="r" b="b"/>
            <a:pathLst>
              <a:path w="7962900">
                <a:moveTo>
                  <a:pt x="0" y="0"/>
                </a:moveTo>
                <a:lnTo>
                  <a:pt x="796290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978645" y="3321507"/>
            <a:ext cx="22961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Mainly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includes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following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Arial"/>
                <a:cs typeface="Arial"/>
              </a:rPr>
              <a:t>chemicals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tagged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Ex-Im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data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978645" y="3739642"/>
            <a:ext cx="25692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28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(Silicon,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Caustic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978645" y="4350766"/>
            <a:ext cx="22961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Mainly </a:t>
            </a:r>
            <a:r>
              <a:rPr sz="1200" b="1" dirty="0">
                <a:latin typeface="Arial"/>
                <a:cs typeface="Arial"/>
              </a:rPr>
              <a:t>includes following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chemicals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tagged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Ex-Im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data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978645" y="4768342"/>
            <a:ext cx="2442210" cy="135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223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 29 </a:t>
            </a:r>
            <a:r>
              <a:rPr sz="1200" spc="-5" dirty="0">
                <a:latin typeface="Arial MT"/>
                <a:cs typeface="Arial MT"/>
              </a:rPr>
              <a:t>(Xylene, Benzene,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Ethylene, EDC, Ethyl </a:t>
            </a:r>
            <a:r>
              <a:rPr sz="1200" dirty="0">
                <a:latin typeface="Arial MT"/>
                <a:cs typeface="Arial MT"/>
              </a:rPr>
              <a:t>Acetate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 39 </a:t>
            </a:r>
            <a:r>
              <a:rPr sz="1200" spc="-5" dirty="0">
                <a:latin typeface="Arial MT"/>
                <a:cs typeface="Arial MT"/>
              </a:rPr>
              <a:t>(Polystyrene,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Phenolic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Acids,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Polycarbonates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200" b="1" spc="-5" dirty="0">
                <a:latin typeface="Arial"/>
                <a:cs typeface="Arial"/>
              </a:rPr>
              <a:t>Chapter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40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(SBR,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NBR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8990076" y="3305555"/>
            <a:ext cx="2513330" cy="0"/>
          </a:xfrm>
          <a:custGeom>
            <a:avLst/>
            <a:gdLst/>
            <a:ahLst/>
            <a:cxnLst/>
            <a:rect l="l" t="t" r="r" b="b"/>
            <a:pathLst>
              <a:path w="2513329">
                <a:moveTo>
                  <a:pt x="0" y="0"/>
                </a:moveTo>
                <a:lnTo>
                  <a:pt x="251294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990076" y="4335779"/>
            <a:ext cx="2513330" cy="0"/>
          </a:xfrm>
          <a:custGeom>
            <a:avLst/>
            <a:gdLst/>
            <a:ahLst/>
            <a:cxnLst/>
            <a:rect l="l" t="t" r="r" b="b"/>
            <a:pathLst>
              <a:path w="2513329">
                <a:moveTo>
                  <a:pt x="0" y="0"/>
                </a:moveTo>
                <a:lnTo>
                  <a:pt x="251294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701278" y="1267205"/>
            <a:ext cx="0" cy="5048250"/>
          </a:xfrm>
          <a:custGeom>
            <a:avLst/>
            <a:gdLst/>
            <a:ahLst/>
            <a:cxnLst/>
            <a:rect l="l" t="t" r="r" b="b"/>
            <a:pathLst>
              <a:path h="5048250">
                <a:moveTo>
                  <a:pt x="0" y="0"/>
                </a:moveTo>
                <a:lnTo>
                  <a:pt x="0" y="50482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42" name="object 4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427" y="274700"/>
            <a:ext cx="1024382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spc="-35" dirty="0">
                <a:latin typeface="Verdana"/>
                <a:cs typeface="Verdana"/>
              </a:rPr>
              <a:t>Specialty</a:t>
            </a:r>
            <a:r>
              <a:rPr sz="2200" spc="-180" dirty="0">
                <a:latin typeface="Verdana"/>
                <a:cs typeface="Verdana"/>
              </a:rPr>
              <a:t> </a:t>
            </a:r>
            <a:r>
              <a:rPr sz="2200" spc="85" dirty="0">
                <a:latin typeface="Verdana"/>
                <a:cs typeface="Verdana"/>
              </a:rPr>
              <a:t>and</a:t>
            </a:r>
            <a:r>
              <a:rPr sz="2200" spc="-170" dirty="0">
                <a:latin typeface="Verdana"/>
                <a:cs typeface="Verdana"/>
              </a:rPr>
              <a:t> </a:t>
            </a:r>
            <a:r>
              <a:rPr sz="2200" spc="-75" dirty="0">
                <a:latin typeface="Verdana"/>
                <a:cs typeface="Verdana"/>
              </a:rPr>
              <a:t>Inorganic:</a:t>
            </a:r>
            <a:r>
              <a:rPr sz="2200" spc="-175" dirty="0">
                <a:latin typeface="Verdana"/>
                <a:cs typeface="Verdana"/>
              </a:rPr>
              <a:t> </a:t>
            </a:r>
            <a:r>
              <a:rPr sz="2200" spc="80" dirty="0">
                <a:latin typeface="Verdana"/>
                <a:cs typeface="Verdana"/>
              </a:rPr>
              <a:t>Adopted</a:t>
            </a:r>
            <a:r>
              <a:rPr sz="2200" spc="-135" dirty="0">
                <a:latin typeface="Verdana"/>
                <a:cs typeface="Verdana"/>
              </a:rPr>
              <a:t> </a:t>
            </a:r>
            <a:r>
              <a:rPr sz="2200" spc="10" dirty="0">
                <a:latin typeface="Verdana"/>
                <a:cs typeface="Verdana"/>
              </a:rPr>
              <a:t>methodology</a:t>
            </a:r>
            <a:r>
              <a:rPr sz="2200" spc="-180" dirty="0">
                <a:latin typeface="Verdana"/>
                <a:cs typeface="Verdana"/>
              </a:rPr>
              <a:t> </a:t>
            </a:r>
            <a:r>
              <a:rPr sz="2200" spc="-90" dirty="0">
                <a:latin typeface="Verdana"/>
                <a:cs typeface="Verdana"/>
              </a:rPr>
              <a:t>for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-130" dirty="0">
                <a:latin typeface="Verdana"/>
                <a:cs typeface="Verdana"/>
              </a:rPr>
              <a:t>sizing</a:t>
            </a:r>
            <a:r>
              <a:rPr sz="2200" spc="-20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the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65" dirty="0">
                <a:latin typeface="Verdana"/>
                <a:cs typeface="Verdana"/>
              </a:rPr>
              <a:t>Indian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65" dirty="0">
                <a:latin typeface="Verdana"/>
                <a:cs typeface="Verdana"/>
              </a:rPr>
              <a:t>market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90" dirty="0">
                <a:latin typeface="Verdana"/>
                <a:cs typeface="Verdana"/>
              </a:rPr>
              <a:t>for</a:t>
            </a:r>
            <a:r>
              <a:rPr sz="2200" spc="-170" dirty="0">
                <a:latin typeface="Verdana"/>
                <a:cs typeface="Verdana"/>
              </a:rPr>
              <a:t> </a:t>
            </a:r>
            <a:r>
              <a:rPr sz="2200" spc="-200" dirty="0">
                <a:latin typeface="Verdana"/>
                <a:cs typeface="Verdana"/>
              </a:rPr>
              <a:t>2021-40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3317" y="1119327"/>
            <a:ext cx="2510790" cy="2776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45" dirty="0">
                <a:solidFill>
                  <a:srgbClr val="6FAC46"/>
                </a:solidFill>
                <a:latin typeface="Tahoma"/>
                <a:cs typeface="Tahoma"/>
              </a:rPr>
              <a:t>~36</a:t>
            </a:r>
            <a:r>
              <a:rPr sz="2400" b="1" spc="-400" dirty="0">
                <a:solidFill>
                  <a:srgbClr val="6FAC46"/>
                </a:solidFill>
                <a:latin typeface="Tahoma"/>
                <a:cs typeface="Tahoma"/>
              </a:rPr>
              <a:t>+</a:t>
            </a:r>
            <a:r>
              <a:rPr sz="2400" b="1" spc="-35" dirty="0">
                <a:solidFill>
                  <a:srgbClr val="6FAC46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6FAC46"/>
                </a:solidFill>
                <a:latin typeface="Tahoma"/>
                <a:cs typeface="Tahoma"/>
              </a:rPr>
              <a:t>segments</a:t>
            </a:r>
            <a:endParaRPr sz="2400">
              <a:latin typeface="Tahoma"/>
              <a:cs typeface="Tahoma"/>
            </a:endParaRPr>
          </a:p>
          <a:p>
            <a:pPr marL="12700" marR="24765">
              <a:lnSpc>
                <a:spcPct val="100000"/>
              </a:lnSpc>
              <a:spcBef>
                <a:spcPts val="1040"/>
              </a:spcBef>
            </a:pPr>
            <a:r>
              <a:rPr sz="1400" b="1" spc="-5" dirty="0">
                <a:latin typeface="Arial"/>
                <a:cs typeface="Arial"/>
              </a:rPr>
              <a:t>of Specialty </a:t>
            </a:r>
            <a:r>
              <a:rPr sz="1400" b="1" dirty="0">
                <a:latin typeface="Arial"/>
                <a:cs typeface="Arial"/>
              </a:rPr>
              <a:t>chemicals </a:t>
            </a:r>
            <a:r>
              <a:rPr sz="1400" spc="-5" dirty="0">
                <a:latin typeface="Arial MT"/>
                <a:cs typeface="Arial MT"/>
              </a:rPr>
              <a:t>and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Inorganic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analyzed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 detailed </a:t>
            </a:r>
            <a:r>
              <a:rPr sz="1400" b="1" spc="-5" dirty="0">
                <a:latin typeface="Arial"/>
                <a:cs typeface="Arial"/>
              </a:rPr>
              <a:t>demand and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supply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forecast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2400" b="1" spc="-185" dirty="0">
                <a:solidFill>
                  <a:srgbClr val="6FAC46"/>
                </a:solidFill>
                <a:latin typeface="Tahoma"/>
                <a:cs typeface="Tahoma"/>
              </a:rPr>
              <a:t>6</a:t>
            </a:r>
            <a:r>
              <a:rPr sz="2400" b="1" spc="-25" dirty="0">
                <a:solidFill>
                  <a:srgbClr val="6FAC46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6FAC46"/>
                </a:solidFill>
                <a:latin typeface="Tahoma"/>
                <a:cs typeface="Tahoma"/>
              </a:rPr>
              <a:t>chapters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1400" dirty="0">
                <a:latin typeface="Arial MT"/>
                <a:cs typeface="Arial MT"/>
              </a:rPr>
              <a:t>of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HS</a:t>
            </a:r>
            <a:r>
              <a:rPr sz="1400" dirty="0">
                <a:latin typeface="Arial MT"/>
                <a:cs typeface="Arial MT"/>
              </a:rPr>
              <a:t> codes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</a:t>
            </a:r>
            <a:r>
              <a:rPr sz="1400" b="1" spc="-5" dirty="0">
                <a:latin typeface="Arial"/>
                <a:cs typeface="Arial"/>
              </a:rPr>
              <a:t>Chapters</a:t>
            </a:r>
            <a:r>
              <a:rPr sz="1400" b="1" spc="3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28,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29,</a:t>
            </a:r>
            <a:endParaRPr sz="1400">
              <a:latin typeface="Arial"/>
              <a:cs typeface="Arial"/>
            </a:endParaRPr>
          </a:p>
          <a:p>
            <a:pPr marL="12700" marR="35560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32,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38,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39,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40</a:t>
            </a:r>
            <a:r>
              <a:rPr sz="1400" dirty="0">
                <a:latin typeface="Arial MT"/>
                <a:cs typeface="Arial MT"/>
              </a:rPr>
              <a:t>)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mapped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against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specialty and Inorganic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sub-segments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3317" y="3946578"/>
            <a:ext cx="2270125" cy="148399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400" b="1" spc="-405" dirty="0">
                <a:solidFill>
                  <a:srgbClr val="6FAC46"/>
                </a:solidFill>
                <a:latin typeface="Tahoma"/>
                <a:cs typeface="Tahoma"/>
              </a:rPr>
              <a:t>~</a:t>
            </a:r>
            <a:r>
              <a:rPr sz="2400" b="1" spc="-310" dirty="0">
                <a:solidFill>
                  <a:srgbClr val="6FAC46"/>
                </a:solidFill>
                <a:latin typeface="Tahoma"/>
                <a:cs typeface="Tahoma"/>
              </a:rPr>
              <a:t>4</a:t>
            </a:r>
            <a:r>
              <a:rPr sz="2400" b="1" spc="-25" dirty="0">
                <a:solidFill>
                  <a:srgbClr val="6FAC46"/>
                </a:solidFill>
                <a:latin typeface="Tahoma"/>
                <a:cs typeface="Tahoma"/>
              </a:rPr>
              <a:t> </a:t>
            </a:r>
            <a:r>
              <a:rPr sz="2400" b="1" spc="15" dirty="0">
                <a:solidFill>
                  <a:srgbClr val="6FAC46"/>
                </a:solidFill>
                <a:latin typeface="Tahoma"/>
                <a:cs typeface="Tahoma"/>
              </a:rPr>
              <a:t>ke</a:t>
            </a:r>
            <a:r>
              <a:rPr sz="2400" b="1" spc="20" dirty="0">
                <a:solidFill>
                  <a:srgbClr val="6FAC46"/>
                </a:solidFill>
                <a:latin typeface="Tahoma"/>
                <a:cs typeface="Tahoma"/>
              </a:rPr>
              <a:t>y</a:t>
            </a:r>
            <a:r>
              <a:rPr sz="2400" b="1" spc="-45" dirty="0">
                <a:solidFill>
                  <a:srgbClr val="6FAC46"/>
                </a:solidFill>
                <a:latin typeface="Tahoma"/>
                <a:cs typeface="Tahoma"/>
              </a:rPr>
              <a:t> sources</a:t>
            </a:r>
            <a:endParaRPr sz="2400">
              <a:latin typeface="Tahoma"/>
              <a:cs typeface="Tahoma"/>
            </a:endParaRPr>
          </a:p>
          <a:p>
            <a:pPr marL="184785" indent="-172720">
              <a:lnSpc>
                <a:spcPct val="100000"/>
              </a:lnSpc>
              <a:spcBef>
                <a:spcPts val="585"/>
              </a:spcBef>
              <a:buChar char="•"/>
              <a:tabLst>
                <a:tab pos="185420" algn="l"/>
              </a:tabLst>
            </a:pPr>
            <a:r>
              <a:rPr sz="1400" spc="-5" dirty="0">
                <a:latin typeface="Arial MT"/>
                <a:cs typeface="Arial MT"/>
              </a:rPr>
              <a:t>IHS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Markit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110"/>
              </a:spcBef>
              <a:buChar char="•"/>
              <a:tabLst>
                <a:tab pos="185420" algn="l"/>
              </a:tabLst>
            </a:pPr>
            <a:r>
              <a:rPr sz="1400" spc="-5" dirty="0">
                <a:latin typeface="Arial MT"/>
                <a:cs typeface="Arial MT"/>
              </a:rPr>
              <a:t>CRISIL.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Invest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India,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IBEF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sz="1400" spc="-5" dirty="0">
                <a:latin typeface="Arial MT"/>
                <a:cs typeface="Arial MT"/>
              </a:rPr>
              <a:t>UN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Comtrade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95"/>
              </a:spcBef>
              <a:buChar char="•"/>
              <a:tabLst>
                <a:tab pos="185420" algn="l"/>
              </a:tabLst>
            </a:pPr>
            <a:r>
              <a:rPr sz="1400" spc="-5" dirty="0">
                <a:latin typeface="Arial MT"/>
                <a:cs typeface="Arial MT"/>
              </a:rPr>
              <a:t>Expert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insights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8431" y="1423416"/>
            <a:ext cx="7918450" cy="0"/>
          </a:xfrm>
          <a:custGeom>
            <a:avLst/>
            <a:gdLst/>
            <a:ahLst/>
            <a:cxnLst/>
            <a:rect l="l" t="t" r="r" b="b"/>
            <a:pathLst>
              <a:path w="7918450">
                <a:moveTo>
                  <a:pt x="0" y="0"/>
                </a:moveTo>
                <a:lnTo>
                  <a:pt x="79184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8431" y="3304032"/>
            <a:ext cx="7918450" cy="0"/>
          </a:xfrm>
          <a:custGeom>
            <a:avLst/>
            <a:gdLst/>
            <a:ahLst/>
            <a:cxnLst/>
            <a:rect l="l" t="t" r="r" b="b"/>
            <a:pathLst>
              <a:path w="7918450">
                <a:moveTo>
                  <a:pt x="0" y="0"/>
                </a:moveTo>
                <a:lnTo>
                  <a:pt x="791845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8431" y="5315711"/>
            <a:ext cx="7918450" cy="0"/>
          </a:xfrm>
          <a:custGeom>
            <a:avLst/>
            <a:gdLst/>
            <a:ahLst/>
            <a:cxnLst/>
            <a:rect l="l" t="t" r="r" b="b"/>
            <a:pathLst>
              <a:path w="7918450">
                <a:moveTo>
                  <a:pt x="0" y="0"/>
                </a:moveTo>
                <a:lnTo>
                  <a:pt x="791845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95427" y="1166317"/>
            <a:ext cx="239776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79525" algn="l"/>
              </a:tabLst>
            </a:pPr>
            <a:r>
              <a:rPr sz="1400" b="1" dirty="0">
                <a:latin typeface="Arial"/>
                <a:cs typeface="Arial"/>
              </a:rPr>
              <a:t>Parameter	</a:t>
            </a:r>
            <a:r>
              <a:rPr sz="1400" b="1" spc="-5" dirty="0">
                <a:latin typeface="Arial"/>
                <a:cs typeface="Arial"/>
              </a:rPr>
              <a:t>Methodology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37029" y="1440561"/>
            <a:ext cx="6569709" cy="1809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 algn="just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Growth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projections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until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broken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down </a:t>
            </a:r>
            <a:r>
              <a:rPr sz="1400" dirty="0">
                <a:latin typeface="Arial MT"/>
                <a:cs typeface="Arial MT"/>
              </a:rPr>
              <a:t>into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horizons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growth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 </a:t>
            </a:r>
            <a:r>
              <a:rPr sz="1400" b="1" spc="-5" dirty="0">
                <a:latin typeface="Arial"/>
                <a:cs typeface="Arial"/>
              </a:rPr>
              <a:t>base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case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and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optimistic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case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:</a:t>
            </a:r>
            <a:endParaRPr sz="1400">
              <a:latin typeface="Arial MT"/>
              <a:cs typeface="Arial MT"/>
            </a:endParaRPr>
          </a:p>
          <a:p>
            <a:pPr marL="266700" marR="133350" indent="-226060" algn="just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66700" algn="l"/>
              </a:tabLst>
            </a:pPr>
            <a:r>
              <a:rPr sz="1400" b="1" spc="-5" dirty="0">
                <a:latin typeface="Arial"/>
                <a:cs typeface="Arial"/>
              </a:rPr>
              <a:t>Horizon </a:t>
            </a:r>
            <a:r>
              <a:rPr sz="1400" b="1" dirty="0">
                <a:latin typeface="Arial"/>
                <a:cs typeface="Arial"/>
              </a:rPr>
              <a:t>1 (Near-term): </a:t>
            </a:r>
            <a:r>
              <a:rPr sz="1400" dirty="0">
                <a:latin typeface="Arial MT"/>
                <a:cs typeface="Arial MT"/>
              </a:rPr>
              <a:t>IHS </a:t>
            </a:r>
            <a:r>
              <a:rPr sz="1400" spc="-5" dirty="0">
                <a:latin typeface="Arial MT"/>
                <a:cs typeface="Arial MT"/>
              </a:rPr>
              <a:t>growth </a:t>
            </a:r>
            <a:r>
              <a:rPr sz="1400" dirty="0">
                <a:latin typeface="Arial MT"/>
                <a:cs typeface="Arial MT"/>
              </a:rPr>
              <a:t>rate (real adjusted to nominal) considered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across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sub-segments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2021-2027;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Same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used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both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base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optimistic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5" dirty="0">
                <a:latin typeface="Arial MT"/>
                <a:cs typeface="Arial MT"/>
              </a:rPr>
              <a:t>case</a:t>
            </a:r>
            <a:r>
              <a:rPr sz="1350" spc="7" baseline="24691" dirty="0">
                <a:latin typeface="Arial MT"/>
                <a:cs typeface="Arial MT"/>
              </a:rPr>
              <a:t>1</a:t>
            </a:r>
            <a:endParaRPr sz="1350" baseline="24691">
              <a:latin typeface="Arial MT"/>
              <a:cs typeface="Arial MT"/>
            </a:endParaRPr>
          </a:p>
          <a:p>
            <a:pPr marL="266700" marR="31115" indent="-226060" algn="just">
              <a:lnSpc>
                <a:spcPct val="100000"/>
              </a:lnSpc>
              <a:spcBef>
                <a:spcPts val="295"/>
              </a:spcBef>
              <a:buFont typeface="Wingdings"/>
              <a:buChar char=""/>
              <a:tabLst>
                <a:tab pos="266700" algn="l"/>
              </a:tabLst>
            </a:pPr>
            <a:r>
              <a:rPr sz="1400" b="1" spc="-5" dirty="0">
                <a:latin typeface="Arial"/>
                <a:cs typeface="Arial"/>
              </a:rPr>
              <a:t>Horizon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(Long-term):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Chemical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segments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end-sector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nominal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35" dirty="0">
                <a:latin typeface="Arial MT"/>
                <a:cs typeface="Arial MT"/>
              </a:rPr>
              <a:t>GVA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growth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% </a:t>
            </a:r>
            <a:r>
              <a:rPr sz="1400" spc="-38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(weighted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by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$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value)</a:t>
            </a:r>
            <a:r>
              <a:rPr sz="1400" dirty="0">
                <a:latin typeface="Arial MT"/>
                <a:cs typeface="Arial MT"/>
              </a:rPr>
              <a:t> considered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 b/w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2027-2040;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Discount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applied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 </a:t>
            </a:r>
            <a:r>
              <a:rPr sz="1400" spc="-3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reflecting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base/conservative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case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5427" y="1429257"/>
            <a:ext cx="7277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D</a:t>
            </a:r>
            <a:r>
              <a:rPr sz="1400" b="1" dirty="0">
                <a:latin typeface="Arial"/>
                <a:cs typeface="Arial"/>
              </a:rPr>
              <a:t>ema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d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08431" y="1728216"/>
            <a:ext cx="401320" cy="403860"/>
            <a:chOff x="408431" y="1728216"/>
            <a:chExt cx="401320" cy="403860"/>
          </a:xfrm>
        </p:grpSpPr>
        <p:sp>
          <p:nvSpPr>
            <p:cNvPr id="12" name="object 12"/>
            <p:cNvSpPr/>
            <p:nvPr/>
          </p:nvSpPr>
          <p:spPr>
            <a:xfrm>
              <a:off x="408431" y="1728216"/>
              <a:ext cx="401320" cy="403860"/>
            </a:xfrm>
            <a:custGeom>
              <a:avLst/>
              <a:gdLst/>
              <a:ahLst/>
              <a:cxnLst/>
              <a:rect l="l" t="t" r="r" b="b"/>
              <a:pathLst>
                <a:path w="401320" h="403860">
                  <a:moveTo>
                    <a:pt x="200406" y="0"/>
                  </a:moveTo>
                  <a:lnTo>
                    <a:pt x="154454" y="5334"/>
                  </a:lnTo>
                  <a:lnTo>
                    <a:pt x="112272" y="20527"/>
                  </a:lnTo>
                  <a:lnTo>
                    <a:pt x="75062" y="44367"/>
                  </a:lnTo>
                  <a:lnTo>
                    <a:pt x="44027" y="75640"/>
                  </a:lnTo>
                  <a:lnTo>
                    <a:pt x="20369" y="113133"/>
                  </a:lnTo>
                  <a:lnTo>
                    <a:pt x="5292" y="155634"/>
                  </a:lnTo>
                  <a:lnTo>
                    <a:pt x="0" y="201930"/>
                  </a:lnTo>
                  <a:lnTo>
                    <a:pt x="5292" y="248225"/>
                  </a:lnTo>
                  <a:lnTo>
                    <a:pt x="20369" y="290726"/>
                  </a:lnTo>
                  <a:lnTo>
                    <a:pt x="44027" y="328219"/>
                  </a:lnTo>
                  <a:lnTo>
                    <a:pt x="75062" y="359492"/>
                  </a:lnTo>
                  <a:lnTo>
                    <a:pt x="112272" y="383332"/>
                  </a:lnTo>
                  <a:lnTo>
                    <a:pt x="154454" y="398525"/>
                  </a:lnTo>
                  <a:lnTo>
                    <a:pt x="200406" y="403860"/>
                  </a:lnTo>
                  <a:lnTo>
                    <a:pt x="246357" y="398526"/>
                  </a:lnTo>
                  <a:lnTo>
                    <a:pt x="288539" y="383332"/>
                  </a:lnTo>
                  <a:lnTo>
                    <a:pt x="325749" y="359492"/>
                  </a:lnTo>
                  <a:lnTo>
                    <a:pt x="356784" y="328219"/>
                  </a:lnTo>
                  <a:lnTo>
                    <a:pt x="380442" y="290726"/>
                  </a:lnTo>
                  <a:lnTo>
                    <a:pt x="395519" y="248225"/>
                  </a:lnTo>
                  <a:lnTo>
                    <a:pt x="400812" y="201930"/>
                  </a:lnTo>
                  <a:lnTo>
                    <a:pt x="395519" y="155634"/>
                  </a:lnTo>
                  <a:lnTo>
                    <a:pt x="380442" y="113133"/>
                  </a:lnTo>
                  <a:lnTo>
                    <a:pt x="356784" y="75640"/>
                  </a:lnTo>
                  <a:lnTo>
                    <a:pt x="325749" y="44367"/>
                  </a:lnTo>
                  <a:lnTo>
                    <a:pt x="288539" y="20527"/>
                  </a:lnTo>
                  <a:lnTo>
                    <a:pt x="246357" y="5334"/>
                  </a:lnTo>
                  <a:lnTo>
                    <a:pt x="20040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203" y="1810512"/>
              <a:ext cx="239267" cy="240791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395427" y="3350209"/>
            <a:ext cx="7753984" cy="742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79525" algn="l"/>
              </a:tabLst>
            </a:pPr>
            <a:r>
              <a:rPr sz="1400" b="1" dirty="0">
                <a:latin typeface="Arial"/>
                <a:cs typeface="Arial"/>
              </a:rPr>
              <a:t>Import-	</a:t>
            </a:r>
            <a:r>
              <a:rPr sz="1400" b="1" spc="-20" dirty="0">
                <a:latin typeface="Arial"/>
                <a:cs typeface="Arial"/>
              </a:rPr>
              <a:t>Tagging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6-digit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HS codes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(chapter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28,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29,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32,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38,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39,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40)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against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broad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Export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trends</a:t>
            </a:r>
            <a:r>
              <a:rPr sz="1400" b="1" spc="509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chemicals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sub-segments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derive</a:t>
            </a:r>
            <a:r>
              <a:rPr sz="1400" dirty="0">
                <a:latin typeface="Arial MT"/>
                <a:cs typeface="Arial MT"/>
              </a:rPr>
              <a:t> current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balance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trade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(2015-2021)</a:t>
            </a:r>
            <a:endParaRPr sz="1400">
              <a:latin typeface="Arial MT"/>
              <a:cs typeface="Arial MT"/>
            </a:endParaRPr>
          </a:p>
          <a:p>
            <a:pPr marL="1279525">
              <a:lnSpc>
                <a:spcPct val="100000"/>
              </a:lnSpc>
              <a:spcBef>
                <a:spcPts val="600"/>
              </a:spcBef>
            </a:pPr>
            <a:r>
              <a:rPr sz="1400" b="1" dirty="0">
                <a:latin typeface="Arial"/>
                <a:cs typeface="Arial"/>
              </a:rPr>
              <a:t>EXIM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projections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65477" y="4105147"/>
            <a:ext cx="6332855" cy="116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16764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~25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Sub-segments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divided </a:t>
            </a:r>
            <a:r>
              <a:rPr sz="1400" dirty="0">
                <a:latin typeface="Arial MT"/>
                <a:cs typeface="Arial MT"/>
              </a:rPr>
              <a:t>into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3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archetypes: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Future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winners,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Momentum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segments,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Laggards</a:t>
            </a:r>
            <a:endParaRPr sz="1400">
              <a:latin typeface="Arial"/>
              <a:cs typeface="Arial"/>
            </a:endParaRPr>
          </a:p>
          <a:p>
            <a:pPr marL="238125" indent="-226060">
              <a:lnSpc>
                <a:spcPct val="100000"/>
              </a:lnSpc>
              <a:spcBef>
                <a:spcPts val="3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Pegged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%age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considering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2018-20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baseline</a:t>
            </a:r>
            <a:endParaRPr sz="14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2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spc="-5" dirty="0">
                <a:latin typeface="Arial MT"/>
                <a:cs typeface="Arial MT"/>
              </a:rPr>
              <a:t>Premium/Discount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 5-10%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applied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import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export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%age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endParaRPr sz="14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baseline,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estimate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projections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2027,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08431" y="3864864"/>
            <a:ext cx="401320" cy="403860"/>
            <a:chOff x="408431" y="3864864"/>
            <a:chExt cx="401320" cy="403860"/>
          </a:xfrm>
        </p:grpSpPr>
        <p:sp>
          <p:nvSpPr>
            <p:cNvPr id="17" name="object 17"/>
            <p:cNvSpPr/>
            <p:nvPr/>
          </p:nvSpPr>
          <p:spPr>
            <a:xfrm>
              <a:off x="408431" y="3864864"/>
              <a:ext cx="401320" cy="403860"/>
            </a:xfrm>
            <a:custGeom>
              <a:avLst/>
              <a:gdLst/>
              <a:ahLst/>
              <a:cxnLst/>
              <a:rect l="l" t="t" r="r" b="b"/>
              <a:pathLst>
                <a:path w="401320" h="403860">
                  <a:moveTo>
                    <a:pt x="200406" y="0"/>
                  </a:moveTo>
                  <a:lnTo>
                    <a:pt x="154454" y="5333"/>
                  </a:lnTo>
                  <a:lnTo>
                    <a:pt x="112272" y="20527"/>
                  </a:lnTo>
                  <a:lnTo>
                    <a:pt x="75062" y="44367"/>
                  </a:lnTo>
                  <a:lnTo>
                    <a:pt x="44027" y="75640"/>
                  </a:lnTo>
                  <a:lnTo>
                    <a:pt x="20369" y="113133"/>
                  </a:lnTo>
                  <a:lnTo>
                    <a:pt x="5292" y="155634"/>
                  </a:lnTo>
                  <a:lnTo>
                    <a:pt x="0" y="201930"/>
                  </a:lnTo>
                  <a:lnTo>
                    <a:pt x="5292" y="248225"/>
                  </a:lnTo>
                  <a:lnTo>
                    <a:pt x="20369" y="290726"/>
                  </a:lnTo>
                  <a:lnTo>
                    <a:pt x="44027" y="328219"/>
                  </a:lnTo>
                  <a:lnTo>
                    <a:pt x="75062" y="359492"/>
                  </a:lnTo>
                  <a:lnTo>
                    <a:pt x="112272" y="383332"/>
                  </a:lnTo>
                  <a:lnTo>
                    <a:pt x="154454" y="398526"/>
                  </a:lnTo>
                  <a:lnTo>
                    <a:pt x="200406" y="403860"/>
                  </a:lnTo>
                  <a:lnTo>
                    <a:pt x="246357" y="398526"/>
                  </a:lnTo>
                  <a:lnTo>
                    <a:pt x="288539" y="383332"/>
                  </a:lnTo>
                  <a:lnTo>
                    <a:pt x="325749" y="359492"/>
                  </a:lnTo>
                  <a:lnTo>
                    <a:pt x="356784" y="328219"/>
                  </a:lnTo>
                  <a:lnTo>
                    <a:pt x="380442" y="290726"/>
                  </a:lnTo>
                  <a:lnTo>
                    <a:pt x="395519" y="248225"/>
                  </a:lnTo>
                  <a:lnTo>
                    <a:pt x="400812" y="201930"/>
                  </a:lnTo>
                  <a:lnTo>
                    <a:pt x="395519" y="155634"/>
                  </a:lnTo>
                  <a:lnTo>
                    <a:pt x="380442" y="113133"/>
                  </a:lnTo>
                  <a:lnTo>
                    <a:pt x="356784" y="75640"/>
                  </a:lnTo>
                  <a:lnTo>
                    <a:pt x="325749" y="44367"/>
                  </a:lnTo>
                  <a:lnTo>
                    <a:pt x="288539" y="20527"/>
                  </a:lnTo>
                  <a:lnTo>
                    <a:pt x="246357" y="5333"/>
                  </a:lnTo>
                  <a:lnTo>
                    <a:pt x="20040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203" y="3947160"/>
              <a:ext cx="239267" cy="240792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1662429" y="5359146"/>
            <a:ext cx="6593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Calculated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basis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Demand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+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Export </a:t>
            </a:r>
            <a:r>
              <a:rPr sz="1400" b="1" dirty="0">
                <a:latin typeface="Arial"/>
                <a:cs typeface="Arial"/>
              </a:rPr>
              <a:t>–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Import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each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sub-segment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2027,2040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5427" y="5351145"/>
            <a:ext cx="6184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10" dirty="0">
                <a:latin typeface="Arial"/>
                <a:cs typeface="Arial"/>
              </a:rPr>
              <a:t>upp</a:t>
            </a:r>
            <a:r>
              <a:rPr sz="1400" b="1" dirty="0">
                <a:latin typeface="Arial"/>
                <a:cs typeface="Arial"/>
              </a:rPr>
              <a:t>ly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08431" y="5626608"/>
            <a:ext cx="401320" cy="402590"/>
            <a:chOff x="408431" y="5626608"/>
            <a:chExt cx="401320" cy="402590"/>
          </a:xfrm>
        </p:grpSpPr>
        <p:sp>
          <p:nvSpPr>
            <p:cNvPr id="22" name="object 22"/>
            <p:cNvSpPr/>
            <p:nvPr/>
          </p:nvSpPr>
          <p:spPr>
            <a:xfrm>
              <a:off x="408431" y="5626608"/>
              <a:ext cx="401320" cy="402590"/>
            </a:xfrm>
            <a:custGeom>
              <a:avLst/>
              <a:gdLst/>
              <a:ahLst/>
              <a:cxnLst/>
              <a:rect l="l" t="t" r="r" b="b"/>
              <a:pathLst>
                <a:path w="401320" h="402589">
                  <a:moveTo>
                    <a:pt x="200406" y="0"/>
                  </a:moveTo>
                  <a:lnTo>
                    <a:pt x="154454" y="5313"/>
                  </a:lnTo>
                  <a:lnTo>
                    <a:pt x="112272" y="20447"/>
                  </a:lnTo>
                  <a:lnTo>
                    <a:pt x="75062" y="44195"/>
                  </a:lnTo>
                  <a:lnTo>
                    <a:pt x="44027" y="75348"/>
                  </a:lnTo>
                  <a:lnTo>
                    <a:pt x="20369" y="112700"/>
                  </a:lnTo>
                  <a:lnTo>
                    <a:pt x="5292" y="155042"/>
                  </a:lnTo>
                  <a:lnTo>
                    <a:pt x="0" y="201167"/>
                  </a:lnTo>
                  <a:lnTo>
                    <a:pt x="5292" y="247293"/>
                  </a:lnTo>
                  <a:lnTo>
                    <a:pt x="20369" y="289635"/>
                  </a:lnTo>
                  <a:lnTo>
                    <a:pt x="44027" y="326987"/>
                  </a:lnTo>
                  <a:lnTo>
                    <a:pt x="75062" y="358140"/>
                  </a:lnTo>
                  <a:lnTo>
                    <a:pt x="112272" y="381888"/>
                  </a:lnTo>
                  <a:lnTo>
                    <a:pt x="154454" y="397022"/>
                  </a:lnTo>
                  <a:lnTo>
                    <a:pt x="200406" y="402335"/>
                  </a:lnTo>
                  <a:lnTo>
                    <a:pt x="246357" y="397022"/>
                  </a:lnTo>
                  <a:lnTo>
                    <a:pt x="288539" y="381888"/>
                  </a:lnTo>
                  <a:lnTo>
                    <a:pt x="325749" y="358140"/>
                  </a:lnTo>
                  <a:lnTo>
                    <a:pt x="356784" y="326987"/>
                  </a:lnTo>
                  <a:lnTo>
                    <a:pt x="380442" y="289635"/>
                  </a:lnTo>
                  <a:lnTo>
                    <a:pt x="395519" y="247293"/>
                  </a:lnTo>
                  <a:lnTo>
                    <a:pt x="400812" y="201167"/>
                  </a:lnTo>
                  <a:lnTo>
                    <a:pt x="395519" y="155042"/>
                  </a:lnTo>
                  <a:lnTo>
                    <a:pt x="380442" y="112700"/>
                  </a:lnTo>
                  <a:lnTo>
                    <a:pt x="356784" y="75348"/>
                  </a:lnTo>
                  <a:lnTo>
                    <a:pt x="325749" y="44195"/>
                  </a:lnTo>
                  <a:lnTo>
                    <a:pt x="288539" y="20447"/>
                  </a:lnTo>
                  <a:lnTo>
                    <a:pt x="246357" y="5313"/>
                  </a:lnTo>
                  <a:lnTo>
                    <a:pt x="20040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9203" y="5707380"/>
              <a:ext cx="239267" cy="240791"/>
            </a:xfrm>
            <a:prstGeom prst="rect">
              <a:avLst/>
            </a:prstGeom>
          </p:spPr>
        </p:pic>
      </p:grpSp>
      <p:sp>
        <p:nvSpPr>
          <p:cNvPr id="24" name="object 24"/>
          <p:cNvSpPr/>
          <p:nvPr/>
        </p:nvSpPr>
        <p:spPr>
          <a:xfrm>
            <a:off x="0" y="3047"/>
            <a:ext cx="2828925" cy="265430"/>
          </a:xfrm>
          <a:custGeom>
            <a:avLst/>
            <a:gdLst/>
            <a:ahLst/>
            <a:cxnLst/>
            <a:rect l="l" t="t" r="r" b="b"/>
            <a:pathLst>
              <a:path w="2828925" h="265430">
                <a:moveTo>
                  <a:pt x="2828544" y="0"/>
                </a:moveTo>
                <a:lnTo>
                  <a:pt x="0" y="0"/>
                </a:lnTo>
                <a:lnTo>
                  <a:pt x="0" y="265175"/>
                </a:lnTo>
                <a:lnTo>
                  <a:pt x="2828544" y="265175"/>
                </a:lnTo>
                <a:lnTo>
                  <a:pt x="28285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8739" y="26619"/>
            <a:ext cx="25761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Specialty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&amp;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methodology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5427" y="6358839"/>
            <a:ext cx="3789045" cy="39624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spc="225" dirty="0">
                <a:latin typeface="Arial MT"/>
                <a:cs typeface="Arial MT"/>
              </a:rPr>
              <a:t>  </a:t>
            </a:r>
            <a:r>
              <a:rPr sz="800" dirty="0">
                <a:latin typeface="Arial MT"/>
                <a:cs typeface="Arial MT"/>
              </a:rPr>
              <a:t>Only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for </a:t>
            </a:r>
            <a:r>
              <a:rPr sz="800" dirty="0">
                <a:latin typeface="Arial MT"/>
                <a:cs typeface="Arial MT"/>
              </a:rPr>
              <a:t>Specialty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Chemicals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Team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analysis,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5" dirty="0">
                <a:latin typeface="Arial MT"/>
                <a:cs typeface="Arial MT"/>
              </a:rPr>
              <a:t> Comtrade,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Invest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Crisil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8701278" y="1139189"/>
            <a:ext cx="0" cy="4891405"/>
          </a:xfrm>
          <a:custGeom>
            <a:avLst/>
            <a:gdLst/>
            <a:ahLst/>
            <a:cxnLst/>
            <a:rect l="l" t="t" r="r" b="b"/>
            <a:pathLst>
              <a:path h="4891405">
                <a:moveTo>
                  <a:pt x="0" y="0"/>
                </a:moveTo>
                <a:lnTo>
                  <a:pt x="0" y="48910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16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94665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Petchem:</a:t>
            </a:r>
            <a:r>
              <a:rPr spc="-165" dirty="0"/>
              <a:t> </a:t>
            </a:r>
            <a:r>
              <a:rPr spc="-40" dirty="0"/>
              <a:t>Additions</a:t>
            </a:r>
            <a:r>
              <a:rPr spc="-135" dirty="0"/>
              <a:t> </a:t>
            </a:r>
            <a:r>
              <a:rPr spc="-35" dirty="0"/>
              <a:t>over</a:t>
            </a:r>
            <a:r>
              <a:rPr spc="-175" dirty="0"/>
              <a:t> </a:t>
            </a:r>
            <a:r>
              <a:rPr spc="-290" dirty="0"/>
              <a:t>EIL</a:t>
            </a:r>
            <a:r>
              <a:rPr spc="-160" dirty="0"/>
              <a:t> </a:t>
            </a:r>
            <a:r>
              <a:rPr spc="-95" dirty="0"/>
              <a:t>analysis</a:t>
            </a:r>
            <a:r>
              <a:rPr spc="-180" dirty="0"/>
              <a:t> </a:t>
            </a:r>
            <a:r>
              <a:rPr spc="-90" dirty="0"/>
              <a:t>for</a:t>
            </a:r>
            <a:r>
              <a:rPr spc="-150" dirty="0"/>
              <a:t> </a:t>
            </a:r>
            <a:r>
              <a:rPr spc="-60" dirty="0"/>
              <a:t>estimating</a:t>
            </a:r>
            <a:r>
              <a:rPr spc="-195" dirty="0"/>
              <a:t> </a:t>
            </a:r>
            <a:r>
              <a:rPr spc="-200" dirty="0"/>
              <a:t>2021-40</a:t>
            </a:r>
            <a:r>
              <a:rPr spc="-95" dirty="0"/>
              <a:t> </a:t>
            </a:r>
            <a:r>
              <a:rPr spc="-65" dirty="0"/>
              <a:t>market</a:t>
            </a:r>
            <a:r>
              <a:rPr spc="-150" dirty="0"/>
              <a:t> </a:t>
            </a:r>
            <a:r>
              <a:rPr spc="-140" dirty="0"/>
              <a:t>size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458210" cy="228600"/>
          </a:xfrm>
          <a:custGeom>
            <a:avLst/>
            <a:gdLst/>
            <a:ahLst/>
            <a:cxnLst/>
            <a:rect l="l" t="t" r="r" b="b"/>
            <a:pathLst>
              <a:path w="3458210" h="228600">
                <a:moveTo>
                  <a:pt x="0" y="228600"/>
                </a:moveTo>
                <a:lnTo>
                  <a:pt x="3457955" y="228600"/>
                </a:lnTo>
                <a:lnTo>
                  <a:pt x="345795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0"/>
            <a:ext cx="16592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Petchem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methodology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8431" y="1299972"/>
            <a:ext cx="11082655" cy="0"/>
          </a:xfrm>
          <a:custGeom>
            <a:avLst/>
            <a:gdLst/>
            <a:ahLst/>
            <a:cxnLst/>
            <a:rect l="l" t="t" r="r" b="b"/>
            <a:pathLst>
              <a:path w="11082655">
                <a:moveTo>
                  <a:pt x="0" y="0"/>
                </a:moveTo>
                <a:lnTo>
                  <a:pt x="11082274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8431" y="5169408"/>
            <a:ext cx="11082655" cy="0"/>
          </a:xfrm>
          <a:custGeom>
            <a:avLst/>
            <a:gdLst/>
            <a:ahLst/>
            <a:cxnLst/>
            <a:rect l="l" t="t" r="r" b="b"/>
            <a:pathLst>
              <a:path w="11082655">
                <a:moveTo>
                  <a:pt x="0" y="0"/>
                </a:moveTo>
                <a:lnTo>
                  <a:pt x="110822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8431" y="1950720"/>
            <a:ext cx="11082655" cy="0"/>
          </a:xfrm>
          <a:custGeom>
            <a:avLst/>
            <a:gdLst/>
            <a:ahLst/>
            <a:cxnLst/>
            <a:rect l="l" t="t" r="r" b="b"/>
            <a:pathLst>
              <a:path w="11082655">
                <a:moveTo>
                  <a:pt x="0" y="0"/>
                </a:moveTo>
                <a:lnTo>
                  <a:pt x="110822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22249" y="1015949"/>
            <a:ext cx="101726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Parame</a:t>
            </a:r>
            <a:r>
              <a:rPr sz="1600" b="1" spc="-15" dirty="0">
                <a:latin typeface="Arial"/>
                <a:cs typeface="Arial"/>
              </a:rPr>
              <a:t>t</a:t>
            </a:r>
            <a:r>
              <a:rPr sz="1600" b="1" spc="-5" dirty="0">
                <a:latin typeface="Arial"/>
                <a:cs typeface="Arial"/>
              </a:rPr>
              <a:t>er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8476" y="1354582"/>
            <a:ext cx="12414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Scope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work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68476" y="5231714"/>
            <a:ext cx="14979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Key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assumptions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8476" y="2020062"/>
            <a:ext cx="121793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Variables 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estimated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d  forecasted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15233" y="1015949"/>
            <a:ext cx="11899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EIL</a:t>
            </a:r>
            <a:r>
              <a:rPr sz="1600" b="1" spc="-8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analysis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18282" y="1354582"/>
            <a:ext cx="3316604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9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building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blocks,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22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intermediates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52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end-products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18282" y="5152186"/>
            <a:ext cx="3120390" cy="103695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72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spc="-5" dirty="0">
                <a:latin typeface="Arial MT"/>
                <a:cs typeface="Arial MT"/>
              </a:rPr>
              <a:t>No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inflation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from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2020-2040</a:t>
            </a:r>
            <a:endParaRPr sz="14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62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2040 trade balance projected by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assuming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no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capacity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additions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from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2030-40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18282" y="2020062"/>
            <a:ext cx="32740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2020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(kTA)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trade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balance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(INR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Cr)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all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products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scope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18282" y="4654041"/>
            <a:ext cx="2941320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net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imports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(INR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Cr)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end-</a:t>
            </a:r>
            <a:endParaRPr sz="14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products</a:t>
            </a:r>
            <a:r>
              <a:rPr sz="1400" spc="-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only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18282" y="2745739"/>
            <a:ext cx="314642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(kTA)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end-products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only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931914" y="1015949"/>
            <a:ext cx="44989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Additions/modification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approach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followed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34961" y="1354582"/>
            <a:ext cx="402653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10 additional segments (e.g. </a:t>
            </a:r>
            <a:r>
              <a:rPr sz="1400" spc="-5" dirty="0">
                <a:latin typeface="Arial MT"/>
                <a:cs typeface="Arial MT"/>
              </a:rPr>
              <a:t>Chlorobenzene,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N</a:t>
            </a:r>
            <a:r>
              <a:rPr sz="1400" dirty="0">
                <a:latin typeface="Arial MT"/>
                <a:cs typeface="Arial MT"/>
              </a:rPr>
              <a:t>itrobenz</a:t>
            </a:r>
            <a:r>
              <a:rPr sz="1400" spc="-10" dirty="0">
                <a:latin typeface="Arial MT"/>
                <a:cs typeface="Arial MT"/>
              </a:rPr>
              <a:t>e</a:t>
            </a:r>
            <a:r>
              <a:rPr sz="1400" dirty="0">
                <a:latin typeface="Arial MT"/>
                <a:cs typeface="Arial MT"/>
              </a:rPr>
              <a:t>ne,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D</a:t>
            </a:r>
            <a:r>
              <a:rPr sz="1400" dirty="0">
                <a:latin typeface="Arial MT"/>
                <a:cs typeface="Arial MT"/>
              </a:rPr>
              <a:t>iketenes,</a:t>
            </a:r>
            <a:r>
              <a:rPr sz="1400" spc="-1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1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ines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etc.)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anal</a:t>
            </a:r>
            <a:r>
              <a:rPr sz="1400" spc="-20" dirty="0">
                <a:latin typeface="Arial MT"/>
                <a:cs typeface="Arial MT"/>
              </a:rPr>
              <a:t>y</a:t>
            </a:r>
            <a:r>
              <a:rPr sz="1400" dirty="0">
                <a:latin typeface="Arial MT"/>
                <a:cs typeface="Arial MT"/>
              </a:rPr>
              <a:t>sed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34961" y="5152186"/>
            <a:ext cx="4272915" cy="823594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72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5%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inflation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assumed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during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2021-2040</a:t>
            </a:r>
            <a:endParaRPr sz="14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62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spc="-10" dirty="0">
                <a:latin typeface="Arial MT"/>
                <a:cs typeface="Arial MT"/>
              </a:rPr>
              <a:t>Trade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balance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projected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by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assuming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same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ratio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imports/exports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consumption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2020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34961" y="2020062"/>
            <a:ext cx="436499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2021/22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($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Mn)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trade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balance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($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Mn)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constant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2020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34961" y="4655261"/>
            <a:ext cx="40544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net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imports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($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Mn)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all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scope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34961" y="2708249"/>
            <a:ext cx="4460240" cy="163385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4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($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Mn)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all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scope</a:t>
            </a:r>
            <a:endParaRPr sz="1400">
              <a:latin typeface="Arial MT"/>
              <a:cs typeface="Arial MT"/>
            </a:endParaRPr>
          </a:p>
          <a:p>
            <a:pPr marL="525780" marR="495300" lvl="1" indent="-288290">
              <a:lnSpc>
                <a:spcPct val="100000"/>
              </a:lnSpc>
              <a:spcBef>
                <a:spcPts val="300"/>
              </a:spcBef>
              <a:buChar char="—"/>
              <a:tabLst>
                <a:tab pos="526415" algn="l"/>
              </a:tabLst>
            </a:pPr>
            <a:r>
              <a:rPr sz="1400" spc="-5" dirty="0">
                <a:latin typeface="Arial MT"/>
                <a:cs typeface="Arial MT"/>
              </a:rPr>
              <a:t>End-products: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Volume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data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from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EIL;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prices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adjusted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inflation</a:t>
            </a:r>
            <a:endParaRPr sz="1400">
              <a:latin typeface="Arial MT"/>
              <a:cs typeface="Arial MT"/>
            </a:endParaRPr>
          </a:p>
          <a:p>
            <a:pPr marL="525780" marR="5080" lvl="1" indent="-288290">
              <a:lnSpc>
                <a:spcPct val="100000"/>
              </a:lnSpc>
              <a:spcBef>
                <a:spcPts val="300"/>
              </a:spcBef>
              <a:buChar char="—"/>
              <a:tabLst>
                <a:tab pos="526415" algn="l"/>
              </a:tabLst>
            </a:pPr>
            <a:r>
              <a:rPr sz="1400" spc="-5" dirty="0">
                <a:latin typeface="Arial MT"/>
                <a:cs typeface="Arial MT"/>
              </a:rPr>
              <a:t>Building </a:t>
            </a:r>
            <a:r>
              <a:rPr sz="1400" dirty="0">
                <a:latin typeface="Arial MT"/>
                <a:cs typeface="Arial MT"/>
              </a:rPr>
              <a:t>blocks, </a:t>
            </a:r>
            <a:r>
              <a:rPr sz="1400" spc="-5" dirty="0">
                <a:latin typeface="Arial MT"/>
                <a:cs typeface="Arial MT"/>
              </a:rPr>
              <a:t>intermediates and additional </a:t>
            </a:r>
            <a:r>
              <a:rPr sz="1400" dirty="0">
                <a:latin typeface="Arial MT"/>
                <a:cs typeface="Arial MT"/>
              </a:rPr>
              <a:t> products: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chain-wise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(C1-C8)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estimates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5" dirty="0">
                <a:latin typeface="Arial MT"/>
                <a:cs typeface="Arial MT"/>
              </a:rPr>
              <a:t> volume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growth basis </a:t>
            </a:r>
            <a:r>
              <a:rPr sz="1400" spc="-20" dirty="0">
                <a:latin typeface="Arial MT"/>
                <a:cs typeface="Arial MT"/>
              </a:rPr>
              <a:t>EIL’s </a:t>
            </a:r>
            <a:r>
              <a:rPr sz="1400" spc="-10" dirty="0">
                <a:latin typeface="Arial MT"/>
                <a:cs typeface="Arial MT"/>
              </a:rPr>
              <a:t>volume </a:t>
            </a:r>
            <a:r>
              <a:rPr sz="1400" spc="-5" dirty="0">
                <a:latin typeface="Arial MT"/>
                <a:cs typeface="Arial MT"/>
              </a:rPr>
              <a:t>growth projections of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end-products;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adjusted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inflation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08431" y="2039111"/>
            <a:ext cx="405765" cy="413384"/>
            <a:chOff x="408431" y="2039111"/>
            <a:chExt cx="405765" cy="413384"/>
          </a:xfrm>
        </p:grpSpPr>
        <p:sp>
          <p:nvSpPr>
            <p:cNvPr id="25" name="object 25"/>
            <p:cNvSpPr/>
            <p:nvPr/>
          </p:nvSpPr>
          <p:spPr>
            <a:xfrm>
              <a:off x="408431" y="2039111"/>
              <a:ext cx="405765" cy="413384"/>
            </a:xfrm>
            <a:custGeom>
              <a:avLst/>
              <a:gdLst/>
              <a:ahLst/>
              <a:cxnLst/>
              <a:rect l="l" t="t" r="r" b="b"/>
              <a:pathLst>
                <a:path w="405765" h="413385">
                  <a:moveTo>
                    <a:pt x="202692" y="0"/>
                  </a:moveTo>
                  <a:lnTo>
                    <a:pt x="156218" y="5453"/>
                  </a:lnTo>
                  <a:lnTo>
                    <a:pt x="113555" y="20989"/>
                  </a:lnTo>
                  <a:lnTo>
                    <a:pt x="75920" y="45366"/>
                  </a:lnTo>
                  <a:lnTo>
                    <a:pt x="44531" y="77346"/>
                  </a:lnTo>
                  <a:lnTo>
                    <a:pt x="20602" y="115688"/>
                  </a:lnTo>
                  <a:lnTo>
                    <a:pt x="5353" y="159153"/>
                  </a:lnTo>
                  <a:lnTo>
                    <a:pt x="0" y="206501"/>
                  </a:lnTo>
                  <a:lnTo>
                    <a:pt x="5353" y="253850"/>
                  </a:lnTo>
                  <a:lnTo>
                    <a:pt x="20602" y="297315"/>
                  </a:lnTo>
                  <a:lnTo>
                    <a:pt x="44531" y="335657"/>
                  </a:lnTo>
                  <a:lnTo>
                    <a:pt x="75920" y="367637"/>
                  </a:lnTo>
                  <a:lnTo>
                    <a:pt x="113555" y="392014"/>
                  </a:lnTo>
                  <a:lnTo>
                    <a:pt x="156218" y="407550"/>
                  </a:lnTo>
                  <a:lnTo>
                    <a:pt x="202692" y="413003"/>
                  </a:lnTo>
                  <a:lnTo>
                    <a:pt x="249165" y="407550"/>
                  </a:lnTo>
                  <a:lnTo>
                    <a:pt x="291828" y="392014"/>
                  </a:lnTo>
                  <a:lnTo>
                    <a:pt x="329463" y="367637"/>
                  </a:lnTo>
                  <a:lnTo>
                    <a:pt x="360852" y="335657"/>
                  </a:lnTo>
                  <a:lnTo>
                    <a:pt x="384781" y="297315"/>
                  </a:lnTo>
                  <a:lnTo>
                    <a:pt x="400030" y="253850"/>
                  </a:lnTo>
                  <a:lnTo>
                    <a:pt x="405384" y="206501"/>
                  </a:lnTo>
                  <a:lnTo>
                    <a:pt x="400030" y="159153"/>
                  </a:lnTo>
                  <a:lnTo>
                    <a:pt x="384781" y="115688"/>
                  </a:lnTo>
                  <a:lnTo>
                    <a:pt x="360852" y="77346"/>
                  </a:lnTo>
                  <a:lnTo>
                    <a:pt x="329463" y="45366"/>
                  </a:lnTo>
                  <a:lnTo>
                    <a:pt x="291828" y="20989"/>
                  </a:lnTo>
                  <a:lnTo>
                    <a:pt x="249165" y="5453"/>
                  </a:lnTo>
                  <a:lnTo>
                    <a:pt x="20269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203" y="2121407"/>
              <a:ext cx="242315" cy="246887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408431" y="1373124"/>
            <a:ext cx="405765" cy="414655"/>
            <a:chOff x="408431" y="1373124"/>
            <a:chExt cx="405765" cy="414655"/>
          </a:xfrm>
        </p:grpSpPr>
        <p:sp>
          <p:nvSpPr>
            <p:cNvPr id="28" name="object 28"/>
            <p:cNvSpPr/>
            <p:nvPr/>
          </p:nvSpPr>
          <p:spPr>
            <a:xfrm>
              <a:off x="408431" y="1373124"/>
              <a:ext cx="405765" cy="414655"/>
            </a:xfrm>
            <a:custGeom>
              <a:avLst/>
              <a:gdLst/>
              <a:ahLst/>
              <a:cxnLst/>
              <a:rect l="l" t="t" r="r" b="b"/>
              <a:pathLst>
                <a:path w="405765" h="414655">
                  <a:moveTo>
                    <a:pt x="202692" y="0"/>
                  </a:moveTo>
                  <a:lnTo>
                    <a:pt x="156218" y="5476"/>
                  </a:lnTo>
                  <a:lnTo>
                    <a:pt x="113555" y="21073"/>
                  </a:lnTo>
                  <a:lnTo>
                    <a:pt x="75920" y="45546"/>
                  </a:lnTo>
                  <a:lnTo>
                    <a:pt x="44531" y="77648"/>
                  </a:lnTo>
                  <a:lnTo>
                    <a:pt x="20602" y="116132"/>
                  </a:lnTo>
                  <a:lnTo>
                    <a:pt x="5353" y="159753"/>
                  </a:lnTo>
                  <a:lnTo>
                    <a:pt x="0" y="207263"/>
                  </a:lnTo>
                  <a:lnTo>
                    <a:pt x="5353" y="254774"/>
                  </a:lnTo>
                  <a:lnTo>
                    <a:pt x="20602" y="298395"/>
                  </a:lnTo>
                  <a:lnTo>
                    <a:pt x="44531" y="336879"/>
                  </a:lnTo>
                  <a:lnTo>
                    <a:pt x="75920" y="368981"/>
                  </a:lnTo>
                  <a:lnTo>
                    <a:pt x="113555" y="393454"/>
                  </a:lnTo>
                  <a:lnTo>
                    <a:pt x="156218" y="409051"/>
                  </a:lnTo>
                  <a:lnTo>
                    <a:pt x="202692" y="414527"/>
                  </a:lnTo>
                  <a:lnTo>
                    <a:pt x="249165" y="409051"/>
                  </a:lnTo>
                  <a:lnTo>
                    <a:pt x="291828" y="393454"/>
                  </a:lnTo>
                  <a:lnTo>
                    <a:pt x="329463" y="368981"/>
                  </a:lnTo>
                  <a:lnTo>
                    <a:pt x="360852" y="336879"/>
                  </a:lnTo>
                  <a:lnTo>
                    <a:pt x="384781" y="298395"/>
                  </a:lnTo>
                  <a:lnTo>
                    <a:pt x="400030" y="254774"/>
                  </a:lnTo>
                  <a:lnTo>
                    <a:pt x="405384" y="207263"/>
                  </a:lnTo>
                  <a:lnTo>
                    <a:pt x="400030" y="159753"/>
                  </a:lnTo>
                  <a:lnTo>
                    <a:pt x="384781" y="116132"/>
                  </a:lnTo>
                  <a:lnTo>
                    <a:pt x="360852" y="77648"/>
                  </a:lnTo>
                  <a:lnTo>
                    <a:pt x="329463" y="45546"/>
                  </a:lnTo>
                  <a:lnTo>
                    <a:pt x="291828" y="21073"/>
                  </a:lnTo>
                  <a:lnTo>
                    <a:pt x="249165" y="5476"/>
                  </a:lnTo>
                  <a:lnTo>
                    <a:pt x="20269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203" y="1456944"/>
              <a:ext cx="242315" cy="246887"/>
            </a:xfrm>
            <a:prstGeom prst="rect">
              <a:avLst/>
            </a:prstGeom>
          </p:spPr>
        </p:pic>
      </p:grpSp>
      <p:grpSp>
        <p:nvGrpSpPr>
          <p:cNvPr id="30" name="object 30"/>
          <p:cNvGrpSpPr/>
          <p:nvPr/>
        </p:nvGrpSpPr>
        <p:grpSpPr>
          <a:xfrm>
            <a:off x="408431" y="5225796"/>
            <a:ext cx="405765" cy="413384"/>
            <a:chOff x="408431" y="5225796"/>
            <a:chExt cx="405765" cy="413384"/>
          </a:xfrm>
        </p:grpSpPr>
        <p:sp>
          <p:nvSpPr>
            <p:cNvPr id="31" name="object 31"/>
            <p:cNvSpPr/>
            <p:nvPr/>
          </p:nvSpPr>
          <p:spPr>
            <a:xfrm>
              <a:off x="408431" y="5225796"/>
              <a:ext cx="405765" cy="413384"/>
            </a:xfrm>
            <a:custGeom>
              <a:avLst/>
              <a:gdLst/>
              <a:ahLst/>
              <a:cxnLst/>
              <a:rect l="l" t="t" r="r" b="b"/>
              <a:pathLst>
                <a:path w="405765" h="413385">
                  <a:moveTo>
                    <a:pt x="202692" y="0"/>
                  </a:moveTo>
                  <a:lnTo>
                    <a:pt x="156218" y="5453"/>
                  </a:lnTo>
                  <a:lnTo>
                    <a:pt x="113555" y="20989"/>
                  </a:lnTo>
                  <a:lnTo>
                    <a:pt x="75920" y="45366"/>
                  </a:lnTo>
                  <a:lnTo>
                    <a:pt x="44531" y="77346"/>
                  </a:lnTo>
                  <a:lnTo>
                    <a:pt x="20602" y="115688"/>
                  </a:lnTo>
                  <a:lnTo>
                    <a:pt x="5353" y="159153"/>
                  </a:lnTo>
                  <a:lnTo>
                    <a:pt x="0" y="206501"/>
                  </a:lnTo>
                  <a:lnTo>
                    <a:pt x="5353" y="253850"/>
                  </a:lnTo>
                  <a:lnTo>
                    <a:pt x="20602" y="297315"/>
                  </a:lnTo>
                  <a:lnTo>
                    <a:pt x="44531" y="335657"/>
                  </a:lnTo>
                  <a:lnTo>
                    <a:pt x="75920" y="367637"/>
                  </a:lnTo>
                  <a:lnTo>
                    <a:pt x="113555" y="392014"/>
                  </a:lnTo>
                  <a:lnTo>
                    <a:pt x="156218" y="407550"/>
                  </a:lnTo>
                  <a:lnTo>
                    <a:pt x="202692" y="413003"/>
                  </a:lnTo>
                  <a:lnTo>
                    <a:pt x="249165" y="407550"/>
                  </a:lnTo>
                  <a:lnTo>
                    <a:pt x="291828" y="392014"/>
                  </a:lnTo>
                  <a:lnTo>
                    <a:pt x="329463" y="367637"/>
                  </a:lnTo>
                  <a:lnTo>
                    <a:pt x="360852" y="335657"/>
                  </a:lnTo>
                  <a:lnTo>
                    <a:pt x="384781" y="297315"/>
                  </a:lnTo>
                  <a:lnTo>
                    <a:pt x="400030" y="253850"/>
                  </a:lnTo>
                  <a:lnTo>
                    <a:pt x="405384" y="206501"/>
                  </a:lnTo>
                  <a:lnTo>
                    <a:pt x="400030" y="159153"/>
                  </a:lnTo>
                  <a:lnTo>
                    <a:pt x="384781" y="115688"/>
                  </a:lnTo>
                  <a:lnTo>
                    <a:pt x="360852" y="77346"/>
                  </a:lnTo>
                  <a:lnTo>
                    <a:pt x="329463" y="45366"/>
                  </a:lnTo>
                  <a:lnTo>
                    <a:pt x="291828" y="20989"/>
                  </a:lnTo>
                  <a:lnTo>
                    <a:pt x="249165" y="5453"/>
                  </a:lnTo>
                  <a:lnTo>
                    <a:pt x="20269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9203" y="5308092"/>
              <a:ext cx="242315" cy="248412"/>
            </a:xfrm>
            <a:prstGeom prst="rect">
              <a:avLst/>
            </a:prstGeom>
          </p:spPr>
        </p:pic>
      </p:grpSp>
      <p:sp>
        <p:nvSpPr>
          <p:cNvPr id="33" name="object 33"/>
          <p:cNvSpPr/>
          <p:nvPr/>
        </p:nvSpPr>
        <p:spPr>
          <a:xfrm>
            <a:off x="3026664" y="2595372"/>
            <a:ext cx="8463280" cy="0"/>
          </a:xfrm>
          <a:custGeom>
            <a:avLst/>
            <a:gdLst/>
            <a:ahLst/>
            <a:cxnLst/>
            <a:rect l="l" t="t" r="r" b="b"/>
            <a:pathLst>
              <a:path w="8463280">
                <a:moveTo>
                  <a:pt x="0" y="0"/>
                </a:moveTo>
                <a:lnTo>
                  <a:pt x="84628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26664" y="4541520"/>
            <a:ext cx="8463280" cy="0"/>
          </a:xfrm>
          <a:custGeom>
            <a:avLst/>
            <a:gdLst/>
            <a:ahLst/>
            <a:cxnLst/>
            <a:rect l="l" t="t" r="r" b="b"/>
            <a:pathLst>
              <a:path w="8463280">
                <a:moveTo>
                  <a:pt x="0" y="0"/>
                </a:moveTo>
                <a:lnTo>
                  <a:pt x="84628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17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6" name="object 3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459085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70" dirty="0"/>
              <a:t>India’s</a:t>
            </a:r>
            <a:r>
              <a:rPr spc="-170" dirty="0"/>
              <a:t> </a:t>
            </a:r>
            <a:r>
              <a:rPr spc="-20" dirty="0"/>
              <a:t>specialty</a:t>
            </a:r>
            <a:r>
              <a:rPr spc="-190" dirty="0"/>
              <a:t> </a:t>
            </a:r>
            <a:r>
              <a:rPr spc="45" dirty="0"/>
              <a:t>chemical</a:t>
            </a:r>
            <a:r>
              <a:rPr spc="-180" dirty="0"/>
              <a:t> </a:t>
            </a:r>
            <a:r>
              <a:rPr spc="-65" dirty="0"/>
              <a:t>market</a:t>
            </a:r>
            <a:r>
              <a:rPr spc="-160" dirty="0"/>
              <a:t> </a:t>
            </a:r>
            <a:r>
              <a:rPr spc="-225" dirty="0"/>
              <a:t>is</a:t>
            </a:r>
            <a:r>
              <a:rPr spc="-170" dirty="0"/>
              <a:t> </a:t>
            </a:r>
            <a:r>
              <a:rPr spc="65" dirty="0"/>
              <a:t>expected</a:t>
            </a:r>
            <a:r>
              <a:rPr spc="-165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-15" dirty="0"/>
              <a:t>grow</a:t>
            </a:r>
            <a:r>
              <a:rPr spc="-165" dirty="0"/>
              <a:t> </a:t>
            </a:r>
            <a:r>
              <a:rPr spc="25" dirty="0"/>
              <a:t>at</a:t>
            </a:r>
            <a:r>
              <a:rPr spc="-150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85" dirty="0"/>
              <a:t>CAGR</a:t>
            </a:r>
            <a:r>
              <a:rPr spc="-13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-295" dirty="0"/>
              <a:t>8-10%</a:t>
            </a:r>
            <a:r>
              <a:rPr spc="-125" dirty="0"/>
              <a:t> </a:t>
            </a:r>
            <a:r>
              <a:rPr spc="-10" dirty="0"/>
              <a:t>to </a:t>
            </a:r>
            <a:r>
              <a:rPr spc="-760" dirty="0"/>
              <a:t> </a:t>
            </a:r>
            <a:r>
              <a:rPr spc="-190" dirty="0"/>
              <a:t>140</a:t>
            </a:r>
            <a:r>
              <a:rPr spc="-270" dirty="0"/>
              <a:t>-</a:t>
            </a:r>
            <a:r>
              <a:rPr spc="-190" dirty="0"/>
              <a:t>19</a:t>
            </a:r>
            <a:r>
              <a:rPr spc="-185" dirty="0"/>
              <a:t>0</a:t>
            </a:r>
            <a:r>
              <a:rPr spc="-110" dirty="0"/>
              <a:t> </a:t>
            </a:r>
            <a:r>
              <a:rPr spc="-190" dirty="0"/>
              <a:t>U</a:t>
            </a:r>
            <a:r>
              <a:rPr spc="-229" dirty="0"/>
              <a:t>S</a:t>
            </a:r>
            <a:r>
              <a:rPr spc="-250" dirty="0"/>
              <a:t>D</a:t>
            </a:r>
            <a:r>
              <a:rPr spc="-145" dirty="0"/>
              <a:t> </a:t>
            </a:r>
            <a:r>
              <a:rPr spc="-165" dirty="0"/>
              <a:t>B</a:t>
            </a:r>
            <a:r>
              <a:rPr spc="-145" dirty="0"/>
              <a:t>n</a:t>
            </a:r>
            <a:r>
              <a:rPr spc="-165" dirty="0"/>
              <a:t> </a:t>
            </a:r>
            <a:r>
              <a:rPr spc="-5" dirty="0"/>
              <a:t>b</a:t>
            </a:r>
            <a:r>
              <a:rPr dirty="0"/>
              <a:t>y</a:t>
            </a:r>
            <a:r>
              <a:rPr spc="-165" dirty="0"/>
              <a:t> </a:t>
            </a:r>
            <a:r>
              <a:rPr spc="-190" dirty="0"/>
              <a:t>2</a:t>
            </a:r>
            <a:r>
              <a:rPr spc="-195" dirty="0"/>
              <a:t>0</a:t>
            </a:r>
            <a:r>
              <a:rPr spc="-190" dirty="0"/>
              <a:t>40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2976" y="1118107"/>
            <a:ext cx="124904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specialty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market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Arial MT"/>
                <a:cs typeface="Arial MT"/>
              </a:rPr>
              <a:t>USD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Billion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88358" y="1929231"/>
            <a:ext cx="1262380" cy="4826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400" b="1" spc="-10" dirty="0">
                <a:latin typeface="Arial"/>
                <a:cs typeface="Arial"/>
              </a:rPr>
              <a:t>CAGR</a:t>
            </a:r>
            <a:r>
              <a:rPr sz="1400" spc="-10" dirty="0">
                <a:latin typeface="Arial MT"/>
                <a:cs typeface="Arial MT"/>
              </a:rPr>
              <a:t>,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Percent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81050" algn="l"/>
              </a:tabLst>
            </a:pPr>
            <a:r>
              <a:rPr sz="1400" b="1" spc="-5" dirty="0">
                <a:latin typeface="Arial"/>
                <a:cs typeface="Arial"/>
              </a:rPr>
              <a:t>21-27	27-40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12457" y="2350770"/>
            <a:ext cx="3543935" cy="1337945"/>
            <a:chOff x="612457" y="2350770"/>
            <a:chExt cx="3543935" cy="1337945"/>
          </a:xfrm>
        </p:grpSpPr>
        <p:sp>
          <p:nvSpPr>
            <p:cNvPr id="6" name="object 6"/>
            <p:cNvSpPr/>
            <p:nvPr/>
          </p:nvSpPr>
          <p:spPr>
            <a:xfrm>
              <a:off x="786384" y="2779775"/>
              <a:ext cx="3197860" cy="904240"/>
            </a:xfrm>
            <a:custGeom>
              <a:avLst/>
              <a:gdLst/>
              <a:ahLst/>
              <a:cxnLst/>
              <a:rect l="l" t="t" r="r" b="b"/>
              <a:pathLst>
                <a:path w="3197860" h="904239">
                  <a:moveTo>
                    <a:pt x="841248" y="733044"/>
                  </a:moveTo>
                  <a:lnTo>
                    <a:pt x="0" y="733044"/>
                  </a:lnTo>
                  <a:lnTo>
                    <a:pt x="0" y="903732"/>
                  </a:lnTo>
                  <a:lnTo>
                    <a:pt x="841248" y="903732"/>
                  </a:lnTo>
                  <a:lnTo>
                    <a:pt x="841248" y="733044"/>
                  </a:lnTo>
                  <a:close/>
                </a:path>
                <a:path w="3197860" h="904239">
                  <a:moveTo>
                    <a:pt x="2019300" y="609600"/>
                  </a:moveTo>
                  <a:lnTo>
                    <a:pt x="1178052" y="609600"/>
                  </a:lnTo>
                  <a:lnTo>
                    <a:pt x="1178052" y="903732"/>
                  </a:lnTo>
                  <a:lnTo>
                    <a:pt x="2019300" y="903732"/>
                  </a:lnTo>
                  <a:lnTo>
                    <a:pt x="2019300" y="609600"/>
                  </a:lnTo>
                  <a:close/>
                </a:path>
                <a:path w="3197860" h="904239">
                  <a:moveTo>
                    <a:pt x="3197352" y="0"/>
                  </a:moveTo>
                  <a:lnTo>
                    <a:pt x="2354580" y="0"/>
                  </a:lnTo>
                  <a:lnTo>
                    <a:pt x="2354580" y="903732"/>
                  </a:lnTo>
                  <a:lnTo>
                    <a:pt x="3197352" y="903732"/>
                  </a:lnTo>
                  <a:lnTo>
                    <a:pt x="3197352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7219" y="3683508"/>
              <a:ext cx="3534410" cy="0"/>
            </a:xfrm>
            <a:custGeom>
              <a:avLst/>
              <a:gdLst/>
              <a:ahLst/>
              <a:cxnLst/>
              <a:rect l="l" t="t" r="r" b="b"/>
              <a:pathLst>
                <a:path w="3534410">
                  <a:moveTo>
                    <a:pt x="0" y="0"/>
                  </a:moveTo>
                  <a:lnTo>
                    <a:pt x="3534155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04937" y="2350770"/>
              <a:ext cx="2359025" cy="755015"/>
            </a:xfrm>
            <a:custGeom>
              <a:avLst/>
              <a:gdLst/>
              <a:ahLst/>
              <a:cxnLst/>
              <a:rect l="l" t="t" r="r" b="b"/>
              <a:pathLst>
                <a:path w="2359025" h="755014">
                  <a:moveTo>
                    <a:pt x="2283088" y="27251"/>
                  </a:moveTo>
                  <a:lnTo>
                    <a:pt x="0" y="736472"/>
                  </a:lnTo>
                  <a:lnTo>
                    <a:pt x="5651" y="754633"/>
                  </a:lnTo>
                  <a:lnTo>
                    <a:pt x="2288745" y="45430"/>
                  </a:lnTo>
                  <a:lnTo>
                    <a:pt x="2283088" y="27251"/>
                  </a:lnTo>
                  <a:close/>
                </a:path>
                <a:path w="2359025" h="755014">
                  <a:moveTo>
                    <a:pt x="2348481" y="23494"/>
                  </a:moveTo>
                  <a:lnTo>
                    <a:pt x="2295182" y="23494"/>
                  </a:lnTo>
                  <a:lnTo>
                    <a:pt x="2300897" y="41655"/>
                  </a:lnTo>
                  <a:lnTo>
                    <a:pt x="2288745" y="45430"/>
                  </a:lnTo>
                  <a:lnTo>
                    <a:pt x="2297214" y="72643"/>
                  </a:lnTo>
                  <a:lnTo>
                    <a:pt x="2348481" y="23494"/>
                  </a:lnTo>
                  <a:close/>
                </a:path>
                <a:path w="2359025" h="755014">
                  <a:moveTo>
                    <a:pt x="2295182" y="23494"/>
                  </a:moveTo>
                  <a:lnTo>
                    <a:pt x="2283088" y="27251"/>
                  </a:lnTo>
                  <a:lnTo>
                    <a:pt x="2288745" y="45430"/>
                  </a:lnTo>
                  <a:lnTo>
                    <a:pt x="2300897" y="41655"/>
                  </a:lnTo>
                  <a:lnTo>
                    <a:pt x="2295182" y="23494"/>
                  </a:lnTo>
                  <a:close/>
                </a:path>
                <a:path w="2359025" h="755014">
                  <a:moveTo>
                    <a:pt x="2274608" y="0"/>
                  </a:moveTo>
                  <a:lnTo>
                    <a:pt x="2283088" y="27251"/>
                  </a:lnTo>
                  <a:lnTo>
                    <a:pt x="2295182" y="23494"/>
                  </a:lnTo>
                  <a:lnTo>
                    <a:pt x="2348481" y="23494"/>
                  </a:lnTo>
                  <a:lnTo>
                    <a:pt x="2358682" y="13715"/>
                  </a:lnTo>
                  <a:lnTo>
                    <a:pt x="227460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022400" y="3717417"/>
            <a:ext cx="367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2021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28848" y="2554604"/>
            <a:ext cx="6711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850-1000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86126" y="3717417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4501" y="3286759"/>
            <a:ext cx="585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170-180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78453" y="3717417"/>
            <a:ext cx="367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2040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92579" y="3164585"/>
            <a:ext cx="586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290-310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57755" y="2599944"/>
            <a:ext cx="1053465" cy="259079"/>
          </a:xfrm>
          <a:custGeom>
            <a:avLst/>
            <a:gdLst/>
            <a:ahLst/>
            <a:cxnLst/>
            <a:rect l="l" t="t" r="r" b="b"/>
            <a:pathLst>
              <a:path w="1053464" h="259080">
                <a:moveTo>
                  <a:pt x="526542" y="0"/>
                </a:moveTo>
                <a:lnTo>
                  <a:pt x="455087" y="1183"/>
                </a:lnTo>
                <a:lnTo>
                  <a:pt x="386556" y="4630"/>
                </a:lnTo>
                <a:lnTo>
                  <a:pt x="321575" y="10185"/>
                </a:lnTo>
                <a:lnTo>
                  <a:pt x="260773" y="17695"/>
                </a:lnTo>
                <a:lnTo>
                  <a:pt x="204775" y="27004"/>
                </a:lnTo>
                <a:lnTo>
                  <a:pt x="154209" y="37957"/>
                </a:lnTo>
                <a:lnTo>
                  <a:pt x="109702" y="50399"/>
                </a:lnTo>
                <a:lnTo>
                  <a:pt x="71881" y="64177"/>
                </a:lnTo>
                <a:lnTo>
                  <a:pt x="18806" y="95117"/>
                </a:lnTo>
                <a:lnTo>
                  <a:pt x="0" y="129539"/>
                </a:lnTo>
                <a:lnTo>
                  <a:pt x="4806" y="147108"/>
                </a:lnTo>
                <a:lnTo>
                  <a:pt x="41374" y="179945"/>
                </a:lnTo>
                <a:lnTo>
                  <a:pt x="109702" y="208680"/>
                </a:lnTo>
                <a:lnTo>
                  <a:pt x="154209" y="221122"/>
                </a:lnTo>
                <a:lnTo>
                  <a:pt x="204775" y="232075"/>
                </a:lnTo>
                <a:lnTo>
                  <a:pt x="260773" y="241384"/>
                </a:lnTo>
                <a:lnTo>
                  <a:pt x="321575" y="248894"/>
                </a:lnTo>
                <a:lnTo>
                  <a:pt x="386556" y="254449"/>
                </a:lnTo>
                <a:lnTo>
                  <a:pt x="455087" y="257896"/>
                </a:lnTo>
                <a:lnTo>
                  <a:pt x="526542" y="259079"/>
                </a:lnTo>
                <a:lnTo>
                  <a:pt x="597996" y="257896"/>
                </a:lnTo>
                <a:lnTo>
                  <a:pt x="666527" y="254449"/>
                </a:lnTo>
                <a:lnTo>
                  <a:pt x="731508" y="248894"/>
                </a:lnTo>
                <a:lnTo>
                  <a:pt x="792310" y="241384"/>
                </a:lnTo>
                <a:lnTo>
                  <a:pt x="848308" y="232075"/>
                </a:lnTo>
                <a:lnTo>
                  <a:pt x="898874" y="221122"/>
                </a:lnTo>
                <a:lnTo>
                  <a:pt x="943381" y="208680"/>
                </a:lnTo>
                <a:lnTo>
                  <a:pt x="981201" y="194902"/>
                </a:lnTo>
                <a:lnTo>
                  <a:pt x="1034277" y="163962"/>
                </a:lnTo>
                <a:lnTo>
                  <a:pt x="1053083" y="129539"/>
                </a:lnTo>
                <a:lnTo>
                  <a:pt x="1048277" y="111971"/>
                </a:lnTo>
                <a:lnTo>
                  <a:pt x="1011709" y="79134"/>
                </a:lnTo>
                <a:lnTo>
                  <a:pt x="943381" y="50399"/>
                </a:lnTo>
                <a:lnTo>
                  <a:pt x="898874" y="37957"/>
                </a:lnTo>
                <a:lnTo>
                  <a:pt x="848308" y="27004"/>
                </a:lnTo>
                <a:lnTo>
                  <a:pt x="792310" y="17695"/>
                </a:lnTo>
                <a:lnTo>
                  <a:pt x="731508" y="10185"/>
                </a:lnTo>
                <a:lnTo>
                  <a:pt x="666527" y="4630"/>
                </a:lnTo>
                <a:lnTo>
                  <a:pt x="597996" y="1183"/>
                </a:lnTo>
                <a:lnTo>
                  <a:pt x="5265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999614" y="2621660"/>
            <a:ext cx="771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9-</a:t>
            </a:r>
            <a:r>
              <a:rPr sz="1200" b="1" dirty="0">
                <a:latin typeface="Arial"/>
                <a:cs typeface="Arial"/>
              </a:rPr>
              <a:t>10</a:t>
            </a:r>
            <a:r>
              <a:rPr sz="1200" b="1" spc="-5" dirty="0">
                <a:latin typeface="Arial"/>
                <a:cs typeface="Arial"/>
              </a:rPr>
              <a:t>%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p.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12457" y="5062728"/>
            <a:ext cx="3543935" cy="1049020"/>
            <a:chOff x="612457" y="5062728"/>
            <a:chExt cx="3543935" cy="1049020"/>
          </a:xfrm>
        </p:grpSpPr>
        <p:sp>
          <p:nvSpPr>
            <p:cNvPr id="18" name="object 18"/>
            <p:cNvSpPr/>
            <p:nvPr/>
          </p:nvSpPr>
          <p:spPr>
            <a:xfrm>
              <a:off x="786384" y="5062728"/>
              <a:ext cx="3197860" cy="1043940"/>
            </a:xfrm>
            <a:custGeom>
              <a:avLst/>
              <a:gdLst/>
              <a:ahLst/>
              <a:cxnLst/>
              <a:rect l="l" t="t" r="r" b="b"/>
              <a:pathLst>
                <a:path w="3197860" h="1043939">
                  <a:moveTo>
                    <a:pt x="841248" y="661416"/>
                  </a:moveTo>
                  <a:lnTo>
                    <a:pt x="0" y="661416"/>
                  </a:lnTo>
                  <a:lnTo>
                    <a:pt x="0" y="1043940"/>
                  </a:lnTo>
                  <a:lnTo>
                    <a:pt x="841248" y="1043940"/>
                  </a:lnTo>
                  <a:lnTo>
                    <a:pt x="841248" y="661416"/>
                  </a:lnTo>
                  <a:close/>
                </a:path>
                <a:path w="3197860" h="1043939">
                  <a:moveTo>
                    <a:pt x="2019300" y="361188"/>
                  </a:moveTo>
                  <a:lnTo>
                    <a:pt x="1178052" y="361188"/>
                  </a:lnTo>
                  <a:lnTo>
                    <a:pt x="1178052" y="1043940"/>
                  </a:lnTo>
                  <a:lnTo>
                    <a:pt x="2019300" y="1043940"/>
                  </a:lnTo>
                  <a:lnTo>
                    <a:pt x="2019300" y="361188"/>
                  </a:lnTo>
                  <a:close/>
                </a:path>
                <a:path w="3197860" h="1043939">
                  <a:moveTo>
                    <a:pt x="3197352" y="0"/>
                  </a:moveTo>
                  <a:lnTo>
                    <a:pt x="2354580" y="0"/>
                  </a:lnTo>
                  <a:lnTo>
                    <a:pt x="2354580" y="1043940"/>
                  </a:lnTo>
                  <a:lnTo>
                    <a:pt x="3197352" y="1043940"/>
                  </a:lnTo>
                  <a:lnTo>
                    <a:pt x="319735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7219" y="6106668"/>
              <a:ext cx="3534410" cy="0"/>
            </a:xfrm>
            <a:custGeom>
              <a:avLst/>
              <a:gdLst/>
              <a:ahLst/>
              <a:cxnLst/>
              <a:rect l="l" t="t" r="r" b="b"/>
              <a:pathLst>
                <a:path w="3534410">
                  <a:moveTo>
                    <a:pt x="0" y="0"/>
                  </a:moveTo>
                  <a:lnTo>
                    <a:pt x="3534155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109268" y="5498693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32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205191" y="4638928"/>
            <a:ext cx="2834005" cy="765810"/>
            <a:chOff x="1205191" y="4638928"/>
            <a:chExt cx="2834005" cy="765810"/>
          </a:xfrm>
        </p:grpSpPr>
        <p:sp>
          <p:nvSpPr>
            <p:cNvPr id="22" name="object 22"/>
            <p:cNvSpPr/>
            <p:nvPr/>
          </p:nvSpPr>
          <p:spPr>
            <a:xfrm>
              <a:off x="3090672" y="5088635"/>
              <a:ext cx="943610" cy="311150"/>
            </a:xfrm>
            <a:custGeom>
              <a:avLst/>
              <a:gdLst/>
              <a:ahLst/>
              <a:cxnLst/>
              <a:rect l="l" t="t" r="r" b="b"/>
              <a:pathLst>
                <a:path w="943610" h="311150">
                  <a:moveTo>
                    <a:pt x="943355" y="0"/>
                  </a:moveTo>
                  <a:lnTo>
                    <a:pt x="0" y="253745"/>
                  </a:lnTo>
                  <a:lnTo>
                    <a:pt x="0" y="310895"/>
                  </a:lnTo>
                  <a:lnTo>
                    <a:pt x="943355" y="57150"/>
                  </a:lnTo>
                  <a:lnTo>
                    <a:pt x="943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90672" y="5088635"/>
              <a:ext cx="943610" cy="311150"/>
            </a:xfrm>
            <a:custGeom>
              <a:avLst/>
              <a:gdLst/>
              <a:ahLst/>
              <a:cxnLst/>
              <a:rect l="l" t="t" r="r" b="b"/>
              <a:pathLst>
                <a:path w="943610" h="311150">
                  <a:moveTo>
                    <a:pt x="0" y="252983"/>
                  </a:moveTo>
                  <a:lnTo>
                    <a:pt x="943355" y="0"/>
                  </a:lnTo>
                </a:path>
                <a:path w="943610" h="311150">
                  <a:moveTo>
                    <a:pt x="0" y="310895"/>
                  </a:moveTo>
                  <a:lnTo>
                    <a:pt x="943355" y="5638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205191" y="4638928"/>
              <a:ext cx="2359025" cy="687705"/>
            </a:xfrm>
            <a:custGeom>
              <a:avLst/>
              <a:gdLst/>
              <a:ahLst/>
              <a:cxnLst/>
              <a:rect l="l" t="t" r="r" b="b"/>
              <a:pathLst>
                <a:path w="2359025" h="687704">
                  <a:moveTo>
                    <a:pt x="2282504" y="27549"/>
                  </a:moveTo>
                  <a:lnTo>
                    <a:pt x="0" y="668909"/>
                  </a:lnTo>
                  <a:lnTo>
                    <a:pt x="5156" y="687324"/>
                  </a:lnTo>
                  <a:lnTo>
                    <a:pt x="2287665" y="45851"/>
                  </a:lnTo>
                  <a:lnTo>
                    <a:pt x="2282504" y="27549"/>
                  </a:lnTo>
                  <a:close/>
                </a:path>
                <a:path w="2359025" h="687704">
                  <a:moveTo>
                    <a:pt x="2349628" y="24130"/>
                  </a:moveTo>
                  <a:lnTo>
                    <a:pt x="2294674" y="24130"/>
                  </a:lnTo>
                  <a:lnTo>
                    <a:pt x="2299881" y="42418"/>
                  </a:lnTo>
                  <a:lnTo>
                    <a:pt x="2287665" y="45851"/>
                  </a:lnTo>
                  <a:lnTo>
                    <a:pt x="2295436" y="73406"/>
                  </a:lnTo>
                  <a:lnTo>
                    <a:pt x="2349628" y="24130"/>
                  </a:lnTo>
                  <a:close/>
                </a:path>
                <a:path w="2359025" h="687704">
                  <a:moveTo>
                    <a:pt x="2294674" y="24130"/>
                  </a:moveTo>
                  <a:lnTo>
                    <a:pt x="2282504" y="27549"/>
                  </a:lnTo>
                  <a:lnTo>
                    <a:pt x="2287665" y="45851"/>
                  </a:lnTo>
                  <a:lnTo>
                    <a:pt x="2299881" y="42418"/>
                  </a:lnTo>
                  <a:lnTo>
                    <a:pt x="2294674" y="24130"/>
                  </a:lnTo>
                  <a:close/>
                </a:path>
                <a:path w="2359025" h="687704">
                  <a:moveTo>
                    <a:pt x="2274735" y="0"/>
                  </a:moveTo>
                  <a:lnTo>
                    <a:pt x="2282504" y="27549"/>
                  </a:lnTo>
                  <a:lnTo>
                    <a:pt x="2294674" y="24130"/>
                  </a:lnTo>
                  <a:lnTo>
                    <a:pt x="2349628" y="24130"/>
                  </a:lnTo>
                  <a:lnTo>
                    <a:pt x="2358428" y="16129"/>
                  </a:lnTo>
                  <a:lnTo>
                    <a:pt x="22747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378453" y="6141821"/>
            <a:ext cx="367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2040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22400" y="6141821"/>
            <a:ext cx="367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2021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286126" y="6141821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43454" y="5200015"/>
            <a:ext cx="283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~60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70630" y="4837938"/>
            <a:ext cx="586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140-190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857755" y="4855464"/>
            <a:ext cx="1053465" cy="259079"/>
          </a:xfrm>
          <a:custGeom>
            <a:avLst/>
            <a:gdLst/>
            <a:ahLst/>
            <a:cxnLst/>
            <a:rect l="l" t="t" r="r" b="b"/>
            <a:pathLst>
              <a:path w="1053464" h="259079">
                <a:moveTo>
                  <a:pt x="526542" y="0"/>
                </a:moveTo>
                <a:lnTo>
                  <a:pt x="455087" y="1183"/>
                </a:lnTo>
                <a:lnTo>
                  <a:pt x="386556" y="4630"/>
                </a:lnTo>
                <a:lnTo>
                  <a:pt x="321575" y="10185"/>
                </a:lnTo>
                <a:lnTo>
                  <a:pt x="260773" y="17695"/>
                </a:lnTo>
                <a:lnTo>
                  <a:pt x="204775" y="27004"/>
                </a:lnTo>
                <a:lnTo>
                  <a:pt x="154209" y="37957"/>
                </a:lnTo>
                <a:lnTo>
                  <a:pt x="109702" y="50399"/>
                </a:lnTo>
                <a:lnTo>
                  <a:pt x="71881" y="64177"/>
                </a:lnTo>
                <a:lnTo>
                  <a:pt x="18806" y="95117"/>
                </a:lnTo>
                <a:lnTo>
                  <a:pt x="0" y="129540"/>
                </a:lnTo>
                <a:lnTo>
                  <a:pt x="4806" y="147108"/>
                </a:lnTo>
                <a:lnTo>
                  <a:pt x="41374" y="179945"/>
                </a:lnTo>
                <a:lnTo>
                  <a:pt x="109702" y="208680"/>
                </a:lnTo>
                <a:lnTo>
                  <a:pt x="154209" y="221122"/>
                </a:lnTo>
                <a:lnTo>
                  <a:pt x="204775" y="232075"/>
                </a:lnTo>
                <a:lnTo>
                  <a:pt x="260773" y="241384"/>
                </a:lnTo>
                <a:lnTo>
                  <a:pt x="321575" y="248894"/>
                </a:lnTo>
                <a:lnTo>
                  <a:pt x="386556" y="254449"/>
                </a:lnTo>
                <a:lnTo>
                  <a:pt x="455087" y="257896"/>
                </a:lnTo>
                <a:lnTo>
                  <a:pt x="526542" y="259080"/>
                </a:lnTo>
                <a:lnTo>
                  <a:pt x="597996" y="257896"/>
                </a:lnTo>
                <a:lnTo>
                  <a:pt x="666527" y="254449"/>
                </a:lnTo>
                <a:lnTo>
                  <a:pt x="731508" y="248894"/>
                </a:lnTo>
                <a:lnTo>
                  <a:pt x="792310" y="241384"/>
                </a:lnTo>
                <a:lnTo>
                  <a:pt x="848308" y="232075"/>
                </a:lnTo>
                <a:lnTo>
                  <a:pt x="898874" y="221122"/>
                </a:lnTo>
                <a:lnTo>
                  <a:pt x="943381" y="208680"/>
                </a:lnTo>
                <a:lnTo>
                  <a:pt x="981201" y="194902"/>
                </a:lnTo>
                <a:lnTo>
                  <a:pt x="1034277" y="163962"/>
                </a:lnTo>
                <a:lnTo>
                  <a:pt x="1053083" y="129540"/>
                </a:lnTo>
                <a:lnTo>
                  <a:pt x="1048277" y="111971"/>
                </a:lnTo>
                <a:lnTo>
                  <a:pt x="1011709" y="79134"/>
                </a:lnTo>
                <a:lnTo>
                  <a:pt x="943381" y="50399"/>
                </a:lnTo>
                <a:lnTo>
                  <a:pt x="898874" y="37957"/>
                </a:lnTo>
                <a:lnTo>
                  <a:pt x="848308" y="27004"/>
                </a:lnTo>
                <a:lnTo>
                  <a:pt x="792310" y="17695"/>
                </a:lnTo>
                <a:lnTo>
                  <a:pt x="731508" y="10185"/>
                </a:lnTo>
                <a:lnTo>
                  <a:pt x="666527" y="4630"/>
                </a:lnTo>
                <a:lnTo>
                  <a:pt x="597996" y="1183"/>
                </a:lnTo>
                <a:lnTo>
                  <a:pt x="5265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999614" y="4877816"/>
            <a:ext cx="771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8-</a:t>
            </a:r>
            <a:r>
              <a:rPr sz="1200" b="1" dirty="0">
                <a:latin typeface="Arial"/>
                <a:cs typeface="Arial"/>
              </a:rPr>
              <a:t>10</a:t>
            </a:r>
            <a:r>
              <a:rPr sz="1200" b="1" spc="-5" dirty="0">
                <a:latin typeface="Arial"/>
                <a:cs typeface="Arial"/>
              </a:rPr>
              <a:t>%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p.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60119" y="4210811"/>
            <a:ext cx="504825" cy="254635"/>
          </a:xfrm>
          <a:custGeom>
            <a:avLst/>
            <a:gdLst/>
            <a:ahLst/>
            <a:cxnLst/>
            <a:rect l="l" t="t" r="r" b="b"/>
            <a:pathLst>
              <a:path w="504825" h="254635">
                <a:moveTo>
                  <a:pt x="252222" y="0"/>
                </a:moveTo>
                <a:lnTo>
                  <a:pt x="194391" y="3363"/>
                </a:lnTo>
                <a:lnTo>
                  <a:pt x="141303" y="12942"/>
                </a:lnTo>
                <a:lnTo>
                  <a:pt x="94472" y="27971"/>
                </a:lnTo>
                <a:lnTo>
                  <a:pt x="55411" y="47683"/>
                </a:lnTo>
                <a:lnTo>
                  <a:pt x="6661" y="98091"/>
                </a:lnTo>
                <a:lnTo>
                  <a:pt x="0" y="127254"/>
                </a:lnTo>
                <a:lnTo>
                  <a:pt x="6661" y="156416"/>
                </a:lnTo>
                <a:lnTo>
                  <a:pt x="55411" y="206824"/>
                </a:lnTo>
                <a:lnTo>
                  <a:pt x="94472" y="226536"/>
                </a:lnTo>
                <a:lnTo>
                  <a:pt x="141303" y="241565"/>
                </a:lnTo>
                <a:lnTo>
                  <a:pt x="194391" y="251144"/>
                </a:lnTo>
                <a:lnTo>
                  <a:pt x="252222" y="254507"/>
                </a:lnTo>
                <a:lnTo>
                  <a:pt x="310060" y="251144"/>
                </a:lnTo>
                <a:lnTo>
                  <a:pt x="363151" y="241565"/>
                </a:lnTo>
                <a:lnTo>
                  <a:pt x="409982" y="226536"/>
                </a:lnTo>
                <a:lnTo>
                  <a:pt x="449040" y="206824"/>
                </a:lnTo>
                <a:lnTo>
                  <a:pt x="497783" y="156416"/>
                </a:lnTo>
                <a:lnTo>
                  <a:pt x="504444" y="127254"/>
                </a:lnTo>
                <a:lnTo>
                  <a:pt x="497783" y="98091"/>
                </a:lnTo>
                <a:lnTo>
                  <a:pt x="449040" y="47683"/>
                </a:lnTo>
                <a:lnTo>
                  <a:pt x="409982" y="27971"/>
                </a:lnTo>
                <a:lnTo>
                  <a:pt x="363151" y="12942"/>
                </a:lnTo>
                <a:lnTo>
                  <a:pt x="310060" y="3363"/>
                </a:lnTo>
                <a:lnTo>
                  <a:pt x="252222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003503" y="4230116"/>
            <a:ext cx="41973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~18%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077211" y="4212335"/>
            <a:ext cx="504825" cy="253365"/>
          </a:xfrm>
          <a:custGeom>
            <a:avLst/>
            <a:gdLst/>
            <a:ahLst/>
            <a:cxnLst/>
            <a:rect l="l" t="t" r="r" b="b"/>
            <a:pathLst>
              <a:path w="504825" h="253364">
                <a:moveTo>
                  <a:pt x="252221" y="0"/>
                </a:moveTo>
                <a:lnTo>
                  <a:pt x="194383" y="3341"/>
                </a:lnTo>
                <a:lnTo>
                  <a:pt x="141292" y="12858"/>
                </a:lnTo>
                <a:lnTo>
                  <a:pt x="94461" y="27791"/>
                </a:lnTo>
                <a:lnTo>
                  <a:pt x="55403" y="47381"/>
                </a:lnTo>
                <a:lnTo>
                  <a:pt x="6660" y="97491"/>
                </a:lnTo>
                <a:lnTo>
                  <a:pt x="0" y="126491"/>
                </a:lnTo>
                <a:lnTo>
                  <a:pt x="6660" y="155492"/>
                </a:lnTo>
                <a:lnTo>
                  <a:pt x="55403" y="205602"/>
                </a:lnTo>
                <a:lnTo>
                  <a:pt x="94461" y="225192"/>
                </a:lnTo>
                <a:lnTo>
                  <a:pt x="141292" y="240125"/>
                </a:lnTo>
                <a:lnTo>
                  <a:pt x="194383" y="249642"/>
                </a:lnTo>
                <a:lnTo>
                  <a:pt x="252221" y="252983"/>
                </a:lnTo>
                <a:lnTo>
                  <a:pt x="310060" y="249642"/>
                </a:lnTo>
                <a:lnTo>
                  <a:pt x="363151" y="240125"/>
                </a:lnTo>
                <a:lnTo>
                  <a:pt x="409982" y="225192"/>
                </a:lnTo>
                <a:lnTo>
                  <a:pt x="449040" y="205602"/>
                </a:lnTo>
                <a:lnTo>
                  <a:pt x="497783" y="155492"/>
                </a:lnTo>
                <a:lnTo>
                  <a:pt x="504444" y="126491"/>
                </a:lnTo>
                <a:lnTo>
                  <a:pt x="497783" y="97491"/>
                </a:lnTo>
                <a:lnTo>
                  <a:pt x="449040" y="47381"/>
                </a:lnTo>
                <a:lnTo>
                  <a:pt x="409982" y="27791"/>
                </a:lnTo>
                <a:lnTo>
                  <a:pt x="363151" y="12858"/>
                </a:lnTo>
                <a:lnTo>
                  <a:pt x="310060" y="3341"/>
                </a:lnTo>
                <a:lnTo>
                  <a:pt x="252221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119629" y="4230751"/>
            <a:ext cx="41973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~20%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418332" y="4212335"/>
            <a:ext cx="504825" cy="253365"/>
          </a:xfrm>
          <a:custGeom>
            <a:avLst/>
            <a:gdLst/>
            <a:ahLst/>
            <a:cxnLst/>
            <a:rect l="l" t="t" r="r" b="b"/>
            <a:pathLst>
              <a:path w="504825" h="253364">
                <a:moveTo>
                  <a:pt x="252221" y="0"/>
                </a:moveTo>
                <a:lnTo>
                  <a:pt x="194383" y="3341"/>
                </a:lnTo>
                <a:lnTo>
                  <a:pt x="141292" y="12858"/>
                </a:lnTo>
                <a:lnTo>
                  <a:pt x="94461" y="27791"/>
                </a:lnTo>
                <a:lnTo>
                  <a:pt x="55403" y="47381"/>
                </a:lnTo>
                <a:lnTo>
                  <a:pt x="6660" y="97491"/>
                </a:lnTo>
                <a:lnTo>
                  <a:pt x="0" y="126491"/>
                </a:lnTo>
                <a:lnTo>
                  <a:pt x="6660" y="155492"/>
                </a:lnTo>
                <a:lnTo>
                  <a:pt x="55403" y="205602"/>
                </a:lnTo>
                <a:lnTo>
                  <a:pt x="94461" y="225192"/>
                </a:lnTo>
                <a:lnTo>
                  <a:pt x="141292" y="240125"/>
                </a:lnTo>
                <a:lnTo>
                  <a:pt x="194383" y="249642"/>
                </a:lnTo>
                <a:lnTo>
                  <a:pt x="252221" y="252983"/>
                </a:lnTo>
                <a:lnTo>
                  <a:pt x="310060" y="249642"/>
                </a:lnTo>
                <a:lnTo>
                  <a:pt x="363151" y="240125"/>
                </a:lnTo>
                <a:lnTo>
                  <a:pt x="409982" y="225192"/>
                </a:lnTo>
                <a:lnTo>
                  <a:pt x="449040" y="205602"/>
                </a:lnTo>
                <a:lnTo>
                  <a:pt x="497783" y="155492"/>
                </a:lnTo>
                <a:lnTo>
                  <a:pt x="504443" y="126491"/>
                </a:lnTo>
                <a:lnTo>
                  <a:pt x="497783" y="97491"/>
                </a:lnTo>
                <a:lnTo>
                  <a:pt x="449040" y="47381"/>
                </a:lnTo>
                <a:lnTo>
                  <a:pt x="409982" y="27791"/>
                </a:lnTo>
                <a:lnTo>
                  <a:pt x="363151" y="12858"/>
                </a:lnTo>
                <a:lnTo>
                  <a:pt x="310060" y="3341"/>
                </a:lnTo>
                <a:lnTo>
                  <a:pt x="252221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394328" y="4230751"/>
            <a:ext cx="553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18-20%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331208" y="5212079"/>
            <a:ext cx="696595" cy="340360"/>
          </a:xfrm>
          <a:custGeom>
            <a:avLst/>
            <a:gdLst/>
            <a:ahLst/>
            <a:cxnLst/>
            <a:rect l="l" t="t" r="r" b="b"/>
            <a:pathLst>
              <a:path w="696595" h="340360">
                <a:moveTo>
                  <a:pt x="348233" y="0"/>
                </a:moveTo>
                <a:lnTo>
                  <a:pt x="285650" y="2737"/>
                </a:lnTo>
                <a:lnTo>
                  <a:pt x="226742" y="10630"/>
                </a:lnTo>
                <a:lnTo>
                  <a:pt x="172494" y="23198"/>
                </a:lnTo>
                <a:lnTo>
                  <a:pt x="123890" y="39962"/>
                </a:lnTo>
                <a:lnTo>
                  <a:pt x="81915" y="60442"/>
                </a:lnTo>
                <a:lnTo>
                  <a:pt x="47554" y="84158"/>
                </a:lnTo>
                <a:lnTo>
                  <a:pt x="5612" y="139380"/>
                </a:lnTo>
                <a:lnTo>
                  <a:pt x="0" y="169926"/>
                </a:lnTo>
                <a:lnTo>
                  <a:pt x="5612" y="200471"/>
                </a:lnTo>
                <a:lnTo>
                  <a:pt x="47554" y="255693"/>
                </a:lnTo>
                <a:lnTo>
                  <a:pt x="81915" y="279409"/>
                </a:lnTo>
                <a:lnTo>
                  <a:pt x="123890" y="299889"/>
                </a:lnTo>
                <a:lnTo>
                  <a:pt x="172494" y="316653"/>
                </a:lnTo>
                <a:lnTo>
                  <a:pt x="226742" y="329221"/>
                </a:lnTo>
                <a:lnTo>
                  <a:pt x="285650" y="337114"/>
                </a:lnTo>
                <a:lnTo>
                  <a:pt x="348233" y="339852"/>
                </a:lnTo>
                <a:lnTo>
                  <a:pt x="410817" y="337114"/>
                </a:lnTo>
                <a:lnTo>
                  <a:pt x="469725" y="329221"/>
                </a:lnTo>
                <a:lnTo>
                  <a:pt x="523973" y="316653"/>
                </a:lnTo>
                <a:lnTo>
                  <a:pt x="572577" y="299889"/>
                </a:lnTo>
                <a:lnTo>
                  <a:pt x="614552" y="279409"/>
                </a:lnTo>
                <a:lnTo>
                  <a:pt x="648913" y="255693"/>
                </a:lnTo>
                <a:lnTo>
                  <a:pt x="690855" y="200471"/>
                </a:lnTo>
                <a:lnTo>
                  <a:pt x="696467" y="169926"/>
                </a:lnTo>
                <a:lnTo>
                  <a:pt x="690855" y="139380"/>
                </a:lnTo>
                <a:lnTo>
                  <a:pt x="648913" y="84158"/>
                </a:lnTo>
                <a:lnTo>
                  <a:pt x="614552" y="60442"/>
                </a:lnTo>
                <a:lnTo>
                  <a:pt x="572577" y="39962"/>
                </a:lnTo>
                <a:lnTo>
                  <a:pt x="523973" y="23198"/>
                </a:lnTo>
                <a:lnTo>
                  <a:pt x="469725" y="10630"/>
                </a:lnTo>
                <a:lnTo>
                  <a:pt x="410817" y="2737"/>
                </a:lnTo>
                <a:lnTo>
                  <a:pt x="34823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410202" y="5274055"/>
            <a:ext cx="542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8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-12%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331208" y="2779776"/>
            <a:ext cx="696595" cy="340360"/>
          </a:xfrm>
          <a:custGeom>
            <a:avLst/>
            <a:gdLst/>
            <a:ahLst/>
            <a:cxnLst/>
            <a:rect l="l" t="t" r="r" b="b"/>
            <a:pathLst>
              <a:path w="696595" h="340360">
                <a:moveTo>
                  <a:pt x="348233" y="0"/>
                </a:moveTo>
                <a:lnTo>
                  <a:pt x="285650" y="2737"/>
                </a:lnTo>
                <a:lnTo>
                  <a:pt x="226742" y="10630"/>
                </a:lnTo>
                <a:lnTo>
                  <a:pt x="172494" y="23198"/>
                </a:lnTo>
                <a:lnTo>
                  <a:pt x="123890" y="39962"/>
                </a:lnTo>
                <a:lnTo>
                  <a:pt x="81915" y="60442"/>
                </a:lnTo>
                <a:lnTo>
                  <a:pt x="47554" y="84158"/>
                </a:lnTo>
                <a:lnTo>
                  <a:pt x="5612" y="139380"/>
                </a:lnTo>
                <a:lnTo>
                  <a:pt x="0" y="169925"/>
                </a:lnTo>
                <a:lnTo>
                  <a:pt x="5612" y="200471"/>
                </a:lnTo>
                <a:lnTo>
                  <a:pt x="47554" y="255693"/>
                </a:lnTo>
                <a:lnTo>
                  <a:pt x="81915" y="279409"/>
                </a:lnTo>
                <a:lnTo>
                  <a:pt x="123890" y="299889"/>
                </a:lnTo>
                <a:lnTo>
                  <a:pt x="172494" y="316653"/>
                </a:lnTo>
                <a:lnTo>
                  <a:pt x="226742" y="329221"/>
                </a:lnTo>
                <a:lnTo>
                  <a:pt x="285650" y="337114"/>
                </a:lnTo>
                <a:lnTo>
                  <a:pt x="348233" y="339851"/>
                </a:lnTo>
                <a:lnTo>
                  <a:pt x="410817" y="337114"/>
                </a:lnTo>
                <a:lnTo>
                  <a:pt x="469725" y="329221"/>
                </a:lnTo>
                <a:lnTo>
                  <a:pt x="523973" y="316653"/>
                </a:lnTo>
                <a:lnTo>
                  <a:pt x="572577" y="299889"/>
                </a:lnTo>
                <a:lnTo>
                  <a:pt x="614552" y="279409"/>
                </a:lnTo>
                <a:lnTo>
                  <a:pt x="648913" y="255693"/>
                </a:lnTo>
                <a:lnTo>
                  <a:pt x="690855" y="200471"/>
                </a:lnTo>
                <a:lnTo>
                  <a:pt x="696467" y="169925"/>
                </a:lnTo>
                <a:lnTo>
                  <a:pt x="690855" y="139380"/>
                </a:lnTo>
                <a:lnTo>
                  <a:pt x="648913" y="84158"/>
                </a:lnTo>
                <a:lnTo>
                  <a:pt x="614552" y="60442"/>
                </a:lnTo>
                <a:lnTo>
                  <a:pt x="572577" y="39962"/>
                </a:lnTo>
                <a:lnTo>
                  <a:pt x="523973" y="23198"/>
                </a:lnTo>
                <a:lnTo>
                  <a:pt x="469725" y="10630"/>
                </a:lnTo>
                <a:lnTo>
                  <a:pt x="410817" y="2737"/>
                </a:lnTo>
                <a:lnTo>
                  <a:pt x="34823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473575" y="2841497"/>
            <a:ext cx="3708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spc="-45" dirty="0">
                <a:solidFill>
                  <a:srgbClr val="FFFFFF"/>
                </a:solidFill>
                <a:latin typeface="Arial MT"/>
                <a:cs typeface="Arial MT"/>
              </a:rPr>
              <a:t>~11</a:t>
            </a:r>
            <a:r>
              <a:rPr sz="1200" spc="-67" baseline="2430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200" baseline="24305">
              <a:latin typeface="Arial MT"/>
              <a:cs typeface="Arial M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129784" y="2779776"/>
            <a:ext cx="637540" cy="340360"/>
          </a:xfrm>
          <a:custGeom>
            <a:avLst/>
            <a:gdLst/>
            <a:ahLst/>
            <a:cxnLst/>
            <a:rect l="l" t="t" r="r" b="b"/>
            <a:pathLst>
              <a:path w="637539" h="340360">
                <a:moveTo>
                  <a:pt x="318515" y="0"/>
                </a:moveTo>
                <a:lnTo>
                  <a:pt x="254328" y="3452"/>
                </a:lnTo>
                <a:lnTo>
                  <a:pt x="194542" y="13352"/>
                </a:lnTo>
                <a:lnTo>
                  <a:pt x="140437" y="29019"/>
                </a:lnTo>
                <a:lnTo>
                  <a:pt x="93297" y="49768"/>
                </a:lnTo>
                <a:lnTo>
                  <a:pt x="54401" y="74916"/>
                </a:lnTo>
                <a:lnTo>
                  <a:pt x="25032" y="103780"/>
                </a:lnTo>
                <a:lnTo>
                  <a:pt x="0" y="169925"/>
                </a:lnTo>
                <a:lnTo>
                  <a:pt x="6471" y="204173"/>
                </a:lnTo>
                <a:lnTo>
                  <a:pt x="54401" y="264935"/>
                </a:lnTo>
                <a:lnTo>
                  <a:pt x="93297" y="290083"/>
                </a:lnTo>
                <a:lnTo>
                  <a:pt x="140437" y="310832"/>
                </a:lnTo>
                <a:lnTo>
                  <a:pt x="194542" y="326499"/>
                </a:lnTo>
                <a:lnTo>
                  <a:pt x="254328" y="336399"/>
                </a:lnTo>
                <a:lnTo>
                  <a:pt x="318515" y="339851"/>
                </a:lnTo>
                <a:lnTo>
                  <a:pt x="382703" y="336399"/>
                </a:lnTo>
                <a:lnTo>
                  <a:pt x="442489" y="326499"/>
                </a:lnTo>
                <a:lnTo>
                  <a:pt x="496594" y="310832"/>
                </a:lnTo>
                <a:lnTo>
                  <a:pt x="543734" y="290083"/>
                </a:lnTo>
                <a:lnTo>
                  <a:pt x="582630" y="264935"/>
                </a:lnTo>
                <a:lnTo>
                  <a:pt x="611999" y="236071"/>
                </a:lnTo>
                <a:lnTo>
                  <a:pt x="637031" y="169925"/>
                </a:lnTo>
                <a:lnTo>
                  <a:pt x="630560" y="135678"/>
                </a:lnTo>
                <a:lnTo>
                  <a:pt x="582630" y="74916"/>
                </a:lnTo>
                <a:lnTo>
                  <a:pt x="543734" y="49768"/>
                </a:lnTo>
                <a:lnTo>
                  <a:pt x="496594" y="29019"/>
                </a:lnTo>
                <a:lnTo>
                  <a:pt x="442489" y="13352"/>
                </a:lnTo>
                <a:lnTo>
                  <a:pt x="382703" y="3452"/>
                </a:lnTo>
                <a:lnTo>
                  <a:pt x="31851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5258180" y="2841497"/>
            <a:ext cx="382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7-9%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129784" y="5212079"/>
            <a:ext cx="637540" cy="340360"/>
          </a:xfrm>
          <a:custGeom>
            <a:avLst/>
            <a:gdLst/>
            <a:ahLst/>
            <a:cxnLst/>
            <a:rect l="l" t="t" r="r" b="b"/>
            <a:pathLst>
              <a:path w="637539" h="340360">
                <a:moveTo>
                  <a:pt x="318515" y="0"/>
                </a:moveTo>
                <a:lnTo>
                  <a:pt x="254328" y="3452"/>
                </a:lnTo>
                <a:lnTo>
                  <a:pt x="194542" y="13352"/>
                </a:lnTo>
                <a:lnTo>
                  <a:pt x="140437" y="29019"/>
                </a:lnTo>
                <a:lnTo>
                  <a:pt x="93297" y="49768"/>
                </a:lnTo>
                <a:lnTo>
                  <a:pt x="54401" y="74916"/>
                </a:lnTo>
                <a:lnTo>
                  <a:pt x="25032" y="103780"/>
                </a:lnTo>
                <a:lnTo>
                  <a:pt x="0" y="169926"/>
                </a:lnTo>
                <a:lnTo>
                  <a:pt x="6471" y="204173"/>
                </a:lnTo>
                <a:lnTo>
                  <a:pt x="54401" y="264935"/>
                </a:lnTo>
                <a:lnTo>
                  <a:pt x="93297" y="290083"/>
                </a:lnTo>
                <a:lnTo>
                  <a:pt x="140437" y="310832"/>
                </a:lnTo>
                <a:lnTo>
                  <a:pt x="194542" y="326499"/>
                </a:lnTo>
                <a:lnTo>
                  <a:pt x="254328" y="336399"/>
                </a:lnTo>
                <a:lnTo>
                  <a:pt x="318515" y="339852"/>
                </a:lnTo>
                <a:lnTo>
                  <a:pt x="382703" y="336399"/>
                </a:lnTo>
                <a:lnTo>
                  <a:pt x="442489" y="326499"/>
                </a:lnTo>
                <a:lnTo>
                  <a:pt x="496594" y="310832"/>
                </a:lnTo>
                <a:lnTo>
                  <a:pt x="543734" y="290083"/>
                </a:lnTo>
                <a:lnTo>
                  <a:pt x="582630" y="264935"/>
                </a:lnTo>
                <a:lnTo>
                  <a:pt x="611999" y="236071"/>
                </a:lnTo>
                <a:lnTo>
                  <a:pt x="637031" y="169926"/>
                </a:lnTo>
                <a:lnTo>
                  <a:pt x="630560" y="135678"/>
                </a:lnTo>
                <a:lnTo>
                  <a:pt x="582630" y="74916"/>
                </a:lnTo>
                <a:lnTo>
                  <a:pt x="543734" y="49768"/>
                </a:lnTo>
                <a:lnTo>
                  <a:pt x="496594" y="29019"/>
                </a:lnTo>
                <a:lnTo>
                  <a:pt x="442489" y="13352"/>
                </a:lnTo>
                <a:lnTo>
                  <a:pt x="382703" y="3452"/>
                </a:lnTo>
                <a:lnTo>
                  <a:pt x="318515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194172" y="5274055"/>
            <a:ext cx="509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7-9.5%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6573011" y="1203960"/>
            <a:ext cx="414655" cy="416559"/>
            <a:chOff x="6573011" y="1203960"/>
            <a:chExt cx="414655" cy="416559"/>
          </a:xfrm>
        </p:grpSpPr>
        <p:sp>
          <p:nvSpPr>
            <p:cNvPr id="47" name="object 47"/>
            <p:cNvSpPr/>
            <p:nvPr/>
          </p:nvSpPr>
          <p:spPr>
            <a:xfrm>
              <a:off x="6573011" y="1203960"/>
              <a:ext cx="414655" cy="416559"/>
            </a:xfrm>
            <a:custGeom>
              <a:avLst/>
              <a:gdLst/>
              <a:ahLst/>
              <a:cxnLst/>
              <a:rect l="l" t="t" r="r" b="b"/>
              <a:pathLst>
                <a:path w="414654" h="416559">
                  <a:moveTo>
                    <a:pt x="207264" y="0"/>
                  </a:moveTo>
                  <a:lnTo>
                    <a:pt x="159753" y="5491"/>
                  </a:lnTo>
                  <a:lnTo>
                    <a:pt x="116132" y="21136"/>
                  </a:lnTo>
                  <a:lnTo>
                    <a:pt x="77648" y="45686"/>
                  </a:lnTo>
                  <a:lnTo>
                    <a:pt x="45546" y="77897"/>
                  </a:lnTo>
                  <a:lnTo>
                    <a:pt x="21073" y="116521"/>
                  </a:lnTo>
                  <a:lnTo>
                    <a:pt x="5476" y="160313"/>
                  </a:lnTo>
                  <a:lnTo>
                    <a:pt x="0" y="208025"/>
                  </a:lnTo>
                  <a:lnTo>
                    <a:pt x="5476" y="255738"/>
                  </a:lnTo>
                  <a:lnTo>
                    <a:pt x="21073" y="299530"/>
                  </a:lnTo>
                  <a:lnTo>
                    <a:pt x="45546" y="338154"/>
                  </a:lnTo>
                  <a:lnTo>
                    <a:pt x="77648" y="370365"/>
                  </a:lnTo>
                  <a:lnTo>
                    <a:pt x="116132" y="394915"/>
                  </a:lnTo>
                  <a:lnTo>
                    <a:pt x="159753" y="410560"/>
                  </a:lnTo>
                  <a:lnTo>
                    <a:pt x="207264" y="416051"/>
                  </a:lnTo>
                  <a:lnTo>
                    <a:pt x="254774" y="410560"/>
                  </a:lnTo>
                  <a:lnTo>
                    <a:pt x="298395" y="394915"/>
                  </a:lnTo>
                  <a:lnTo>
                    <a:pt x="336879" y="370365"/>
                  </a:lnTo>
                  <a:lnTo>
                    <a:pt x="368981" y="338154"/>
                  </a:lnTo>
                  <a:lnTo>
                    <a:pt x="393454" y="299530"/>
                  </a:lnTo>
                  <a:lnTo>
                    <a:pt x="409051" y="255738"/>
                  </a:lnTo>
                  <a:lnTo>
                    <a:pt x="414528" y="208025"/>
                  </a:lnTo>
                  <a:lnTo>
                    <a:pt x="409051" y="160313"/>
                  </a:lnTo>
                  <a:lnTo>
                    <a:pt x="393454" y="116521"/>
                  </a:lnTo>
                  <a:lnTo>
                    <a:pt x="368981" y="77897"/>
                  </a:lnTo>
                  <a:lnTo>
                    <a:pt x="336879" y="45686"/>
                  </a:lnTo>
                  <a:lnTo>
                    <a:pt x="298395" y="21136"/>
                  </a:lnTo>
                  <a:lnTo>
                    <a:pt x="254774" y="5491"/>
                  </a:lnTo>
                  <a:lnTo>
                    <a:pt x="20726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6831" y="1287780"/>
              <a:ext cx="246888" cy="246887"/>
            </a:xfrm>
            <a:prstGeom prst="rect">
              <a:avLst/>
            </a:prstGeom>
          </p:spPr>
        </p:pic>
      </p:grpSp>
      <p:sp>
        <p:nvSpPr>
          <p:cNvPr id="49" name="object 49"/>
          <p:cNvSpPr txBox="1"/>
          <p:nvPr/>
        </p:nvSpPr>
        <p:spPr>
          <a:xfrm>
            <a:off x="6589014" y="1599346"/>
            <a:ext cx="5062855" cy="279336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800" b="1" spc="-5" dirty="0">
                <a:latin typeface="Arial"/>
                <a:cs typeface="Arial"/>
              </a:rPr>
              <a:t>Key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insights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</a:pPr>
            <a:r>
              <a:rPr sz="1400" dirty="0">
                <a:latin typeface="Arial MT"/>
                <a:cs typeface="Arial MT"/>
              </a:rPr>
              <a:t>India's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overall</a:t>
            </a:r>
            <a:r>
              <a:rPr sz="1400" spc="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chemicals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market is</a:t>
            </a:r>
            <a:r>
              <a:rPr sz="1400" spc="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estimated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be</a:t>
            </a:r>
            <a:r>
              <a:rPr sz="1400" spc="5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290-310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USD Bn by </a:t>
            </a:r>
            <a:r>
              <a:rPr sz="1400" b="1" dirty="0">
                <a:latin typeface="Arial"/>
                <a:cs typeface="Arial"/>
              </a:rPr>
              <a:t>2027 </a:t>
            </a:r>
            <a:r>
              <a:rPr sz="1400" b="1" spc="-5" dirty="0">
                <a:latin typeface="Arial"/>
                <a:cs typeface="Arial"/>
              </a:rPr>
              <a:t>and </a:t>
            </a:r>
            <a:r>
              <a:rPr sz="1400" b="1" dirty="0">
                <a:latin typeface="Arial"/>
                <a:cs typeface="Arial"/>
              </a:rPr>
              <a:t>850-1000 </a:t>
            </a:r>
            <a:r>
              <a:rPr sz="1400" b="1" spc="-5" dirty="0">
                <a:latin typeface="Arial"/>
                <a:cs typeface="Arial"/>
              </a:rPr>
              <a:t>Bn </a:t>
            </a:r>
            <a:r>
              <a:rPr sz="1400" b="1" dirty="0">
                <a:latin typeface="Arial"/>
                <a:cs typeface="Arial"/>
              </a:rPr>
              <a:t>till 2040 </a:t>
            </a:r>
            <a:r>
              <a:rPr sz="1400" dirty="0">
                <a:latin typeface="Arial MT"/>
                <a:cs typeface="Arial MT"/>
              </a:rPr>
              <a:t>(basis </a:t>
            </a:r>
            <a:r>
              <a:rPr sz="1400" spc="-5" dirty="0">
                <a:latin typeface="Arial MT"/>
                <a:cs typeface="Arial MT"/>
              </a:rPr>
              <a:t>9-10%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CAGR)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accounting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~5%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2040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GDP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(nominal)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8-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10-12%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 </a:t>
            </a:r>
            <a:r>
              <a:rPr sz="1400" b="1" dirty="0">
                <a:latin typeface="Arial"/>
                <a:cs typeface="Arial"/>
              </a:rPr>
              <a:t>world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market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2040</a:t>
            </a:r>
            <a:endParaRPr sz="1400">
              <a:latin typeface="Arial"/>
              <a:cs typeface="Arial"/>
            </a:endParaRPr>
          </a:p>
          <a:p>
            <a:pPr marL="12700" marR="22225">
              <a:lnSpc>
                <a:spcPct val="100000"/>
              </a:lnSpc>
              <a:spcBef>
                <a:spcPts val="1235"/>
              </a:spcBef>
            </a:pPr>
            <a:r>
              <a:rPr sz="1400" spc="-10" dirty="0">
                <a:latin typeface="Arial MT"/>
                <a:cs typeface="Arial MT"/>
              </a:rPr>
              <a:t>India’s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specialty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chemical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market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witnessed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5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5-6%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growth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over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past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5</a:t>
            </a:r>
            <a:r>
              <a:rPr sz="1400" spc="-5" dirty="0">
                <a:latin typeface="Arial MT"/>
                <a:cs typeface="Arial MT"/>
              </a:rPr>
              <a:t> years </a:t>
            </a:r>
            <a:r>
              <a:rPr sz="1400" dirty="0">
                <a:latin typeface="Arial MT"/>
                <a:cs typeface="Arial MT"/>
              </a:rPr>
              <a:t>(higher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than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Global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growth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3-3.5%</a:t>
            </a:r>
            <a:r>
              <a:rPr sz="1400" spc="-10" dirty="0">
                <a:latin typeface="Arial MT"/>
                <a:cs typeface="Arial MT"/>
              </a:rPr>
              <a:t>);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however given </a:t>
            </a:r>
            <a:r>
              <a:rPr sz="1400" dirty="0">
                <a:latin typeface="Arial MT"/>
                <a:cs typeface="Arial MT"/>
              </a:rPr>
              <a:t>the </a:t>
            </a:r>
            <a:r>
              <a:rPr sz="1400" spc="-5" dirty="0">
                <a:latin typeface="Arial MT"/>
                <a:cs typeface="Arial MT"/>
              </a:rPr>
              <a:t>tailwinds </a:t>
            </a:r>
            <a:r>
              <a:rPr sz="1400" dirty="0">
                <a:latin typeface="Arial MT"/>
                <a:cs typeface="Arial MT"/>
              </a:rPr>
              <a:t>(mentioned </a:t>
            </a:r>
            <a:r>
              <a:rPr sz="1400" spc="-5" dirty="0">
                <a:latin typeface="Arial MT"/>
                <a:cs typeface="Arial MT"/>
              </a:rPr>
              <a:t>below) </a:t>
            </a:r>
            <a:r>
              <a:rPr sz="1400" dirty="0">
                <a:latin typeface="Arial MT"/>
                <a:cs typeface="Arial MT"/>
              </a:rPr>
              <a:t>it is </a:t>
            </a:r>
            <a:r>
              <a:rPr sz="1400" spc="-5" dirty="0">
                <a:latin typeface="Arial MT"/>
                <a:cs typeface="Arial MT"/>
              </a:rPr>
              <a:t>expected </a:t>
            </a:r>
            <a:r>
              <a:rPr sz="1400" dirty="0">
                <a:latin typeface="Arial MT"/>
                <a:cs typeface="Arial MT"/>
              </a:rPr>
              <a:t>to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be much higher going </a:t>
            </a:r>
            <a:r>
              <a:rPr sz="1400" spc="-5" dirty="0">
                <a:latin typeface="Arial MT"/>
                <a:cs typeface="Arial MT"/>
              </a:rPr>
              <a:t>forward </a:t>
            </a:r>
            <a:r>
              <a:rPr sz="1400" dirty="0">
                <a:latin typeface="Arial MT"/>
                <a:cs typeface="Arial MT"/>
              </a:rPr>
              <a:t>: </a:t>
            </a:r>
            <a:r>
              <a:rPr sz="1400" b="1" spc="-15" dirty="0">
                <a:latin typeface="Arial"/>
                <a:cs typeface="Arial"/>
              </a:rPr>
              <a:t>11-12% </a:t>
            </a:r>
            <a:r>
              <a:rPr sz="1400" b="1" spc="-5" dirty="0">
                <a:latin typeface="Arial"/>
                <a:cs typeface="Arial"/>
              </a:rPr>
              <a:t>for the </a:t>
            </a:r>
            <a:r>
              <a:rPr sz="1400" b="1" dirty="0">
                <a:latin typeface="Arial"/>
                <a:cs typeface="Arial"/>
              </a:rPr>
              <a:t>next 5 </a:t>
            </a:r>
            <a:r>
              <a:rPr sz="1400" b="1" spc="-10" dirty="0">
                <a:latin typeface="Arial"/>
                <a:cs typeface="Arial"/>
              </a:rPr>
              <a:t>years 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(ref : Crisil, </a:t>
            </a:r>
            <a:r>
              <a:rPr sz="1400" spc="-5" dirty="0">
                <a:latin typeface="Arial MT"/>
                <a:cs typeface="Arial MT"/>
              </a:rPr>
              <a:t>Invest </a:t>
            </a:r>
            <a:r>
              <a:rPr sz="1400" dirty="0">
                <a:latin typeface="Arial MT"/>
                <a:cs typeface="Arial MT"/>
              </a:rPr>
              <a:t>India) and then </a:t>
            </a:r>
            <a:r>
              <a:rPr sz="1400" spc="-5" dirty="0">
                <a:latin typeface="Arial MT"/>
                <a:cs typeface="Arial MT"/>
              </a:rPr>
              <a:t>expected </a:t>
            </a:r>
            <a:r>
              <a:rPr sz="1400" dirty="0">
                <a:latin typeface="Arial MT"/>
                <a:cs typeface="Arial MT"/>
              </a:rPr>
              <a:t>to grow </a:t>
            </a:r>
            <a:r>
              <a:rPr sz="1400" b="1" dirty="0">
                <a:latin typeface="Arial"/>
                <a:cs typeface="Arial"/>
              </a:rPr>
              <a:t>at </a:t>
            </a:r>
            <a:r>
              <a:rPr sz="1400" b="1" spc="-5" dirty="0">
                <a:latin typeface="Arial"/>
                <a:cs typeface="Arial"/>
              </a:rPr>
              <a:t>end-use </a:t>
            </a:r>
            <a:r>
              <a:rPr sz="1400" b="1" dirty="0">
                <a:latin typeface="Arial"/>
                <a:cs typeface="Arial"/>
              </a:rPr>
              <a:t> sector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nominal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35" dirty="0">
                <a:latin typeface="Arial"/>
                <a:cs typeface="Arial"/>
              </a:rPr>
              <a:t>GVA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CAGR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(weighted)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b/w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7-9.5%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61772" y="1764792"/>
            <a:ext cx="5377180" cy="0"/>
          </a:xfrm>
          <a:custGeom>
            <a:avLst/>
            <a:gdLst/>
            <a:ahLst/>
            <a:cxnLst/>
            <a:rect l="l" t="t" r="r" b="b"/>
            <a:pathLst>
              <a:path w="5377180">
                <a:moveTo>
                  <a:pt x="0" y="0"/>
                </a:moveTo>
                <a:lnTo>
                  <a:pt x="5376799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1772" y="3966971"/>
            <a:ext cx="5377180" cy="0"/>
          </a:xfrm>
          <a:custGeom>
            <a:avLst/>
            <a:gdLst/>
            <a:ahLst/>
            <a:cxnLst/>
            <a:rect l="l" t="t" r="r" b="b"/>
            <a:pathLst>
              <a:path w="5377180">
                <a:moveTo>
                  <a:pt x="0" y="0"/>
                </a:moveTo>
                <a:lnTo>
                  <a:pt x="53767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589014" y="4523613"/>
            <a:ext cx="489140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Arial MT"/>
                <a:cs typeface="Arial MT"/>
              </a:rPr>
              <a:t>Tailwinds </a:t>
            </a:r>
            <a:r>
              <a:rPr sz="1400" dirty="0">
                <a:latin typeface="Arial MT"/>
                <a:cs typeface="Arial MT"/>
              </a:rPr>
              <a:t>such as </a:t>
            </a:r>
            <a:r>
              <a:rPr sz="1400" b="1" dirty="0">
                <a:latin typeface="Arial"/>
                <a:cs typeface="Arial"/>
              </a:rPr>
              <a:t>rising </a:t>
            </a:r>
            <a:r>
              <a:rPr sz="1400" b="1" spc="-5" dirty="0">
                <a:latin typeface="Arial"/>
                <a:cs typeface="Arial"/>
              </a:rPr>
              <a:t>disposable </a:t>
            </a:r>
            <a:r>
              <a:rPr sz="1400" b="1" dirty="0">
                <a:latin typeface="Arial"/>
                <a:cs typeface="Arial"/>
              </a:rPr>
              <a:t>income</a:t>
            </a:r>
            <a:r>
              <a:rPr sz="1400" dirty="0">
                <a:latin typeface="Arial MT"/>
                <a:cs typeface="Arial MT"/>
              </a:rPr>
              <a:t>, </a:t>
            </a:r>
            <a:r>
              <a:rPr sz="1400" b="1" spc="-5" dirty="0">
                <a:latin typeface="Arial"/>
                <a:cs typeface="Arial"/>
              </a:rPr>
              <a:t>volatility </a:t>
            </a:r>
            <a:r>
              <a:rPr sz="1400" b="1" dirty="0">
                <a:latin typeface="Arial"/>
                <a:cs typeface="Arial"/>
              </a:rPr>
              <a:t>in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supply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chain</a:t>
            </a:r>
            <a:r>
              <a:rPr sz="1400" spc="-5" dirty="0">
                <a:latin typeface="Arial MT"/>
                <a:cs typeface="Arial MT"/>
              </a:rPr>
              <a:t>,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urbanization</a:t>
            </a:r>
            <a:r>
              <a:rPr sz="1400" spc="-5" dirty="0">
                <a:latin typeface="Arial MT"/>
                <a:cs typeface="Arial MT"/>
              </a:rPr>
              <a:t>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shift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 </a:t>
            </a:r>
            <a:r>
              <a:rPr sz="1400" b="1" spc="-5" dirty="0">
                <a:latin typeface="Arial"/>
                <a:cs typeface="Arial"/>
              </a:rPr>
              <a:t>consumer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preferences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healthier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environment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friendly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options,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China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plus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one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could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fuel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this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increase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demand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589014" y="5532221"/>
            <a:ext cx="504063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Given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this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momentum,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Specialty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Chemicals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expected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 </a:t>
            </a:r>
            <a:r>
              <a:rPr sz="1400" b="1" spc="-5" dirty="0">
                <a:latin typeface="Arial"/>
                <a:cs typeface="Arial"/>
              </a:rPr>
              <a:t>grow </a:t>
            </a:r>
            <a:r>
              <a:rPr sz="1400" b="1" dirty="0">
                <a:latin typeface="Arial"/>
                <a:cs typeface="Arial"/>
              </a:rPr>
              <a:t>to 140-190 </a:t>
            </a:r>
            <a:r>
              <a:rPr sz="1400" b="1" spc="-5" dirty="0">
                <a:latin typeface="Arial"/>
                <a:cs typeface="Arial"/>
              </a:rPr>
              <a:t>USD Bn </a:t>
            </a:r>
            <a:r>
              <a:rPr sz="1400" dirty="0">
                <a:latin typeface="Arial MT"/>
                <a:cs typeface="Arial MT"/>
              </a:rPr>
              <a:t>accounting for </a:t>
            </a:r>
            <a:r>
              <a:rPr sz="1400" b="1" dirty="0">
                <a:latin typeface="Arial"/>
                <a:cs typeface="Arial"/>
              </a:rPr>
              <a:t>~20% </a:t>
            </a:r>
            <a:r>
              <a:rPr sz="1400" b="1" spc="-5" dirty="0">
                <a:latin typeface="Arial"/>
                <a:cs typeface="Arial"/>
              </a:rPr>
              <a:t>of the India </a:t>
            </a:r>
            <a:r>
              <a:rPr sz="1400" b="1" dirty="0">
                <a:latin typeface="Arial"/>
                <a:cs typeface="Arial"/>
              </a:rPr>
              <a:t> chemical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market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06221" y="2037855"/>
            <a:ext cx="224790" cy="13493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15670" y="4255687"/>
            <a:ext cx="224790" cy="17576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specialty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472432" y="1272666"/>
            <a:ext cx="1148080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Arial MT"/>
                <a:cs typeface="Arial MT"/>
              </a:rPr>
              <a:t>India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SC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as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%age </a:t>
            </a:r>
            <a:r>
              <a:rPr sz="1100" spc="-29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of</a:t>
            </a:r>
            <a:r>
              <a:rPr sz="1100" spc="-5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India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chemicals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3939540" y="1296924"/>
            <a:ext cx="506095" cy="256540"/>
          </a:xfrm>
          <a:custGeom>
            <a:avLst/>
            <a:gdLst/>
            <a:ahLst/>
            <a:cxnLst/>
            <a:rect l="l" t="t" r="r" b="b"/>
            <a:pathLst>
              <a:path w="506095" h="256540">
                <a:moveTo>
                  <a:pt x="252984" y="0"/>
                </a:moveTo>
                <a:lnTo>
                  <a:pt x="194983" y="3379"/>
                </a:lnTo>
                <a:lnTo>
                  <a:pt x="141736" y="13005"/>
                </a:lnTo>
                <a:lnTo>
                  <a:pt x="94763" y="28111"/>
                </a:lnTo>
                <a:lnTo>
                  <a:pt x="55583" y="47932"/>
                </a:lnTo>
                <a:lnTo>
                  <a:pt x="25716" y="71701"/>
                </a:lnTo>
                <a:lnTo>
                  <a:pt x="0" y="128015"/>
                </a:lnTo>
                <a:lnTo>
                  <a:pt x="6682" y="157380"/>
                </a:lnTo>
                <a:lnTo>
                  <a:pt x="55583" y="208099"/>
                </a:lnTo>
                <a:lnTo>
                  <a:pt x="94763" y="227920"/>
                </a:lnTo>
                <a:lnTo>
                  <a:pt x="141736" y="243026"/>
                </a:lnTo>
                <a:lnTo>
                  <a:pt x="194983" y="252652"/>
                </a:lnTo>
                <a:lnTo>
                  <a:pt x="252984" y="256031"/>
                </a:lnTo>
                <a:lnTo>
                  <a:pt x="310984" y="252652"/>
                </a:lnTo>
                <a:lnTo>
                  <a:pt x="364231" y="243026"/>
                </a:lnTo>
                <a:lnTo>
                  <a:pt x="411204" y="227920"/>
                </a:lnTo>
                <a:lnTo>
                  <a:pt x="450384" y="208099"/>
                </a:lnTo>
                <a:lnTo>
                  <a:pt x="480251" y="184330"/>
                </a:lnTo>
                <a:lnTo>
                  <a:pt x="505968" y="128015"/>
                </a:lnTo>
                <a:lnTo>
                  <a:pt x="499285" y="98651"/>
                </a:lnTo>
                <a:lnTo>
                  <a:pt x="450384" y="47932"/>
                </a:lnTo>
                <a:lnTo>
                  <a:pt x="411204" y="28111"/>
                </a:lnTo>
                <a:lnTo>
                  <a:pt x="364231" y="13005"/>
                </a:lnTo>
                <a:lnTo>
                  <a:pt x="310984" y="3379"/>
                </a:lnTo>
                <a:lnTo>
                  <a:pt x="25298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4049395" y="1323543"/>
            <a:ext cx="28638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5" dirty="0">
                <a:latin typeface="Arial MT"/>
                <a:cs typeface="Arial MT"/>
              </a:rPr>
              <a:t>xx%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388358" y="4149064"/>
            <a:ext cx="1262380" cy="4826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400" b="1" spc="-10" dirty="0">
                <a:latin typeface="Arial"/>
                <a:cs typeface="Arial"/>
              </a:rPr>
              <a:t>CAGR</a:t>
            </a:r>
            <a:r>
              <a:rPr sz="1400" spc="-10" dirty="0">
                <a:latin typeface="Arial MT"/>
                <a:cs typeface="Arial MT"/>
              </a:rPr>
              <a:t>,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Percent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81050" algn="l"/>
              </a:tabLst>
            </a:pPr>
            <a:r>
              <a:rPr sz="1400" b="1" spc="-5" dirty="0">
                <a:latin typeface="Arial"/>
                <a:cs typeface="Arial"/>
              </a:rPr>
              <a:t>21-27	27-40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960119" y="1911095"/>
            <a:ext cx="504825" cy="256540"/>
          </a:xfrm>
          <a:custGeom>
            <a:avLst/>
            <a:gdLst/>
            <a:ahLst/>
            <a:cxnLst/>
            <a:rect l="l" t="t" r="r" b="b"/>
            <a:pathLst>
              <a:path w="504825" h="256539">
                <a:moveTo>
                  <a:pt x="252222" y="0"/>
                </a:moveTo>
                <a:lnTo>
                  <a:pt x="194391" y="3379"/>
                </a:lnTo>
                <a:lnTo>
                  <a:pt x="141303" y="13005"/>
                </a:lnTo>
                <a:lnTo>
                  <a:pt x="94472" y="28111"/>
                </a:lnTo>
                <a:lnTo>
                  <a:pt x="55411" y="47932"/>
                </a:lnTo>
                <a:lnTo>
                  <a:pt x="6661" y="98651"/>
                </a:lnTo>
                <a:lnTo>
                  <a:pt x="0" y="128015"/>
                </a:lnTo>
                <a:lnTo>
                  <a:pt x="6661" y="157380"/>
                </a:lnTo>
                <a:lnTo>
                  <a:pt x="55411" y="208099"/>
                </a:lnTo>
                <a:lnTo>
                  <a:pt x="94472" y="227920"/>
                </a:lnTo>
                <a:lnTo>
                  <a:pt x="141303" y="243026"/>
                </a:lnTo>
                <a:lnTo>
                  <a:pt x="194391" y="252652"/>
                </a:lnTo>
                <a:lnTo>
                  <a:pt x="252222" y="256031"/>
                </a:lnTo>
                <a:lnTo>
                  <a:pt x="310060" y="252652"/>
                </a:lnTo>
                <a:lnTo>
                  <a:pt x="363151" y="243026"/>
                </a:lnTo>
                <a:lnTo>
                  <a:pt x="409982" y="227920"/>
                </a:lnTo>
                <a:lnTo>
                  <a:pt x="449040" y="208099"/>
                </a:lnTo>
                <a:lnTo>
                  <a:pt x="497783" y="157380"/>
                </a:lnTo>
                <a:lnTo>
                  <a:pt x="504444" y="128015"/>
                </a:lnTo>
                <a:lnTo>
                  <a:pt x="497783" y="98651"/>
                </a:lnTo>
                <a:lnTo>
                  <a:pt x="449040" y="47932"/>
                </a:lnTo>
                <a:lnTo>
                  <a:pt x="409982" y="28111"/>
                </a:lnTo>
                <a:lnTo>
                  <a:pt x="363151" y="13005"/>
                </a:lnTo>
                <a:lnTo>
                  <a:pt x="310060" y="3379"/>
                </a:lnTo>
                <a:lnTo>
                  <a:pt x="252222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957783" y="1930349"/>
            <a:ext cx="5099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3</a:t>
            </a:r>
            <a:r>
              <a:rPr sz="1200" spc="-5" dirty="0">
                <a:latin typeface="Arial MT"/>
                <a:cs typeface="Arial MT"/>
              </a:rPr>
              <a:t>-</a:t>
            </a:r>
            <a:r>
              <a:rPr sz="1200" dirty="0">
                <a:latin typeface="Arial MT"/>
                <a:cs typeface="Arial MT"/>
              </a:rPr>
              <a:t>3.5%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2112264" y="1912620"/>
            <a:ext cx="506095" cy="254635"/>
          </a:xfrm>
          <a:custGeom>
            <a:avLst/>
            <a:gdLst/>
            <a:ahLst/>
            <a:cxnLst/>
            <a:rect l="l" t="t" r="r" b="b"/>
            <a:pathLst>
              <a:path w="506094" h="254635">
                <a:moveTo>
                  <a:pt x="252984" y="0"/>
                </a:moveTo>
                <a:lnTo>
                  <a:pt x="194983" y="3363"/>
                </a:lnTo>
                <a:lnTo>
                  <a:pt x="141736" y="12942"/>
                </a:lnTo>
                <a:lnTo>
                  <a:pt x="94763" y="27971"/>
                </a:lnTo>
                <a:lnTo>
                  <a:pt x="55583" y="47683"/>
                </a:lnTo>
                <a:lnTo>
                  <a:pt x="6682" y="98091"/>
                </a:lnTo>
                <a:lnTo>
                  <a:pt x="0" y="127253"/>
                </a:lnTo>
                <a:lnTo>
                  <a:pt x="6682" y="156416"/>
                </a:lnTo>
                <a:lnTo>
                  <a:pt x="55583" y="206824"/>
                </a:lnTo>
                <a:lnTo>
                  <a:pt x="94763" y="226536"/>
                </a:lnTo>
                <a:lnTo>
                  <a:pt x="141736" y="241565"/>
                </a:lnTo>
                <a:lnTo>
                  <a:pt x="194983" y="251144"/>
                </a:lnTo>
                <a:lnTo>
                  <a:pt x="252984" y="254507"/>
                </a:lnTo>
                <a:lnTo>
                  <a:pt x="310984" y="251144"/>
                </a:lnTo>
                <a:lnTo>
                  <a:pt x="364231" y="241565"/>
                </a:lnTo>
                <a:lnTo>
                  <a:pt x="411204" y="226536"/>
                </a:lnTo>
                <a:lnTo>
                  <a:pt x="450384" y="206824"/>
                </a:lnTo>
                <a:lnTo>
                  <a:pt x="499285" y="156416"/>
                </a:lnTo>
                <a:lnTo>
                  <a:pt x="505968" y="127253"/>
                </a:lnTo>
                <a:lnTo>
                  <a:pt x="499285" y="98091"/>
                </a:lnTo>
                <a:lnTo>
                  <a:pt x="450384" y="47683"/>
                </a:lnTo>
                <a:lnTo>
                  <a:pt x="411204" y="27971"/>
                </a:lnTo>
                <a:lnTo>
                  <a:pt x="364231" y="12942"/>
                </a:lnTo>
                <a:lnTo>
                  <a:pt x="310984" y="3363"/>
                </a:lnTo>
                <a:lnTo>
                  <a:pt x="252984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2134870" y="1931670"/>
            <a:ext cx="462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~5</a:t>
            </a:r>
            <a:r>
              <a:rPr sz="1200" dirty="0">
                <a:latin typeface="Arial MT"/>
                <a:cs typeface="Arial MT"/>
              </a:rPr>
              <a:t>.</a:t>
            </a:r>
            <a:r>
              <a:rPr sz="1200" spc="5" dirty="0">
                <a:latin typeface="Arial MT"/>
                <a:cs typeface="Arial MT"/>
              </a:rPr>
              <a:t>2</a:t>
            </a:r>
            <a:r>
              <a:rPr sz="1200" spc="-5" dirty="0">
                <a:latin typeface="Arial MT"/>
                <a:cs typeface="Arial MT"/>
              </a:rPr>
              <a:t>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3314700" y="1912620"/>
            <a:ext cx="504825" cy="254635"/>
          </a:xfrm>
          <a:custGeom>
            <a:avLst/>
            <a:gdLst/>
            <a:ahLst/>
            <a:cxnLst/>
            <a:rect l="l" t="t" r="r" b="b"/>
            <a:pathLst>
              <a:path w="504825" h="254635">
                <a:moveTo>
                  <a:pt x="252222" y="0"/>
                </a:moveTo>
                <a:lnTo>
                  <a:pt x="194383" y="3363"/>
                </a:lnTo>
                <a:lnTo>
                  <a:pt x="141292" y="12942"/>
                </a:lnTo>
                <a:lnTo>
                  <a:pt x="94461" y="27971"/>
                </a:lnTo>
                <a:lnTo>
                  <a:pt x="55403" y="47683"/>
                </a:lnTo>
                <a:lnTo>
                  <a:pt x="6660" y="98091"/>
                </a:lnTo>
                <a:lnTo>
                  <a:pt x="0" y="127253"/>
                </a:lnTo>
                <a:lnTo>
                  <a:pt x="6660" y="156416"/>
                </a:lnTo>
                <a:lnTo>
                  <a:pt x="55403" y="206824"/>
                </a:lnTo>
                <a:lnTo>
                  <a:pt x="94461" y="226536"/>
                </a:lnTo>
                <a:lnTo>
                  <a:pt x="141292" y="241565"/>
                </a:lnTo>
                <a:lnTo>
                  <a:pt x="194383" y="251144"/>
                </a:lnTo>
                <a:lnTo>
                  <a:pt x="252222" y="254507"/>
                </a:lnTo>
                <a:lnTo>
                  <a:pt x="310060" y="251144"/>
                </a:lnTo>
                <a:lnTo>
                  <a:pt x="363151" y="241565"/>
                </a:lnTo>
                <a:lnTo>
                  <a:pt x="409982" y="226536"/>
                </a:lnTo>
                <a:lnTo>
                  <a:pt x="449040" y="206824"/>
                </a:lnTo>
                <a:lnTo>
                  <a:pt x="497783" y="156416"/>
                </a:lnTo>
                <a:lnTo>
                  <a:pt x="504444" y="127253"/>
                </a:lnTo>
                <a:lnTo>
                  <a:pt x="497783" y="98091"/>
                </a:lnTo>
                <a:lnTo>
                  <a:pt x="449040" y="47683"/>
                </a:lnTo>
                <a:lnTo>
                  <a:pt x="409982" y="27971"/>
                </a:lnTo>
                <a:lnTo>
                  <a:pt x="363151" y="12942"/>
                </a:lnTo>
                <a:lnTo>
                  <a:pt x="310060" y="3363"/>
                </a:lnTo>
                <a:lnTo>
                  <a:pt x="252222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291078" y="1931670"/>
            <a:ext cx="553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10-12%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568955" y="1272666"/>
            <a:ext cx="1292225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 MT"/>
                <a:cs typeface="Arial MT"/>
              </a:rPr>
              <a:t>India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chem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as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%age </a:t>
            </a:r>
            <a:r>
              <a:rPr sz="1100" spc="-29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of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world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chem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2034539" y="1296924"/>
            <a:ext cx="506095" cy="256540"/>
          </a:xfrm>
          <a:custGeom>
            <a:avLst/>
            <a:gdLst/>
            <a:ahLst/>
            <a:cxnLst/>
            <a:rect l="l" t="t" r="r" b="b"/>
            <a:pathLst>
              <a:path w="506094" h="256540">
                <a:moveTo>
                  <a:pt x="252984" y="0"/>
                </a:moveTo>
                <a:lnTo>
                  <a:pt x="194983" y="3379"/>
                </a:lnTo>
                <a:lnTo>
                  <a:pt x="141736" y="13005"/>
                </a:lnTo>
                <a:lnTo>
                  <a:pt x="94763" y="28111"/>
                </a:lnTo>
                <a:lnTo>
                  <a:pt x="55583" y="47932"/>
                </a:lnTo>
                <a:lnTo>
                  <a:pt x="25716" y="71701"/>
                </a:lnTo>
                <a:lnTo>
                  <a:pt x="0" y="128015"/>
                </a:lnTo>
                <a:lnTo>
                  <a:pt x="6682" y="157380"/>
                </a:lnTo>
                <a:lnTo>
                  <a:pt x="55583" y="208099"/>
                </a:lnTo>
                <a:lnTo>
                  <a:pt x="94763" y="227920"/>
                </a:lnTo>
                <a:lnTo>
                  <a:pt x="141736" y="243026"/>
                </a:lnTo>
                <a:lnTo>
                  <a:pt x="194983" y="252652"/>
                </a:lnTo>
                <a:lnTo>
                  <a:pt x="252984" y="256031"/>
                </a:lnTo>
                <a:lnTo>
                  <a:pt x="310984" y="252652"/>
                </a:lnTo>
                <a:lnTo>
                  <a:pt x="364231" y="243026"/>
                </a:lnTo>
                <a:lnTo>
                  <a:pt x="411204" y="227920"/>
                </a:lnTo>
                <a:lnTo>
                  <a:pt x="450384" y="208099"/>
                </a:lnTo>
                <a:lnTo>
                  <a:pt x="480251" y="184330"/>
                </a:lnTo>
                <a:lnTo>
                  <a:pt x="505968" y="128015"/>
                </a:lnTo>
                <a:lnTo>
                  <a:pt x="499285" y="98651"/>
                </a:lnTo>
                <a:lnTo>
                  <a:pt x="450384" y="47932"/>
                </a:lnTo>
                <a:lnTo>
                  <a:pt x="411204" y="28111"/>
                </a:lnTo>
                <a:lnTo>
                  <a:pt x="364231" y="13005"/>
                </a:lnTo>
                <a:lnTo>
                  <a:pt x="310984" y="3379"/>
                </a:lnTo>
                <a:lnTo>
                  <a:pt x="252984" y="0"/>
                </a:lnTo>
                <a:close/>
              </a:path>
            </a:pathLst>
          </a:custGeom>
          <a:solidFill>
            <a:srgbClr val="FAE4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2144014" y="1323543"/>
            <a:ext cx="28638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5" dirty="0">
                <a:latin typeface="Arial MT"/>
                <a:cs typeface="Arial MT"/>
              </a:rPr>
              <a:t>xx%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0" y="0"/>
            <a:ext cx="3458210" cy="238125"/>
          </a:xfrm>
          <a:custGeom>
            <a:avLst/>
            <a:gdLst/>
            <a:ahLst/>
            <a:cxnLst/>
            <a:rect l="l" t="t" r="r" b="b"/>
            <a:pathLst>
              <a:path w="3458210" h="238125">
                <a:moveTo>
                  <a:pt x="0" y="237744"/>
                </a:moveTo>
                <a:lnTo>
                  <a:pt x="3457955" y="237744"/>
                </a:lnTo>
                <a:lnTo>
                  <a:pt x="3457955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78739" y="0"/>
            <a:ext cx="22371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Specialty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95427" y="6461252"/>
            <a:ext cx="1844039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For</a:t>
            </a:r>
            <a:r>
              <a:rPr sz="800" spc="-5" dirty="0">
                <a:latin typeface="Arial MT"/>
                <a:cs typeface="Arial MT"/>
              </a:rPr>
              <a:t> Specialty, Inorganic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Petchem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6203441" y="1137666"/>
            <a:ext cx="0" cy="5203825"/>
          </a:xfrm>
          <a:custGeom>
            <a:avLst/>
            <a:gdLst/>
            <a:ahLst/>
            <a:cxnLst/>
            <a:rect l="l" t="t" r="r" b="b"/>
            <a:pathLst>
              <a:path h="5203825">
                <a:moveTo>
                  <a:pt x="0" y="0"/>
                </a:moveTo>
                <a:lnTo>
                  <a:pt x="0" y="52038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18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74" name="object 7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75" name="object 7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76" name="object 76"/>
          <p:cNvSpPr txBox="1"/>
          <p:nvPr/>
        </p:nvSpPr>
        <p:spPr>
          <a:xfrm>
            <a:off x="395427" y="6616618"/>
            <a:ext cx="292481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Team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analysis,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92779" y="3721608"/>
            <a:ext cx="0" cy="1106805"/>
          </a:xfrm>
          <a:custGeom>
            <a:avLst/>
            <a:gdLst/>
            <a:ahLst/>
            <a:cxnLst/>
            <a:rect l="l" t="t" r="r" b="b"/>
            <a:pathLst>
              <a:path h="1106804">
                <a:moveTo>
                  <a:pt x="0" y="1106551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189604" y="3476244"/>
            <a:ext cx="2708910" cy="1205865"/>
            <a:chOff x="3189604" y="3476244"/>
            <a:chExt cx="2708910" cy="1205865"/>
          </a:xfrm>
        </p:grpSpPr>
        <p:sp>
          <p:nvSpPr>
            <p:cNvPr id="4" name="object 4"/>
            <p:cNvSpPr/>
            <p:nvPr/>
          </p:nvSpPr>
          <p:spPr>
            <a:xfrm>
              <a:off x="3192779" y="3572256"/>
              <a:ext cx="2702560" cy="1106805"/>
            </a:xfrm>
            <a:custGeom>
              <a:avLst/>
              <a:gdLst/>
              <a:ahLst/>
              <a:cxnLst/>
              <a:rect l="l" t="t" r="r" b="b"/>
              <a:pathLst>
                <a:path w="2702560" h="1106804">
                  <a:moveTo>
                    <a:pt x="2702052" y="1106551"/>
                  </a:moveTo>
                  <a:lnTo>
                    <a:pt x="2702052" y="0"/>
                  </a:lnTo>
                </a:path>
                <a:path w="2702560" h="1106804">
                  <a:moveTo>
                    <a:pt x="0" y="149225"/>
                  </a:moveTo>
                  <a:lnTo>
                    <a:pt x="270192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56531" y="3476244"/>
              <a:ext cx="634365" cy="323215"/>
            </a:xfrm>
            <a:custGeom>
              <a:avLst/>
              <a:gdLst/>
              <a:ahLst/>
              <a:cxnLst/>
              <a:rect l="l" t="t" r="r" b="b"/>
              <a:pathLst>
                <a:path w="634364" h="323214">
                  <a:moveTo>
                    <a:pt x="316991" y="0"/>
                  </a:moveTo>
                  <a:lnTo>
                    <a:pt x="253088" y="3279"/>
                  </a:lnTo>
                  <a:lnTo>
                    <a:pt x="193577" y="12686"/>
                  </a:lnTo>
                  <a:lnTo>
                    <a:pt x="139731" y="27572"/>
                  </a:lnTo>
                  <a:lnTo>
                    <a:pt x="92821" y="47291"/>
                  </a:lnTo>
                  <a:lnTo>
                    <a:pt x="54120" y="71195"/>
                  </a:lnTo>
                  <a:lnTo>
                    <a:pt x="24901" y="98637"/>
                  </a:lnTo>
                  <a:lnTo>
                    <a:pt x="0" y="161543"/>
                  </a:lnTo>
                  <a:lnTo>
                    <a:pt x="6437" y="194118"/>
                  </a:lnTo>
                  <a:lnTo>
                    <a:pt x="54120" y="251892"/>
                  </a:lnTo>
                  <a:lnTo>
                    <a:pt x="92821" y="275796"/>
                  </a:lnTo>
                  <a:lnTo>
                    <a:pt x="139731" y="295515"/>
                  </a:lnTo>
                  <a:lnTo>
                    <a:pt x="193577" y="310401"/>
                  </a:lnTo>
                  <a:lnTo>
                    <a:pt x="253088" y="319808"/>
                  </a:lnTo>
                  <a:lnTo>
                    <a:pt x="316991" y="323087"/>
                  </a:lnTo>
                  <a:lnTo>
                    <a:pt x="380895" y="319808"/>
                  </a:lnTo>
                  <a:lnTo>
                    <a:pt x="440406" y="310401"/>
                  </a:lnTo>
                  <a:lnTo>
                    <a:pt x="494252" y="295515"/>
                  </a:lnTo>
                  <a:lnTo>
                    <a:pt x="541162" y="275796"/>
                  </a:lnTo>
                  <a:lnTo>
                    <a:pt x="579863" y="251892"/>
                  </a:lnTo>
                  <a:lnTo>
                    <a:pt x="609082" y="224450"/>
                  </a:lnTo>
                  <a:lnTo>
                    <a:pt x="633983" y="161543"/>
                  </a:lnTo>
                  <a:lnTo>
                    <a:pt x="627546" y="128969"/>
                  </a:lnTo>
                  <a:lnTo>
                    <a:pt x="579863" y="71195"/>
                  </a:lnTo>
                  <a:lnTo>
                    <a:pt x="541162" y="47291"/>
                  </a:lnTo>
                  <a:lnTo>
                    <a:pt x="494252" y="27572"/>
                  </a:lnTo>
                  <a:lnTo>
                    <a:pt x="440406" y="12686"/>
                  </a:lnTo>
                  <a:lnTo>
                    <a:pt x="380895" y="3279"/>
                  </a:lnTo>
                  <a:lnTo>
                    <a:pt x="316991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310888" y="3501974"/>
            <a:ext cx="5410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8-10%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43655" y="5605271"/>
            <a:ext cx="634365" cy="323215"/>
          </a:xfrm>
          <a:custGeom>
            <a:avLst/>
            <a:gdLst/>
            <a:ahLst/>
            <a:cxnLst/>
            <a:rect l="l" t="t" r="r" b="b"/>
            <a:pathLst>
              <a:path w="634364" h="323214">
                <a:moveTo>
                  <a:pt x="316992" y="0"/>
                </a:moveTo>
                <a:lnTo>
                  <a:pt x="253088" y="3282"/>
                </a:lnTo>
                <a:lnTo>
                  <a:pt x="193577" y="12695"/>
                </a:lnTo>
                <a:lnTo>
                  <a:pt x="139731" y="27589"/>
                </a:lnTo>
                <a:lnTo>
                  <a:pt x="92821" y="47315"/>
                </a:lnTo>
                <a:lnTo>
                  <a:pt x="54120" y="71223"/>
                </a:lnTo>
                <a:lnTo>
                  <a:pt x="24901" y="98664"/>
                </a:lnTo>
                <a:lnTo>
                  <a:pt x="0" y="161543"/>
                </a:lnTo>
                <a:lnTo>
                  <a:pt x="6437" y="194100"/>
                </a:lnTo>
                <a:lnTo>
                  <a:pt x="54120" y="251864"/>
                </a:lnTo>
                <a:lnTo>
                  <a:pt x="92821" y="275772"/>
                </a:lnTo>
                <a:lnTo>
                  <a:pt x="139731" y="295498"/>
                </a:lnTo>
                <a:lnTo>
                  <a:pt x="193577" y="310392"/>
                </a:lnTo>
                <a:lnTo>
                  <a:pt x="253088" y="319805"/>
                </a:lnTo>
                <a:lnTo>
                  <a:pt x="316992" y="323087"/>
                </a:lnTo>
                <a:lnTo>
                  <a:pt x="380858" y="319805"/>
                </a:lnTo>
                <a:lnTo>
                  <a:pt x="440352" y="310392"/>
                </a:lnTo>
                <a:lnTo>
                  <a:pt x="494197" y="295498"/>
                </a:lnTo>
                <a:lnTo>
                  <a:pt x="541115" y="275772"/>
                </a:lnTo>
                <a:lnTo>
                  <a:pt x="579829" y="251864"/>
                </a:lnTo>
                <a:lnTo>
                  <a:pt x="609064" y="224423"/>
                </a:lnTo>
                <a:lnTo>
                  <a:pt x="633984" y="161543"/>
                </a:lnTo>
                <a:lnTo>
                  <a:pt x="627541" y="128987"/>
                </a:lnTo>
                <a:lnTo>
                  <a:pt x="579829" y="71223"/>
                </a:lnTo>
                <a:lnTo>
                  <a:pt x="541115" y="47315"/>
                </a:lnTo>
                <a:lnTo>
                  <a:pt x="494197" y="27589"/>
                </a:lnTo>
                <a:lnTo>
                  <a:pt x="440352" y="12695"/>
                </a:lnTo>
                <a:lnTo>
                  <a:pt x="380858" y="3282"/>
                </a:lnTo>
                <a:lnTo>
                  <a:pt x="316992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15255" y="5605271"/>
            <a:ext cx="634365" cy="323215"/>
          </a:xfrm>
          <a:custGeom>
            <a:avLst/>
            <a:gdLst/>
            <a:ahLst/>
            <a:cxnLst/>
            <a:rect l="l" t="t" r="r" b="b"/>
            <a:pathLst>
              <a:path w="634364" h="323214">
                <a:moveTo>
                  <a:pt x="316992" y="0"/>
                </a:moveTo>
                <a:lnTo>
                  <a:pt x="253088" y="3282"/>
                </a:lnTo>
                <a:lnTo>
                  <a:pt x="193577" y="12695"/>
                </a:lnTo>
                <a:lnTo>
                  <a:pt x="139731" y="27589"/>
                </a:lnTo>
                <a:lnTo>
                  <a:pt x="92821" y="47315"/>
                </a:lnTo>
                <a:lnTo>
                  <a:pt x="54120" y="71223"/>
                </a:lnTo>
                <a:lnTo>
                  <a:pt x="24901" y="98664"/>
                </a:lnTo>
                <a:lnTo>
                  <a:pt x="0" y="161543"/>
                </a:lnTo>
                <a:lnTo>
                  <a:pt x="6437" y="194100"/>
                </a:lnTo>
                <a:lnTo>
                  <a:pt x="54120" y="251864"/>
                </a:lnTo>
                <a:lnTo>
                  <a:pt x="92821" y="275772"/>
                </a:lnTo>
                <a:lnTo>
                  <a:pt x="139731" y="295498"/>
                </a:lnTo>
                <a:lnTo>
                  <a:pt x="193577" y="310392"/>
                </a:lnTo>
                <a:lnTo>
                  <a:pt x="253088" y="319805"/>
                </a:lnTo>
                <a:lnTo>
                  <a:pt x="316992" y="323087"/>
                </a:lnTo>
                <a:lnTo>
                  <a:pt x="380858" y="319805"/>
                </a:lnTo>
                <a:lnTo>
                  <a:pt x="440352" y="310392"/>
                </a:lnTo>
                <a:lnTo>
                  <a:pt x="494197" y="295498"/>
                </a:lnTo>
                <a:lnTo>
                  <a:pt x="541115" y="275772"/>
                </a:lnTo>
                <a:lnTo>
                  <a:pt x="579829" y="251864"/>
                </a:lnTo>
                <a:lnTo>
                  <a:pt x="609064" y="224423"/>
                </a:lnTo>
                <a:lnTo>
                  <a:pt x="633984" y="161543"/>
                </a:lnTo>
                <a:lnTo>
                  <a:pt x="627541" y="128987"/>
                </a:lnTo>
                <a:lnTo>
                  <a:pt x="579829" y="71223"/>
                </a:lnTo>
                <a:lnTo>
                  <a:pt x="541115" y="47315"/>
                </a:lnTo>
                <a:lnTo>
                  <a:pt x="494197" y="27589"/>
                </a:lnTo>
                <a:lnTo>
                  <a:pt x="440352" y="12695"/>
                </a:lnTo>
                <a:lnTo>
                  <a:pt x="380858" y="3282"/>
                </a:lnTo>
                <a:lnTo>
                  <a:pt x="316992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69008" y="5605271"/>
            <a:ext cx="4772025" cy="323215"/>
          </a:xfrm>
          <a:custGeom>
            <a:avLst/>
            <a:gdLst/>
            <a:ahLst/>
            <a:cxnLst/>
            <a:rect l="l" t="t" r="r" b="b"/>
            <a:pathLst>
              <a:path w="4772025" h="323214">
                <a:moveTo>
                  <a:pt x="633984" y="161544"/>
                </a:moveTo>
                <a:lnTo>
                  <a:pt x="609079" y="98666"/>
                </a:lnTo>
                <a:lnTo>
                  <a:pt x="579856" y="71234"/>
                </a:lnTo>
                <a:lnTo>
                  <a:pt x="541159" y="47320"/>
                </a:lnTo>
                <a:lnTo>
                  <a:pt x="494245" y="27597"/>
                </a:lnTo>
                <a:lnTo>
                  <a:pt x="440397" y="12700"/>
                </a:lnTo>
                <a:lnTo>
                  <a:pt x="380885" y="3289"/>
                </a:lnTo>
                <a:lnTo>
                  <a:pt x="316992" y="0"/>
                </a:lnTo>
                <a:lnTo>
                  <a:pt x="253085" y="3289"/>
                </a:lnTo>
                <a:lnTo>
                  <a:pt x="193573" y="12700"/>
                </a:lnTo>
                <a:lnTo>
                  <a:pt x="139725" y="27597"/>
                </a:lnTo>
                <a:lnTo>
                  <a:pt x="92811" y="47320"/>
                </a:lnTo>
                <a:lnTo>
                  <a:pt x="54114" y="71234"/>
                </a:lnTo>
                <a:lnTo>
                  <a:pt x="24892" y="98666"/>
                </a:lnTo>
                <a:lnTo>
                  <a:pt x="0" y="161544"/>
                </a:lnTo>
                <a:lnTo>
                  <a:pt x="6426" y="194106"/>
                </a:lnTo>
                <a:lnTo>
                  <a:pt x="54114" y="251866"/>
                </a:lnTo>
                <a:lnTo>
                  <a:pt x="92811" y="275780"/>
                </a:lnTo>
                <a:lnTo>
                  <a:pt x="139725" y="295503"/>
                </a:lnTo>
                <a:lnTo>
                  <a:pt x="193573" y="310400"/>
                </a:lnTo>
                <a:lnTo>
                  <a:pt x="253085" y="319811"/>
                </a:lnTo>
                <a:lnTo>
                  <a:pt x="316992" y="323088"/>
                </a:lnTo>
                <a:lnTo>
                  <a:pt x="380885" y="319811"/>
                </a:lnTo>
                <a:lnTo>
                  <a:pt x="440397" y="310400"/>
                </a:lnTo>
                <a:lnTo>
                  <a:pt x="494245" y="295503"/>
                </a:lnTo>
                <a:lnTo>
                  <a:pt x="541159" y="275780"/>
                </a:lnTo>
                <a:lnTo>
                  <a:pt x="579856" y="251866"/>
                </a:lnTo>
                <a:lnTo>
                  <a:pt x="609079" y="224434"/>
                </a:lnTo>
                <a:lnTo>
                  <a:pt x="633984" y="161544"/>
                </a:lnTo>
                <a:close/>
              </a:path>
              <a:path w="4772025" h="323214">
                <a:moveTo>
                  <a:pt x="4771644" y="161544"/>
                </a:moveTo>
                <a:lnTo>
                  <a:pt x="4746676" y="98666"/>
                </a:lnTo>
                <a:lnTo>
                  <a:pt x="4717377" y="71234"/>
                </a:lnTo>
                <a:lnTo>
                  <a:pt x="4678578" y="47320"/>
                </a:lnTo>
                <a:lnTo>
                  <a:pt x="4631550" y="27597"/>
                </a:lnTo>
                <a:lnTo>
                  <a:pt x="4577575" y="12700"/>
                </a:lnTo>
                <a:lnTo>
                  <a:pt x="4517923" y="3289"/>
                </a:lnTo>
                <a:lnTo>
                  <a:pt x="4453890" y="0"/>
                </a:lnTo>
                <a:lnTo>
                  <a:pt x="4389844" y="3289"/>
                </a:lnTo>
                <a:lnTo>
                  <a:pt x="4330192" y="12700"/>
                </a:lnTo>
                <a:lnTo>
                  <a:pt x="4276217" y="27597"/>
                </a:lnTo>
                <a:lnTo>
                  <a:pt x="4229189" y="47320"/>
                </a:lnTo>
                <a:lnTo>
                  <a:pt x="4190390" y="71234"/>
                </a:lnTo>
                <a:lnTo>
                  <a:pt x="4161091" y="98666"/>
                </a:lnTo>
                <a:lnTo>
                  <a:pt x="4136136" y="161544"/>
                </a:lnTo>
                <a:lnTo>
                  <a:pt x="4142587" y="194106"/>
                </a:lnTo>
                <a:lnTo>
                  <a:pt x="4190390" y="251866"/>
                </a:lnTo>
                <a:lnTo>
                  <a:pt x="4229189" y="275780"/>
                </a:lnTo>
                <a:lnTo>
                  <a:pt x="4276217" y="295503"/>
                </a:lnTo>
                <a:lnTo>
                  <a:pt x="4330192" y="310400"/>
                </a:lnTo>
                <a:lnTo>
                  <a:pt x="4389844" y="319811"/>
                </a:lnTo>
                <a:lnTo>
                  <a:pt x="4453890" y="323088"/>
                </a:lnTo>
                <a:lnTo>
                  <a:pt x="4517923" y="319811"/>
                </a:lnTo>
                <a:lnTo>
                  <a:pt x="4577575" y="310400"/>
                </a:lnTo>
                <a:lnTo>
                  <a:pt x="4631550" y="295503"/>
                </a:lnTo>
                <a:lnTo>
                  <a:pt x="4678578" y="275780"/>
                </a:lnTo>
                <a:lnTo>
                  <a:pt x="4717377" y="251866"/>
                </a:lnTo>
                <a:lnTo>
                  <a:pt x="4746676" y="224434"/>
                </a:lnTo>
                <a:lnTo>
                  <a:pt x="4771644" y="161544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95427" y="228727"/>
            <a:ext cx="103905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India</a:t>
            </a:r>
            <a:r>
              <a:rPr spc="-170" dirty="0"/>
              <a:t> </a:t>
            </a:r>
            <a:r>
              <a:rPr spc="20" dirty="0"/>
              <a:t>spec-chem</a:t>
            </a:r>
            <a:r>
              <a:rPr spc="-165" dirty="0"/>
              <a:t> </a:t>
            </a:r>
            <a:r>
              <a:rPr spc="-70" dirty="0"/>
              <a:t>share</a:t>
            </a:r>
            <a:r>
              <a:rPr spc="-15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45" dirty="0"/>
              <a:t>Global</a:t>
            </a:r>
            <a:r>
              <a:rPr spc="-180" dirty="0"/>
              <a:t> </a:t>
            </a:r>
            <a:r>
              <a:rPr spc="20" dirty="0"/>
              <a:t>spec-chem</a:t>
            </a:r>
            <a:r>
              <a:rPr spc="-160" dirty="0"/>
              <a:t> </a:t>
            </a:r>
            <a:r>
              <a:rPr spc="-225" dirty="0"/>
              <a:t>is</a:t>
            </a:r>
            <a:r>
              <a:rPr spc="-170" dirty="0"/>
              <a:t> </a:t>
            </a:r>
            <a:r>
              <a:rPr spc="65" dirty="0"/>
              <a:t>expected</a:t>
            </a:r>
            <a:r>
              <a:rPr spc="-165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-15" dirty="0"/>
              <a:t>increase</a:t>
            </a:r>
            <a:r>
              <a:rPr spc="-180" dirty="0"/>
              <a:t> </a:t>
            </a:r>
            <a:r>
              <a:rPr spc="-10" dirty="0"/>
              <a:t>to</a:t>
            </a:r>
            <a:r>
              <a:rPr spc="-165" dirty="0"/>
              <a:t> </a:t>
            </a:r>
            <a:r>
              <a:rPr spc="-330" dirty="0"/>
              <a:t>7-9%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95427" y="530479"/>
            <a:ext cx="10314305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spc="-50" dirty="0">
                <a:latin typeface="Verdana"/>
                <a:cs typeface="Verdana"/>
              </a:rPr>
              <a:t>while</a:t>
            </a:r>
            <a:r>
              <a:rPr sz="2200" spc="-190" dirty="0">
                <a:latin typeface="Verdana"/>
                <a:cs typeface="Verdana"/>
              </a:rPr>
              <a:t> </a:t>
            </a:r>
            <a:r>
              <a:rPr sz="2200" spc="-35" dirty="0">
                <a:latin typeface="Verdana"/>
                <a:cs typeface="Verdana"/>
              </a:rPr>
              <a:t>contributing</a:t>
            </a:r>
            <a:r>
              <a:rPr sz="2200" spc="-19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to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-300" dirty="0">
                <a:latin typeface="Verdana"/>
                <a:cs typeface="Verdana"/>
              </a:rPr>
              <a:t>8-12%</a:t>
            </a:r>
            <a:r>
              <a:rPr sz="2200" spc="-130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of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85" dirty="0">
                <a:latin typeface="Verdana"/>
                <a:cs typeface="Verdana"/>
              </a:rPr>
              <a:t>incr.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40" dirty="0">
                <a:latin typeface="Verdana"/>
                <a:cs typeface="Verdana"/>
              </a:rPr>
              <a:t>growth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of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45" dirty="0">
                <a:latin typeface="Verdana"/>
                <a:cs typeface="Verdana"/>
              </a:rPr>
              <a:t>Global</a:t>
            </a:r>
            <a:r>
              <a:rPr sz="2200" spc="-175" dirty="0">
                <a:latin typeface="Verdana"/>
                <a:cs typeface="Verdana"/>
              </a:rPr>
              <a:t> </a:t>
            </a:r>
            <a:r>
              <a:rPr sz="2200" spc="20" dirty="0">
                <a:latin typeface="Verdana"/>
                <a:cs typeface="Verdana"/>
              </a:rPr>
              <a:t>spec-chem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65" dirty="0">
                <a:latin typeface="Verdana"/>
                <a:cs typeface="Verdana"/>
              </a:rPr>
              <a:t>demand</a:t>
            </a:r>
            <a:r>
              <a:rPr sz="2200" spc="-1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by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90" dirty="0">
                <a:latin typeface="Verdana"/>
                <a:cs typeface="Verdana"/>
              </a:rPr>
              <a:t>2040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5427" y="1245488"/>
            <a:ext cx="317055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India,</a:t>
            </a:r>
            <a:r>
              <a:rPr sz="1400" b="1" spc="-9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Asia,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Global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specialty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market</a:t>
            </a:r>
            <a:r>
              <a:rPr sz="1400" dirty="0">
                <a:latin typeface="Arial MT"/>
                <a:cs typeface="Arial MT"/>
              </a:rPr>
              <a:t>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USD </a:t>
            </a:r>
            <a:r>
              <a:rPr sz="1400" dirty="0">
                <a:latin typeface="Arial MT"/>
                <a:cs typeface="Arial MT"/>
              </a:rPr>
              <a:t>Bn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65718" y="4091432"/>
            <a:ext cx="3596640" cy="1092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636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Arial"/>
                <a:cs typeface="Arial"/>
              </a:rPr>
              <a:t>Asia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specialty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market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poised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grow to </a:t>
            </a:r>
            <a:r>
              <a:rPr sz="1400" b="1" spc="-5" dirty="0">
                <a:latin typeface="Arial"/>
                <a:cs typeface="Arial"/>
              </a:rPr>
              <a:t>1250-1350 USD Bn </a:t>
            </a:r>
            <a:r>
              <a:rPr sz="1400" dirty="0">
                <a:latin typeface="Arial MT"/>
                <a:cs typeface="Arial MT"/>
              </a:rPr>
              <a:t>until 2040 at a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~6.9%</a:t>
            </a:r>
            <a:endParaRPr sz="1400">
              <a:latin typeface="Arial"/>
              <a:cs typeface="Arial"/>
            </a:endParaRPr>
          </a:p>
          <a:p>
            <a:pPr marL="241300" marR="5080" indent="-226060">
              <a:lnSpc>
                <a:spcPct val="100000"/>
              </a:lnSpc>
              <a:spcBef>
                <a:spcPts val="5"/>
              </a:spcBef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400" dirty="0">
                <a:latin typeface="Arial MT"/>
                <a:cs typeface="Arial MT"/>
              </a:rPr>
              <a:t>India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will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contribute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12-17%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(USD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110-160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Bn)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incre</a:t>
            </a:r>
            <a:r>
              <a:rPr sz="1400" spc="-1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ent</a:t>
            </a:r>
            <a:r>
              <a:rPr sz="1400" spc="-15" dirty="0">
                <a:latin typeface="Arial MT"/>
                <a:cs typeface="Arial MT"/>
              </a:rPr>
              <a:t>a</a:t>
            </a:r>
            <a:r>
              <a:rPr sz="1400" dirty="0">
                <a:latin typeface="Arial MT"/>
                <a:cs typeface="Arial MT"/>
              </a:rPr>
              <a:t>l</a:t>
            </a:r>
            <a:r>
              <a:rPr sz="1400" spc="-114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Asia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v</a:t>
            </a:r>
            <a:r>
              <a:rPr sz="1400" dirty="0">
                <a:latin typeface="Arial MT"/>
                <a:cs typeface="Arial MT"/>
              </a:rPr>
              <a:t>alue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add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165718" y="2295525"/>
            <a:ext cx="355409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Global </a:t>
            </a:r>
            <a:r>
              <a:rPr sz="1400" dirty="0">
                <a:latin typeface="Arial MT"/>
                <a:cs typeface="Arial MT"/>
              </a:rPr>
              <a:t>specialty chemicals market is poised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grow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2000-2100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USD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Bn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until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at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~</a:t>
            </a:r>
            <a:r>
              <a:rPr sz="1400" b="1" dirty="0">
                <a:latin typeface="Arial"/>
                <a:cs typeface="Arial"/>
              </a:rPr>
              <a:t>5.3%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68767" y="2935986"/>
            <a:ext cx="349440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8255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Asia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will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contribute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~73%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(USD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860-960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Bn)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incremental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global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value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add</a:t>
            </a:r>
            <a:endParaRPr sz="14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India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will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contribute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8-12%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(USD</a:t>
            </a:r>
            <a:r>
              <a:rPr sz="1400" spc="-20" dirty="0">
                <a:latin typeface="Arial MT"/>
                <a:cs typeface="Arial MT"/>
              </a:rPr>
              <a:t> 110-160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Bn)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incremental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global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value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add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08431" y="1722120"/>
            <a:ext cx="6969125" cy="0"/>
          </a:xfrm>
          <a:custGeom>
            <a:avLst/>
            <a:gdLst/>
            <a:ahLst/>
            <a:cxnLst/>
            <a:rect l="l" t="t" r="r" b="b"/>
            <a:pathLst>
              <a:path w="6969125">
                <a:moveTo>
                  <a:pt x="0" y="0"/>
                </a:moveTo>
                <a:lnTo>
                  <a:pt x="696912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95427" y="5488940"/>
            <a:ext cx="87376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India </a:t>
            </a:r>
            <a:r>
              <a:rPr sz="1400" b="1" dirty="0">
                <a:latin typeface="Arial"/>
                <a:cs typeface="Arial"/>
              </a:rPr>
              <a:t>SC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as % </a:t>
            </a:r>
            <a:r>
              <a:rPr sz="1400" b="1" spc="-5" dirty="0">
                <a:latin typeface="Arial"/>
                <a:cs typeface="Arial"/>
              </a:rPr>
              <a:t>of </a:t>
            </a:r>
            <a:r>
              <a:rPr sz="1400" b="1" dirty="0">
                <a:latin typeface="Arial"/>
                <a:cs typeface="Arial"/>
              </a:rPr>
              <a:t> Gl</a:t>
            </a:r>
            <a:r>
              <a:rPr sz="1400" b="1" spc="-10" dirty="0">
                <a:latin typeface="Arial"/>
                <a:cs typeface="Arial"/>
              </a:rPr>
              <a:t>ob</a:t>
            </a:r>
            <a:r>
              <a:rPr sz="1400" b="1" dirty="0">
                <a:latin typeface="Arial"/>
                <a:cs typeface="Arial"/>
              </a:rPr>
              <a:t>al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SC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604581" y="2253805"/>
            <a:ext cx="5389245" cy="2885440"/>
            <a:chOff x="1604581" y="2253805"/>
            <a:chExt cx="5389245" cy="2885440"/>
          </a:xfrm>
        </p:grpSpPr>
        <p:sp>
          <p:nvSpPr>
            <p:cNvPr id="19" name="object 19"/>
            <p:cNvSpPr/>
            <p:nvPr/>
          </p:nvSpPr>
          <p:spPr>
            <a:xfrm>
              <a:off x="3034283" y="5087111"/>
              <a:ext cx="394970" cy="47625"/>
            </a:xfrm>
            <a:custGeom>
              <a:avLst/>
              <a:gdLst/>
              <a:ahLst/>
              <a:cxnLst/>
              <a:rect l="l" t="t" r="r" b="b"/>
              <a:pathLst>
                <a:path w="394970" h="47625">
                  <a:moveTo>
                    <a:pt x="394716" y="0"/>
                  </a:moveTo>
                  <a:lnTo>
                    <a:pt x="0" y="0"/>
                  </a:lnTo>
                  <a:lnTo>
                    <a:pt x="0" y="47243"/>
                  </a:lnTo>
                  <a:lnTo>
                    <a:pt x="394716" y="47243"/>
                  </a:lnTo>
                  <a:lnTo>
                    <a:pt x="39471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429000" y="4587239"/>
              <a:ext cx="396240" cy="547370"/>
            </a:xfrm>
            <a:custGeom>
              <a:avLst/>
              <a:gdLst/>
              <a:ahLst/>
              <a:cxnLst/>
              <a:rect l="l" t="t" r="r" b="b"/>
              <a:pathLst>
                <a:path w="396239" h="547370">
                  <a:moveTo>
                    <a:pt x="396239" y="0"/>
                  </a:moveTo>
                  <a:lnTo>
                    <a:pt x="0" y="0"/>
                  </a:lnTo>
                  <a:lnTo>
                    <a:pt x="0" y="547116"/>
                  </a:lnTo>
                  <a:lnTo>
                    <a:pt x="396239" y="547116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78451" y="5052060"/>
              <a:ext cx="396240" cy="82550"/>
            </a:xfrm>
            <a:custGeom>
              <a:avLst/>
              <a:gdLst/>
              <a:ahLst/>
              <a:cxnLst/>
              <a:rect l="l" t="t" r="r" b="b"/>
              <a:pathLst>
                <a:path w="396239" h="82550">
                  <a:moveTo>
                    <a:pt x="396239" y="0"/>
                  </a:moveTo>
                  <a:lnTo>
                    <a:pt x="0" y="0"/>
                  </a:lnTo>
                  <a:lnTo>
                    <a:pt x="0" y="82295"/>
                  </a:lnTo>
                  <a:lnTo>
                    <a:pt x="396239" y="82295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774692" y="4369307"/>
              <a:ext cx="394970" cy="765175"/>
            </a:xfrm>
            <a:custGeom>
              <a:avLst/>
              <a:gdLst/>
              <a:ahLst/>
              <a:cxnLst/>
              <a:rect l="l" t="t" r="r" b="b"/>
              <a:pathLst>
                <a:path w="394970" h="765175">
                  <a:moveTo>
                    <a:pt x="394716" y="0"/>
                  </a:moveTo>
                  <a:lnTo>
                    <a:pt x="0" y="0"/>
                  </a:lnTo>
                  <a:lnTo>
                    <a:pt x="0" y="765048"/>
                  </a:lnTo>
                  <a:lnTo>
                    <a:pt x="394716" y="765048"/>
                  </a:lnTo>
                  <a:lnTo>
                    <a:pt x="394716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429000" y="4369307"/>
              <a:ext cx="1740535" cy="765175"/>
            </a:xfrm>
            <a:custGeom>
              <a:avLst/>
              <a:gdLst/>
              <a:ahLst/>
              <a:cxnLst/>
              <a:rect l="l" t="t" r="r" b="b"/>
              <a:pathLst>
                <a:path w="1740535" h="765175">
                  <a:moveTo>
                    <a:pt x="0" y="217932"/>
                  </a:moveTo>
                  <a:lnTo>
                    <a:pt x="396239" y="217932"/>
                  </a:lnTo>
                  <a:lnTo>
                    <a:pt x="396239" y="765048"/>
                  </a:lnTo>
                  <a:lnTo>
                    <a:pt x="0" y="765048"/>
                  </a:lnTo>
                  <a:lnTo>
                    <a:pt x="0" y="217932"/>
                  </a:lnTo>
                  <a:close/>
                </a:path>
                <a:path w="1740535" h="765175">
                  <a:moveTo>
                    <a:pt x="1345691" y="0"/>
                  </a:moveTo>
                  <a:lnTo>
                    <a:pt x="1740408" y="0"/>
                  </a:lnTo>
                  <a:lnTo>
                    <a:pt x="1740408" y="765048"/>
                  </a:lnTo>
                  <a:lnTo>
                    <a:pt x="1345691" y="765048"/>
                  </a:lnTo>
                  <a:lnTo>
                    <a:pt x="1345691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825240" y="3666743"/>
              <a:ext cx="1740535" cy="1468120"/>
            </a:xfrm>
            <a:custGeom>
              <a:avLst/>
              <a:gdLst/>
              <a:ahLst/>
              <a:cxnLst/>
              <a:rect l="l" t="t" r="r" b="b"/>
              <a:pathLst>
                <a:path w="1740535" h="1468120">
                  <a:moveTo>
                    <a:pt x="394716" y="332232"/>
                  </a:moveTo>
                  <a:lnTo>
                    <a:pt x="0" y="332232"/>
                  </a:lnTo>
                  <a:lnTo>
                    <a:pt x="0" y="1467612"/>
                  </a:lnTo>
                  <a:lnTo>
                    <a:pt x="394716" y="1467612"/>
                  </a:lnTo>
                  <a:lnTo>
                    <a:pt x="394716" y="332232"/>
                  </a:lnTo>
                  <a:close/>
                </a:path>
                <a:path w="1740535" h="1468120">
                  <a:moveTo>
                    <a:pt x="1740408" y="0"/>
                  </a:moveTo>
                  <a:lnTo>
                    <a:pt x="1344168" y="0"/>
                  </a:lnTo>
                  <a:lnTo>
                    <a:pt x="1344168" y="1467612"/>
                  </a:lnTo>
                  <a:lnTo>
                    <a:pt x="1740408" y="1467612"/>
                  </a:lnTo>
                  <a:lnTo>
                    <a:pt x="174040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25239" y="3666743"/>
              <a:ext cx="1740535" cy="1468120"/>
            </a:xfrm>
            <a:custGeom>
              <a:avLst/>
              <a:gdLst/>
              <a:ahLst/>
              <a:cxnLst/>
              <a:rect l="l" t="t" r="r" b="b"/>
              <a:pathLst>
                <a:path w="1740535" h="1468120">
                  <a:moveTo>
                    <a:pt x="0" y="332231"/>
                  </a:moveTo>
                  <a:lnTo>
                    <a:pt x="394715" y="332231"/>
                  </a:lnTo>
                  <a:lnTo>
                    <a:pt x="394715" y="1467611"/>
                  </a:lnTo>
                  <a:lnTo>
                    <a:pt x="0" y="1467611"/>
                  </a:lnTo>
                  <a:lnTo>
                    <a:pt x="0" y="332231"/>
                  </a:lnTo>
                  <a:close/>
                </a:path>
                <a:path w="1740535" h="1468120">
                  <a:moveTo>
                    <a:pt x="1344168" y="0"/>
                  </a:moveTo>
                  <a:lnTo>
                    <a:pt x="1740408" y="0"/>
                  </a:lnTo>
                  <a:lnTo>
                    <a:pt x="1740408" y="1467611"/>
                  </a:lnTo>
                  <a:lnTo>
                    <a:pt x="1344168" y="1467611"/>
                  </a:lnTo>
                  <a:lnTo>
                    <a:pt x="134416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88592" y="5096255"/>
              <a:ext cx="396240" cy="38100"/>
            </a:xfrm>
            <a:custGeom>
              <a:avLst/>
              <a:gdLst/>
              <a:ahLst/>
              <a:cxnLst/>
              <a:rect l="l" t="t" r="r" b="b"/>
              <a:pathLst>
                <a:path w="396239" h="38100">
                  <a:moveTo>
                    <a:pt x="396239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396239" y="38100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084831" y="4683251"/>
              <a:ext cx="394970" cy="451484"/>
            </a:xfrm>
            <a:custGeom>
              <a:avLst/>
              <a:gdLst/>
              <a:ahLst/>
              <a:cxnLst/>
              <a:rect l="l" t="t" r="r" b="b"/>
              <a:pathLst>
                <a:path w="394969" h="451485">
                  <a:moveTo>
                    <a:pt x="394716" y="0"/>
                  </a:moveTo>
                  <a:lnTo>
                    <a:pt x="0" y="0"/>
                  </a:lnTo>
                  <a:lnTo>
                    <a:pt x="0" y="451104"/>
                  </a:lnTo>
                  <a:lnTo>
                    <a:pt x="394716" y="451104"/>
                  </a:lnTo>
                  <a:lnTo>
                    <a:pt x="394716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084831" y="4683251"/>
              <a:ext cx="394970" cy="451484"/>
            </a:xfrm>
            <a:custGeom>
              <a:avLst/>
              <a:gdLst/>
              <a:ahLst/>
              <a:cxnLst/>
              <a:rect l="l" t="t" r="r" b="b"/>
              <a:pathLst>
                <a:path w="394969" h="451485">
                  <a:moveTo>
                    <a:pt x="0" y="0"/>
                  </a:moveTo>
                  <a:lnTo>
                    <a:pt x="394716" y="0"/>
                  </a:lnTo>
                  <a:lnTo>
                    <a:pt x="394716" y="451104"/>
                  </a:lnTo>
                  <a:lnTo>
                    <a:pt x="0" y="45110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479547" y="4175760"/>
              <a:ext cx="396240" cy="958850"/>
            </a:xfrm>
            <a:custGeom>
              <a:avLst/>
              <a:gdLst/>
              <a:ahLst/>
              <a:cxnLst/>
              <a:rect l="l" t="t" r="r" b="b"/>
              <a:pathLst>
                <a:path w="396239" h="958850">
                  <a:moveTo>
                    <a:pt x="396239" y="0"/>
                  </a:moveTo>
                  <a:lnTo>
                    <a:pt x="0" y="0"/>
                  </a:lnTo>
                  <a:lnTo>
                    <a:pt x="0" y="958595"/>
                  </a:lnTo>
                  <a:lnTo>
                    <a:pt x="396239" y="958595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479547" y="4175760"/>
              <a:ext cx="396240" cy="958850"/>
            </a:xfrm>
            <a:custGeom>
              <a:avLst/>
              <a:gdLst/>
              <a:ahLst/>
              <a:cxnLst/>
              <a:rect l="l" t="t" r="r" b="b"/>
              <a:pathLst>
                <a:path w="396239" h="958850">
                  <a:moveTo>
                    <a:pt x="0" y="0"/>
                  </a:moveTo>
                  <a:lnTo>
                    <a:pt x="396239" y="0"/>
                  </a:lnTo>
                  <a:lnTo>
                    <a:pt x="396239" y="958595"/>
                  </a:lnTo>
                  <a:lnTo>
                    <a:pt x="0" y="95859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24144" y="4888991"/>
              <a:ext cx="394970" cy="245745"/>
            </a:xfrm>
            <a:custGeom>
              <a:avLst/>
              <a:gdLst/>
              <a:ahLst/>
              <a:cxnLst/>
              <a:rect l="l" t="t" r="r" b="b"/>
              <a:pathLst>
                <a:path w="394970" h="245745">
                  <a:moveTo>
                    <a:pt x="394715" y="0"/>
                  </a:moveTo>
                  <a:lnTo>
                    <a:pt x="0" y="0"/>
                  </a:lnTo>
                  <a:lnTo>
                    <a:pt x="0" y="245363"/>
                  </a:lnTo>
                  <a:lnTo>
                    <a:pt x="394715" y="245363"/>
                  </a:lnTo>
                  <a:lnTo>
                    <a:pt x="3947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118859" y="3299459"/>
              <a:ext cx="396240" cy="1835150"/>
            </a:xfrm>
            <a:custGeom>
              <a:avLst/>
              <a:gdLst/>
              <a:ahLst/>
              <a:cxnLst/>
              <a:rect l="l" t="t" r="r" b="b"/>
              <a:pathLst>
                <a:path w="396240" h="1835150">
                  <a:moveTo>
                    <a:pt x="396239" y="0"/>
                  </a:moveTo>
                  <a:lnTo>
                    <a:pt x="0" y="0"/>
                  </a:lnTo>
                  <a:lnTo>
                    <a:pt x="0" y="1834895"/>
                  </a:lnTo>
                  <a:lnTo>
                    <a:pt x="396239" y="1834895"/>
                  </a:lnTo>
                  <a:lnTo>
                    <a:pt x="396239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118859" y="3299459"/>
              <a:ext cx="396240" cy="1835150"/>
            </a:xfrm>
            <a:custGeom>
              <a:avLst/>
              <a:gdLst/>
              <a:ahLst/>
              <a:cxnLst/>
              <a:rect l="l" t="t" r="r" b="b"/>
              <a:pathLst>
                <a:path w="396240" h="1835150">
                  <a:moveTo>
                    <a:pt x="0" y="0"/>
                  </a:moveTo>
                  <a:lnTo>
                    <a:pt x="396239" y="0"/>
                  </a:lnTo>
                  <a:lnTo>
                    <a:pt x="396239" y="1834895"/>
                  </a:lnTo>
                  <a:lnTo>
                    <a:pt x="0" y="183489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515100" y="2258567"/>
              <a:ext cx="396240" cy="2875915"/>
            </a:xfrm>
            <a:custGeom>
              <a:avLst/>
              <a:gdLst/>
              <a:ahLst/>
              <a:cxnLst/>
              <a:rect l="l" t="t" r="r" b="b"/>
              <a:pathLst>
                <a:path w="396240" h="2875915">
                  <a:moveTo>
                    <a:pt x="396240" y="0"/>
                  </a:moveTo>
                  <a:lnTo>
                    <a:pt x="0" y="0"/>
                  </a:lnTo>
                  <a:lnTo>
                    <a:pt x="0" y="2875788"/>
                  </a:lnTo>
                  <a:lnTo>
                    <a:pt x="396240" y="2875788"/>
                  </a:lnTo>
                  <a:lnTo>
                    <a:pt x="39624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515100" y="2258567"/>
              <a:ext cx="396240" cy="2875915"/>
            </a:xfrm>
            <a:custGeom>
              <a:avLst/>
              <a:gdLst/>
              <a:ahLst/>
              <a:cxnLst/>
              <a:rect l="l" t="t" r="r" b="b"/>
              <a:pathLst>
                <a:path w="396240" h="2875915">
                  <a:moveTo>
                    <a:pt x="0" y="0"/>
                  </a:moveTo>
                  <a:lnTo>
                    <a:pt x="396240" y="0"/>
                  </a:lnTo>
                  <a:lnTo>
                    <a:pt x="396240" y="2875788"/>
                  </a:lnTo>
                  <a:lnTo>
                    <a:pt x="0" y="287578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609344" y="5134355"/>
              <a:ext cx="5379720" cy="0"/>
            </a:xfrm>
            <a:custGeom>
              <a:avLst/>
              <a:gdLst/>
              <a:ahLst/>
              <a:cxnLst/>
              <a:rect l="l" t="t" r="r" b="b"/>
              <a:pathLst>
                <a:path w="5379720">
                  <a:moveTo>
                    <a:pt x="0" y="0"/>
                  </a:moveTo>
                  <a:lnTo>
                    <a:pt x="537972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809750" y="4900929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27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55060" y="4893055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33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173351" y="4486402"/>
            <a:ext cx="21780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321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568955" y="3980179"/>
            <a:ext cx="21780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683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424421" y="2061463"/>
            <a:ext cx="5778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200</a:t>
            </a:r>
            <a:r>
              <a:rPr sz="1000" spc="-5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-</a:t>
            </a:r>
            <a:r>
              <a:rPr sz="1000" spc="-5" dirty="0">
                <a:latin typeface="Calibri"/>
                <a:cs typeface="Calibri"/>
              </a:rPr>
              <a:t>21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070354" y="5174996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2018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884167" y="3801617"/>
            <a:ext cx="280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~</a:t>
            </a:r>
            <a:r>
              <a:rPr sz="1000" spc="-5" dirty="0">
                <a:latin typeface="Calibri"/>
                <a:cs typeface="Calibri"/>
              </a:rPr>
              <a:t>810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515105" y="5174996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06159" y="5174996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861305" y="5174996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27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487292" y="4388561"/>
            <a:ext cx="2800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5" dirty="0">
                <a:latin typeface="Calibri"/>
                <a:cs typeface="Calibri"/>
              </a:rPr>
              <a:t>~</a:t>
            </a:r>
            <a:r>
              <a:rPr sz="1000" spc="-10" dirty="0">
                <a:latin typeface="Calibri"/>
                <a:cs typeface="Calibri"/>
              </a:rPr>
              <a:t>390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706492" y="4173092"/>
            <a:ext cx="44830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540-550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624321" y="4690617"/>
            <a:ext cx="44830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140-190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466971" y="4855845"/>
            <a:ext cx="216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~</a:t>
            </a:r>
            <a:r>
              <a:rPr sz="1000" spc="-5" dirty="0">
                <a:latin typeface="Calibri"/>
                <a:cs typeface="Calibri"/>
              </a:rPr>
              <a:t>60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079619" y="3469640"/>
            <a:ext cx="5778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1040-</a:t>
            </a:r>
            <a:r>
              <a:rPr sz="1000" spc="-5" dirty="0">
                <a:latin typeface="Calibri"/>
                <a:cs typeface="Calibri"/>
              </a:rPr>
              <a:t>10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922645" y="3101467"/>
            <a:ext cx="5772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1250-</a:t>
            </a:r>
            <a:r>
              <a:rPr sz="1000" spc="-5" dirty="0">
                <a:latin typeface="Calibri"/>
                <a:cs typeface="Calibri"/>
              </a:rPr>
              <a:t>13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361432" y="1321308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1" y="0"/>
                </a:moveTo>
                <a:lnTo>
                  <a:pt x="0" y="0"/>
                </a:lnTo>
                <a:lnTo>
                  <a:pt x="0" y="164591"/>
                </a:lnTo>
                <a:lnTo>
                  <a:pt x="164591" y="164591"/>
                </a:lnTo>
                <a:lnTo>
                  <a:pt x="16459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662928" y="1321308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007608" y="1321308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1" y="0"/>
                </a:moveTo>
                <a:lnTo>
                  <a:pt x="0" y="0"/>
                </a:lnTo>
                <a:lnTo>
                  <a:pt x="0" y="164591"/>
                </a:lnTo>
                <a:lnTo>
                  <a:pt x="164591" y="164591"/>
                </a:lnTo>
                <a:lnTo>
                  <a:pt x="16459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3470909" y="5641340"/>
            <a:ext cx="4330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4.1%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845811" y="5641340"/>
            <a:ext cx="4330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5.4%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217411" y="5641340"/>
            <a:ext cx="441959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7-9%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081529" y="5641340"/>
            <a:ext cx="43307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3.9%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3572128" y="2525267"/>
            <a:ext cx="2708910" cy="1640839"/>
            <a:chOff x="3572128" y="2525267"/>
            <a:chExt cx="2708910" cy="1640839"/>
          </a:xfrm>
        </p:grpSpPr>
        <p:sp>
          <p:nvSpPr>
            <p:cNvPr id="61" name="object 61"/>
            <p:cNvSpPr/>
            <p:nvPr/>
          </p:nvSpPr>
          <p:spPr>
            <a:xfrm>
              <a:off x="3575303" y="2619755"/>
              <a:ext cx="2702560" cy="1543685"/>
            </a:xfrm>
            <a:custGeom>
              <a:avLst/>
              <a:gdLst/>
              <a:ahLst/>
              <a:cxnLst/>
              <a:rect l="l" t="t" r="r" b="b"/>
              <a:pathLst>
                <a:path w="2702560" h="1543685">
                  <a:moveTo>
                    <a:pt x="0" y="1543177"/>
                  </a:moveTo>
                  <a:lnTo>
                    <a:pt x="0" y="149352"/>
                  </a:lnTo>
                </a:path>
                <a:path w="2702560" h="1543685">
                  <a:moveTo>
                    <a:pt x="2702052" y="352425"/>
                  </a:moveTo>
                  <a:lnTo>
                    <a:pt x="2702052" y="0"/>
                  </a:lnTo>
                </a:path>
                <a:path w="2702560" h="1543685">
                  <a:moveTo>
                    <a:pt x="0" y="149225"/>
                  </a:moveTo>
                  <a:lnTo>
                    <a:pt x="270192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690871" y="2525267"/>
              <a:ext cx="635635" cy="323215"/>
            </a:xfrm>
            <a:custGeom>
              <a:avLst/>
              <a:gdLst/>
              <a:ahLst/>
              <a:cxnLst/>
              <a:rect l="l" t="t" r="r" b="b"/>
              <a:pathLst>
                <a:path w="635635" h="323214">
                  <a:moveTo>
                    <a:pt x="317753" y="0"/>
                  </a:moveTo>
                  <a:lnTo>
                    <a:pt x="253708" y="3279"/>
                  </a:lnTo>
                  <a:lnTo>
                    <a:pt x="194059" y="12686"/>
                  </a:lnTo>
                  <a:lnTo>
                    <a:pt x="140084" y="27572"/>
                  </a:lnTo>
                  <a:lnTo>
                    <a:pt x="93059" y="47291"/>
                  </a:lnTo>
                  <a:lnTo>
                    <a:pt x="54261" y="71195"/>
                  </a:lnTo>
                  <a:lnTo>
                    <a:pt x="24967" y="98637"/>
                  </a:lnTo>
                  <a:lnTo>
                    <a:pt x="0" y="161544"/>
                  </a:lnTo>
                  <a:lnTo>
                    <a:pt x="6454" y="194118"/>
                  </a:lnTo>
                  <a:lnTo>
                    <a:pt x="54261" y="251892"/>
                  </a:lnTo>
                  <a:lnTo>
                    <a:pt x="93059" y="275796"/>
                  </a:lnTo>
                  <a:lnTo>
                    <a:pt x="140084" y="295515"/>
                  </a:lnTo>
                  <a:lnTo>
                    <a:pt x="194059" y="310401"/>
                  </a:lnTo>
                  <a:lnTo>
                    <a:pt x="253708" y="319808"/>
                  </a:lnTo>
                  <a:lnTo>
                    <a:pt x="317753" y="323088"/>
                  </a:lnTo>
                  <a:lnTo>
                    <a:pt x="381799" y="319808"/>
                  </a:lnTo>
                  <a:lnTo>
                    <a:pt x="441448" y="310401"/>
                  </a:lnTo>
                  <a:lnTo>
                    <a:pt x="495423" y="295515"/>
                  </a:lnTo>
                  <a:lnTo>
                    <a:pt x="542448" y="275796"/>
                  </a:lnTo>
                  <a:lnTo>
                    <a:pt x="581246" y="251892"/>
                  </a:lnTo>
                  <a:lnTo>
                    <a:pt x="610540" y="224450"/>
                  </a:lnTo>
                  <a:lnTo>
                    <a:pt x="635507" y="161544"/>
                  </a:lnTo>
                  <a:lnTo>
                    <a:pt x="629053" y="128969"/>
                  </a:lnTo>
                  <a:lnTo>
                    <a:pt x="581246" y="71195"/>
                  </a:lnTo>
                  <a:lnTo>
                    <a:pt x="542448" y="47291"/>
                  </a:lnTo>
                  <a:lnTo>
                    <a:pt x="495423" y="27572"/>
                  </a:lnTo>
                  <a:lnTo>
                    <a:pt x="441448" y="12686"/>
                  </a:lnTo>
                  <a:lnTo>
                    <a:pt x="381799" y="3279"/>
                  </a:lnTo>
                  <a:lnTo>
                    <a:pt x="317753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/>
          <p:nvPr/>
        </p:nvSpPr>
        <p:spPr>
          <a:xfrm>
            <a:off x="4075176" y="1290827"/>
            <a:ext cx="525780" cy="266700"/>
          </a:xfrm>
          <a:custGeom>
            <a:avLst/>
            <a:gdLst/>
            <a:ahLst/>
            <a:cxnLst/>
            <a:rect l="l" t="t" r="r" b="b"/>
            <a:pathLst>
              <a:path w="525779" h="266700">
                <a:moveTo>
                  <a:pt x="262889" y="0"/>
                </a:moveTo>
                <a:lnTo>
                  <a:pt x="202620" y="3521"/>
                </a:lnTo>
                <a:lnTo>
                  <a:pt x="147290" y="13551"/>
                </a:lnTo>
                <a:lnTo>
                  <a:pt x="98477" y="29291"/>
                </a:lnTo>
                <a:lnTo>
                  <a:pt x="57763" y="49940"/>
                </a:lnTo>
                <a:lnTo>
                  <a:pt x="26725" y="74700"/>
                </a:lnTo>
                <a:lnTo>
                  <a:pt x="0" y="133350"/>
                </a:lnTo>
                <a:lnTo>
                  <a:pt x="6944" y="163929"/>
                </a:lnTo>
                <a:lnTo>
                  <a:pt x="57763" y="216759"/>
                </a:lnTo>
                <a:lnTo>
                  <a:pt x="98477" y="237408"/>
                </a:lnTo>
                <a:lnTo>
                  <a:pt x="147290" y="253148"/>
                </a:lnTo>
                <a:lnTo>
                  <a:pt x="202620" y="263178"/>
                </a:lnTo>
                <a:lnTo>
                  <a:pt x="262889" y="266700"/>
                </a:lnTo>
                <a:lnTo>
                  <a:pt x="323159" y="263178"/>
                </a:lnTo>
                <a:lnTo>
                  <a:pt x="378489" y="253148"/>
                </a:lnTo>
                <a:lnTo>
                  <a:pt x="427302" y="237408"/>
                </a:lnTo>
                <a:lnTo>
                  <a:pt x="468016" y="216759"/>
                </a:lnTo>
                <a:lnTo>
                  <a:pt x="499054" y="191999"/>
                </a:lnTo>
                <a:lnTo>
                  <a:pt x="525779" y="133350"/>
                </a:lnTo>
                <a:lnTo>
                  <a:pt x="518835" y="102770"/>
                </a:lnTo>
                <a:lnTo>
                  <a:pt x="468016" y="49940"/>
                </a:lnTo>
                <a:lnTo>
                  <a:pt x="427302" y="29291"/>
                </a:lnTo>
                <a:lnTo>
                  <a:pt x="378489" y="13551"/>
                </a:lnTo>
                <a:lnTo>
                  <a:pt x="323159" y="3521"/>
                </a:lnTo>
                <a:lnTo>
                  <a:pt x="262889" y="0"/>
                </a:lnTo>
                <a:close/>
              </a:path>
            </a:pathLst>
          </a:custGeom>
          <a:solidFill>
            <a:srgbClr val="C5C3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4213605" y="1279651"/>
            <a:ext cx="31210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90220" algn="l"/>
                <a:tab pos="1363345" algn="l"/>
                <a:tab pos="2009775" algn="l"/>
                <a:tab pos="2665730" algn="l"/>
              </a:tabLst>
            </a:pPr>
            <a:r>
              <a:rPr sz="2100" b="1" spc="-7" baseline="1984" dirty="0">
                <a:latin typeface="Arial"/>
                <a:cs typeface="Arial"/>
              </a:rPr>
              <a:t>xx	</a:t>
            </a:r>
            <a:r>
              <a:rPr sz="1200" dirty="0">
                <a:latin typeface="Arial MT"/>
                <a:cs typeface="Arial MT"/>
              </a:rPr>
              <a:t>CAGR	</a:t>
            </a:r>
            <a:r>
              <a:rPr sz="1800" baseline="2314" dirty="0">
                <a:latin typeface="Arial MT"/>
                <a:cs typeface="Arial MT"/>
              </a:rPr>
              <a:t>India	</a:t>
            </a:r>
            <a:r>
              <a:rPr sz="1800" spc="-7" baseline="2314" dirty="0">
                <a:latin typeface="Arial MT"/>
                <a:cs typeface="Arial MT"/>
              </a:rPr>
              <a:t>Asia	Global</a:t>
            </a:r>
            <a:endParaRPr sz="1800" baseline="2314">
              <a:latin typeface="Arial MT"/>
              <a:cs typeface="Arial MT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734559" y="2546680"/>
            <a:ext cx="5365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~</a:t>
            </a:r>
            <a:r>
              <a:rPr sz="1400" b="1" dirty="0">
                <a:latin typeface="Arial"/>
                <a:cs typeface="Arial"/>
              </a:rPr>
              <a:t>6.9%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6" name="object 66"/>
          <p:cNvGrpSpPr/>
          <p:nvPr/>
        </p:nvGrpSpPr>
        <p:grpSpPr>
          <a:xfrm>
            <a:off x="3995801" y="1837944"/>
            <a:ext cx="2708275" cy="1736725"/>
            <a:chOff x="3995801" y="1837944"/>
            <a:chExt cx="2708275" cy="1736725"/>
          </a:xfrm>
        </p:grpSpPr>
        <p:sp>
          <p:nvSpPr>
            <p:cNvPr id="67" name="object 67"/>
            <p:cNvSpPr/>
            <p:nvPr/>
          </p:nvSpPr>
          <p:spPr>
            <a:xfrm>
              <a:off x="3998976" y="1921764"/>
              <a:ext cx="2701925" cy="1649730"/>
            </a:xfrm>
            <a:custGeom>
              <a:avLst/>
              <a:gdLst/>
              <a:ahLst/>
              <a:cxnLst/>
              <a:rect l="l" t="t" r="r" b="b"/>
              <a:pathLst>
                <a:path w="2701925" h="1649729">
                  <a:moveTo>
                    <a:pt x="0" y="1649476"/>
                  </a:moveTo>
                  <a:lnTo>
                    <a:pt x="0" y="149351"/>
                  </a:lnTo>
                </a:path>
                <a:path w="2701925" h="1649729">
                  <a:moveTo>
                    <a:pt x="0" y="149225"/>
                  </a:moveTo>
                  <a:lnTo>
                    <a:pt x="270192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5114544" y="1837944"/>
              <a:ext cx="635635" cy="321945"/>
            </a:xfrm>
            <a:custGeom>
              <a:avLst/>
              <a:gdLst/>
              <a:ahLst/>
              <a:cxnLst/>
              <a:rect l="l" t="t" r="r" b="b"/>
              <a:pathLst>
                <a:path w="635635" h="321944">
                  <a:moveTo>
                    <a:pt x="317753" y="0"/>
                  </a:moveTo>
                  <a:lnTo>
                    <a:pt x="253708" y="3267"/>
                  </a:lnTo>
                  <a:lnTo>
                    <a:pt x="194059" y="12638"/>
                  </a:lnTo>
                  <a:lnTo>
                    <a:pt x="140084" y="27465"/>
                  </a:lnTo>
                  <a:lnTo>
                    <a:pt x="93059" y="47101"/>
                  </a:lnTo>
                  <a:lnTo>
                    <a:pt x="54261" y="70897"/>
                  </a:lnTo>
                  <a:lnTo>
                    <a:pt x="24967" y="98208"/>
                  </a:lnTo>
                  <a:lnTo>
                    <a:pt x="0" y="160781"/>
                  </a:lnTo>
                  <a:lnTo>
                    <a:pt x="6454" y="193178"/>
                  </a:lnTo>
                  <a:lnTo>
                    <a:pt x="54261" y="250666"/>
                  </a:lnTo>
                  <a:lnTo>
                    <a:pt x="93059" y="274462"/>
                  </a:lnTo>
                  <a:lnTo>
                    <a:pt x="140084" y="294098"/>
                  </a:lnTo>
                  <a:lnTo>
                    <a:pt x="194059" y="308925"/>
                  </a:lnTo>
                  <a:lnTo>
                    <a:pt x="253708" y="318296"/>
                  </a:lnTo>
                  <a:lnTo>
                    <a:pt x="317753" y="321563"/>
                  </a:lnTo>
                  <a:lnTo>
                    <a:pt x="381799" y="318296"/>
                  </a:lnTo>
                  <a:lnTo>
                    <a:pt x="441448" y="308925"/>
                  </a:lnTo>
                  <a:lnTo>
                    <a:pt x="495423" y="294098"/>
                  </a:lnTo>
                  <a:lnTo>
                    <a:pt x="542448" y="274462"/>
                  </a:lnTo>
                  <a:lnTo>
                    <a:pt x="581246" y="250666"/>
                  </a:lnTo>
                  <a:lnTo>
                    <a:pt x="610540" y="223355"/>
                  </a:lnTo>
                  <a:lnTo>
                    <a:pt x="635507" y="160781"/>
                  </a:lnTo>
                  <a:lnTo>
                    <a:pt x="629053" y="128385"/>
                  </a:lnTo>
                  <a:lnTo>
                    <a:pt x="581246" y="70897"/>
                  </a:lnTo>
                  <a:lnTo>
                    <a:pt x="542448" y="47101"/>
                  </a:lnTo>
                  <a:lnTo>
                    <a:pt x="495423" y="27465"/>
                  </a:lnTo>
                  <a:lnTo>
                    <a:pt x="441448" y="12638"/>
                  </a:lnTo>
                  <a:lnTo>
                    <a:pt x="381799" y="3267"/>
                  </a:lnTo>
                  <a:lnTo>
                    <a:pt x="317753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5187188" y="1858137"/>
            <a:ext cx="5359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~</a:t>
            </a:r>
            <a:r>
              <a:rPr sz="1400" b="1" spc="-5" dirty="0">
                <a:latin typeface="Arial"/>
                <a:cs typeface="Arial"/>
              </a:rPr>
              <a:t>5</a:t>
            </a:r>
            <a:r>
              <a:rPr sz="1400" b="1" dirty="0">
                <a:latin typeface="Arial"/>
                <a:cs typeface="Arial"/>
              </a:rPr>
              <a:t>.3%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6699504" y="1932432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79375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8165338" y="1808226"/>
            <a:ext cx="1522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Key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insights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8148828" y="1298447"/>
            <a:ext cx="416559" cy="416559"/>
            <a:chOff x="8148828" y="1298447"/>
            <a:chExt cx="416559" cy="416559"/>
          </a:xfrm>
        </p:grpSpPr>
        <p:sp>
          <p:nvSpPr>
            <p:cNvPr id="73" name="object 73"/>
            <p:cNvSpPr/>
            <p:nvPr/>
          </p:nvSpPr>
          <p:spPr>
            <a:xfrm>
              <a:off x="8148828" y="1298447"/>
              <a:ext cx="416559" cy="416559"/>
            </a:xfrm>
            <a:custGeom>
              <a:avLst/>
              <a:gdLst/>
              <a:ahLst/>
              <a:cxnLst/>
              <a:rect l="l" t="t" r="r" b="b"/>
              <a:pathLst>
                <a:path w="416559" h="416560">
                  <a:moveTo>
                    <a:pt x="208025" y="0"/>
                  </a:moveTo>
                  <a:lnTo>
                    <a:pt x="160313" y="5491"/>
                  </a:lnTo>
                  <a:lnTo>
                    <a:pt x="116521" y="21136"/>
                  </a:lnTo>
                  <a:lnTo>
                    <a:pt x="77897" y="45686"/>
                  </a:lnTo>
                  <a:lnTo>
                    <a:pt x="45686" y="77897"/>
                  </a:lnTo>
                  <a:lnTo>
                    <a:pt x="21136" y="116521"/>
                  </a:lnTo>
                  <a:lnTo>
                    <a:pt x="5491" y="160313"/>
                  </a:lnTo>
                  <a:lnTo>
                    <a:pt x="0" y="208025"/>
                  </a:lnTo>
                  <a:lnTo>
                    <a:pt x="5491" y="255738"/>
                  </a:lnTo>
                  <a:lnTo>
                    <a:pt x="21136" y="299530"/>
                  </a:lnTo>
                  <a:lnTo>
                    <a:pt x="45686" y="338154"/>
                  </a:lnTo>
                  <a:lnTo>
                    <a:pt x="77897" y="370365"/>
                  </a:lnTo>
                  <a:lnTo>
                    <a:pt x="116521" y="394915"/>
                  </a:lnTo>
                  <a:lnTo>
                    <a:pt x="160313" y="410560"/>
                  </a:lnTo>
                  <a:lnTo>
                    <a:pt x="208025" y="416051"/>
                  </a:lnTo>
                  <a:lnTo>
                    <a:pt x="255738" y="410560"/>
                  </a:lnTo>
                  <a:lnTo>
                    <a:pt x="299530" y="394915"/>
                  </a:lnTo>
                  <a:lnTo>
                    <a:pt x="338154" y="370365"/>
                  </a:lnTo>
                  <a:lnTo>
                    <a:pt x="370365" y="338154"/>
                  </a:lnTo>
                  <a:lnTo>
                    <a:pt x="394915" y="299530"/>
                  </a:lnTo>
                  <a:lnTo>
                    <a:pt x="410560" y="255738"/>
                  </a:lnTo>
                  <a:lnTo>
                    <a:pt x="416051" y="208025"/>
                  </a:lnTo>
                  <a:lnTo>
                    <a:pt x="410560" y="160313"/>
                  </a:lnTo>
                  <a:lnTo>
                    <a:pt x="394915" y="116521"/>
                  </a:lnTo>
                  <a:lnTo>
                    <a:pt x="370365" y="77897"/>
                  </a:lnTo>
                  <a:lnTo>
                    <a:pt x="338154" y="45686"/>
                  </a:lnTo>
                  <a:lnTo>
                    <a:pt x="299530" y="21136"/>
                  </a:lnTo>
                  <a:lnTo>
                    <a:pt x="255738" y="5491"/>
                  </a:lnTo>
                  <a:lnTo>
                    <a:pt x="208025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32648" y="1382267"/>
              <a:ext cx="248411" cy="248412"/>
            </a:xfrm>
            <a:prstGeom prst="rect">
              <a:avLst/>
            </a:prstGeom>
          </p:spPr>
        </p:pic>
      </p:grpSp>
      <p:sp>
        <p:nvSpPr>
          <p:cNvPr id="75" name="object 75"/>
          <p:cNvSpPr txBox="1"/>
          <p:nvPr/>
        </p:nvSpPr>
        <p:spPr>
          <a:xfrm>
            <a:off x="8165718" y="5531611"/>
            <a:ext cx="36106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India </a:t>
            </a:r>
            <a:r>
              <a:rPr sz="1400" spc="-10" dirty="0">
                <a:latin typeface="Arial MT"/>
                <a:cs typeface="Arial MT"/>
              </a:rPr>
              <a:t>SC’s </a:t>
            </a:r>
            <a:r>
              <a:rPr sz="1400" spc="-5" dirty="0">
                <a:latin typeface="Arial MT"/>
                <a:cs typeface="Arial MT"/>
              </a:rPr>
              <a:t>share of </a:t>
            </a:r>
            <a:r>
              <a:rPr sz="1400" dirty="0">
                <a:latin typeface="Arial MT"/>
                <a:cs typeface="Arial MT"/>
              </a:rPr>
              <a:t>Global SC </a:t>
            </a:r>
            <a:r>
              <a:rPr sz="1400" spc="-10" dirty="0">
                <a:latin typeface="Arial MT"/>
                <a:cs typeface="Arial MT"/>
              </a:rPr>
              <a:t>will </a:t>
            </a:r>
            <a:r>
              <a:rPr sz="1400" b="1" dirty="0">
                <a:latin typeface="Arial"/>
                <a:cs typeface="Arial"/>
              </a:rPr>
              <a:t>increase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from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~3.9%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7-9%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between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2018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76" name="object 76"/>
          <p:cNvGrpSpPr/>
          <p:nvPr/>
        </p:nvGrpSpPr>
        <p:grpSpPr>
          <a:xfrm>
            <a:off x="2232532" y="6035040"/>
            <a:ext cx="4200525" cy="248920"/>
            <a:chOff x="2232532" y="6035040"/>
            <a:chExt cx="4200525" cy="248920"/>
          </a:xfrm>
        </p:grpSpPr>
        <p:sp>
          <p:nvSpPr>
            <p:cNvPr id="77" name="object 77"/>
            <p:cNvSpPr/>
            <p:nvPr/>
          </p:nvSpPr>
          <p:spPr>
            <a:xfrm>
              <a:off x="2235707" y="6143244"/>
              <a:ext cx="4194175" cy="0"/>
            </a:xfrm>
            <a:custGeom>
              <a:avLst/>
              <a:gdLst/>
              <a:ahLst/>
              <a:cxnLst/>
              <a:rect l="l" t="t" r="r" b="b"/>
              <a:pathLst>
                <a:path w="4194175">
                  <a:moveTo>
                    <a:pt x="0" y="0"/>
                  </a:moveTo>
                  <a:lnTo>
                    <a:pt x="419417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015739" y="6035040"/>
              <a:ext cx="810895" cy="248920"/>
            </a:xfrm>
            <a:custGeom>
              <a:avLst/>
              <a:gdLst/>
              <a:ahLst/>
              <a:cxnLst/>
              <a:rect l="l" t="t" r="r" b="b"/>
              <a:pathLst>
                <a:path w="810895" h="248920">
                  <a:moveTo>
                    <a:pt x="405384" y="0"/>
                  </a:moveTo>
                  <a:lnTo>
                    <a:pt x="332512" y="2001"/>
                  </a:lnTo>
                  <a:lnTo>
                    <a:pt x="263926" y="7771"/>
                  </a:lnTo>
                  <a:lnTo>
                    <a:pt x="200772" y="16958"/>
                  </a:lnTo>
                  <a:lnTo>
                    <a:pt x="144194" y="29213"/>
                  </a:lnTo>
                  <a:lnTo>
                    <a:pt x="95336" y="44183"/>
                  </a:lnTo>
                  <a:lnTo>
                    <a:pt x="55343" y="61518"/>
                  </a:lnTo>
                  <a:lnTo>
                    <a:pt x="6530" y="101880"/>
                  </a:lnTo>
                  <a:lnTo>
                    <a:pt x="0" y="124206"/>
                  </a:lnTo>
                  <a:lnTo>
                    <a:pt x="6530" y="146531"/>
                  </a:lnTo>
                  <a:lnTo>
                    <a:pt x="55343" y="186893"/>
                  </a:lnTo>
                  <a:lnTo>
                    <a:pt x="95336" y="204228"/>
                  </a:lnTo>
                  <a:lnTo>
                    <a:pt x="144194" y="219198"/>
                  </a:lnTo>
                  <a:lnTo>
                    <a:pt x="200772" y="231453"/>
                  </a:lnTo>
                  <a:lnTo>
                    <a:pt x="263926" y="240640"/>
                  </a:lnTo>
                  <a:lnTo>
                    <a:pt x="332512" y="246410"/>
                  </a:lnTo>
                  <a:lnTo>
                    <a:pt x="405384" y="248412"/>
                  </a:lnTo>
                  <a:lnTo>
                    <a:pt x="478255" y="246410"/>
                  </a:lnTo>
                  <a:lnTo>
                    <a:pt x="546841" y="240640"/>
                  </a:lnTo>
                  <a:lnTo>
                    <a:pt x="609995" y="231453"/>
                  </a:lnTo>
                  <a:lnTo>
                    <a:pt x="666573" y="219198"/>
                  </a:lnTo>
                  <a:lnTo>
                    <a:pt x="715431" y="204228"/>
                  </a:lnTo>
                  <a:lnTo>
                    <a:pt x="755424" y="186893"/>
                  </a:lnTo>
                  <a:lnTo>
                    <a:pt x="804237" y="146531"/>
                  </a:lnTo>
                  <a:lnTo>
                    <a:pt x="810768" y="124206"/>
                  </a:lnTo>
                  <a:lnTo>
                    <a:pt x="804237" y="101880"/>
                  </a:lnTo>
                  <a:lnTo>
                    <a:pt x="755424" y="61518"/>
                  </a:lnTo>
                  <a:lnTo>
                    <a:pt x="715431" y="44183"/>
                  </a:lnTo>
                  <a:lnTo>
                    <a:pt x="666573" y="29213"/>
                  </a:lnTo>
                  <a:lnTo>
                    <a:pt x="609995" y="16958"/>
                  </a:lnTo>
                  <a:lnTo>
                    <a:pt x="546841" y="7771"/>
                  </a:lnTo>
                  <a:lnTo>
                    <a:pt x="478255" y="2001"/>
                  </a:lnTo>
                  <a:lnTo>
                    <a:pt x="405384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4140834" y="6018072"/>
            <a:ext cx="47688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~</a:t>
            </a:r>
            <a:r>
              <a:rPr sz="1400" b="1" spc="-5" dirty="0">
                <a:latin typeface="Arial"/>
                <a:cs typeface="Arial"/>
              </a:rPr>
              <a:t>1</a:t>
            </a:r>
            <a:r>
              <a:rPr sz="1400" b="1" dirty="0">
                <a:latin typeface="Arial"/>
                <a:cs typeface="Arial"/>
              </a:rPr>
              <a:t>.8x</a:t>
            </a:r>
            <a:endParaRPr sz="1400">
              <a:latin typeface="Arial"/>
              <a:cs typeface="Arial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2235707" y="5903976"/>
            <a:ext cx="4194175" cy="249554"/>
          </a:xfrm>
          <a:custGeom>
            <a:avLst/>
            <a:gdLst/>
            <a:ahLst/>
            <a:cxnLst/>
            <a:rect l="l" t="t" r="r" b="b"/>
            <a:pathLst>
              <a:path w="4194175" h="249554">
                <a:moveTo>
                  <a:pt x="4194048" y="249237"/>
                </a:moveTo>
                <a:lnTo>
                  <a:pt x="4194048" y="0"/>
                </a:lnTo>
              </a:path>
              <a:path w="4194175" h="249554">
                <a:moveTo>
                  <a:pt x="0" y="249237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78739" y="16002"/>
            <a:ext cx="2235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Specialty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19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7796021" y="1299210"/>
            <a:ext cx="0" cy="5041900"/>
          </a:xfrm>
          <a:custGeom>
            <a:avLst/>
            <a:gdLst/>
            <a:ahLst/>
            <a:cxnLst/>
            <a:rect l="l" t="t" r="r" b="b"/>
            <a:pathLst>
              <a:path h="5041900">
                <a:moveTo>
                  <a:pt x="0" y="0"/>
                </a:moveTo>
                <a:lnTo>
                  <a:pt x="0" y="50419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87" name="object 87"/>
          <p:cNvSpPr txBox="1"/>
          <p:nvPr/>
        </p:nvSpPr>
        <p:spPr>
          <a:xfrm>
            <a:off x="395427" y="6616618"/>
            <a:ext cx="292481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Team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analysis,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26600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Execut</a:t>
            </a:r>
            <a:r>
              <a:rPr spc="-20" dirty="0"/>
              <a:t>i</a:t>
            </a:r>
            <a:r>
              <a:rPr spc="-70" dirty="0"/>
              <a:t>v</a:t>
            </a:r>
            <a:r>
              <a:rPr spc="114" dirty="0"/>
              <a:t>e</a:t>
            </a:r>
            <a:r>
              <a:rPr spc="-200" dirty="0"/>
              <a:t> </a:t>
            </a:r>
            <a:r>
              <a:rPr spc="-13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51944" y="644814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98475" y="1052525"/>
            <a:ext cx="11400155" cy="4972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142240" indent="-226060" algn="just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760" algn="l"/>
              </a:tabLst>
            </a:pPr>
            <a:r>
              <a:rPr sz="1450" spc="-5" dirty="0">
                <a:latin typeface="Arial MT"/>
                <a:cs typeface="Arial MT"/>
              </a:rPr>
              <a:t>India </a:t>
            </a:r>
            <a:r>
              <a:rPr sz="1450" dirty="0">
                <a:latin typeface="Arial MT"/>
                <a:cs typeface="Arial MT"/>
              </a:rPr>
              <a:t>is a </a:t>
            </a:r>
            <a:r>
              <a:rPr sz="1450" b="1" spc="-5" dirty="0">
                <a:latin typeface="Arial"/>
                <a:cs typeface="Arial"/>
              </a:rPr>
              <a:t>$170-180 Bn </a:t>
            </a:r>
            <a:r>
              <a:rPr sz="1450" b="1" dirty="0">
                <a:latin typeface="Arial"/>
                <a:cs typeface="Arial"/>
              </a:rPr>
              <a:t>chemicals </a:t>
            </a:r>
            <a:r>
              <a:rPr sz="1450" b="1" spc="-5" dirty="0">
                <a:latin typeface="Arial"/>
                <a:cs typeface="Arial"/>
              </a:rPr>
              <a:t>market (3.0%-3.5% </a:t>
            </a:r>
            <a:r>
              <a:rPr sz="1450" b="1" dirty="0">
                <a:latin typeface="Arial"/>
                <a:cs typeface="Arial"/>
              </a:rPr>
              <a:t>global </a:t>
            </a:r>
            <a:r>
              <a:rPr sz="1450" b="1" spc="-5" dirty="0">
                <a:latin typeface="Arial"/>
                <a:cs typeface="Arial"/>
              </a:rPr>
              <a:t>share)</a:t>
            </a:r>
            <a:r>
              <a:rPr sz="1450" spc="-5" dirty="0">
                <a:latin typeface="Arial MT"/>
                <a:cs typeface="Arial MT"/>
              </a:rPr>
              <a:t>, </a:t>
            </a:r>
            <a:r>
              <a:rPr sz="1450" spc="-10" dirty="0">
                <a:latin typeface="Arial MT"/>
                <a:cs typeface="Arial MT"/>
              </a:rPr>
              <a:t>with </a:t>
            </a:r>
            <a:r>
              <a:rPr sz="1450" dirty="0">
                <a:latin typeface="Arial MT"/>
                <a:cs typeface="Arial MT"/>
              </a:rPr>
              <a:t>Specialty </a:t>
            </a:r>
            <a:r>
              <a:rPr sz="1450" spc="-5" dirty="0">
                <a:latin typeface="Arial MT"/>
                <a:cs typeface="Arial MT"/>
              </a:rPr>
              <a:t>and </a:t>
            </a:r>
            <a:r>
              <a:rPr sz="1450" dirty="0">
                <a:latin typeface="Arial MT"/>
                <a:cs typeface="Arial MT"/>
              </a:rPr>
              <a:t>Petrochemicals </a:t>
            </a:r>
            <a:r>
              <a:rPr sz="1450" spc="-5" dirty="0">
                <a:latin typeface="Arial MT"/>
                <a:cs typeface="Arial MT"/>
              </a:rPr>
              <a:t>accounting </a:t>
            </a:r>
            <a:r>
              <a:rPr sz="1450" dirty="0">
                <a:latin typeface="Arial MT"/>
                <a:cs typeface="Arial MT"/>
              </a:rPr>
              <a:t>for 45-50% </a:t>
            </a:r>
            <a:r>
              <a:rPr sz="1450" spc="-5" dirty="0">
                <a:latin typeface="Arial MT"/>
                <a:cs typeface="Arial MT"/>
              </a:rPr>
              <a:t>of </a:t>
            </a:r>
            <a:r>
              <a:rPr sz="1450" dirty="0">
                <a:latin typeface="Arial MT"/>
                <a:cs typeface="Arial MT"/>
              </a:rPr>
              <a:t>the 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market </a:t>
            </a:r>
            <a:r>
              <a:rPr sz="1450" spc="-5" dirty="0">
                <a:latin typeface="Arial MT"/>
                <a:cs typeface="Arial MT"/>
              </a:rPr>
              <a:t>share. </a:t>
            </a:r>
            <a:r>
              <a:rPr sz="1450" b="1" dirty="0">
                <a:latin typeface="Arial"/>
                <a:cs typeface="Arial"/>
              </a:rPr>
              <a:t>By </a:t>
            </a:r>
            <a:r>
              <a:rPr sz="1450" b="1" spc="-5" dirty="0">
                <a:latin typeface="Arial"/>
                <a:cs typeface="Arial"/>
              </a:rPr>
              <a:t>2040</a:t>
            </a:r>
            <a:r>
              <a:rPr sz="1450" spc="-5" dirty="0">
                <a:latin typeface="Arial MT"/>
                <a:cs typeface="Arial MT"/>
              </a:rPr>
              <a:t>, </a:t>
            </a:r>
            <a:r>
              <a:rPr sz="1450" dirty="0">
                <a:latin typeface="Arial MT"/>
                <a:cs typeface="Arial MT"/>
              </a:rPr>
              <a:t>it is </a:t>
            </a:r>
            <a:r>
              <a:rPr sz="1450" spc="-5" dirty="0">
                <a:latin typeface="Arial MT"/>
                <a:cs typeface="Arial MT"/>
              </a:rPr>
              <a:t>expected </a:t>
            </a:r>
            <a:r>
              <a:rPr sz="1450" dirty="0">
                <a:latin typeface="Arial MT"/>
                <a:cs typeface="Arial MT"/>
              </a:rPr>
              <a:t>to </a:t>
            </a:r>
            <a:r>
              <a:rPr sz="1450" spc="-5" dirty="0">
                <a:latin typeface="Arial MT"/>
                <a:cs typeface="Arial MT"/>
              </a:rPr>
              <a:t>reach </a:t>
            </a:r>
            <a:r>
              <a:rPr sz="1450" dirty="0">
                <a:latin typeface="Arial MT"/>
                <a:cs typeface="Arial MT"/>
              </a:rPr>
              <a:t>a </a:t>
            </a:r>
            <a:r>
              <a:rPr sz="1450" spc="-5" dirty="0">
                <a:latin typeface="Arial MT"/>
                <a:cs typeface="Arial MT"/>
              </a:rPr>
              <a:t>value </a:t>
            </a:r>
            <a:r>
              <a:rPr sz="1450" dirty="0">
                <a:latin typeface="Arial MT"/>
                <a:cs typeface="Arial MT"/>
              </a:rPr>
              <a:t>of </a:t>
            </a:r>
            <a:r>
              <a:rPr sz="1450" b="1" spc="-5" dirty="0">
                <a:latin typeface="Arial"/>
                <a:cs typeface="Arial"/>
              </a:rPr>
              <a:t>$850-1000 </a:t>
            </a:r>
            <a:r>
              <a:rPr sz="1450" b="1" dirty="0">
                <a:latin typeface="Arial"/>
                <a:cs typeface="Arial"/>
              </a:rPr>
              <a:t>Bn </a:t>
            </a:r>
            <a:r>
              <a:rPr sz="1450" spc="-5" dirty="0">
                <a:latin typeface="Arial MT"/>
                <a:cs typeface="Arial MT"/>
              </a:rPr>
              <a:t>(growing </a:t>
            </a:r>
            <a:r>
              <a:rPr sz="1450" dirty="0">
                <a:latin typeface="Arial MT"/>
                <a:cs typeface="Arial MT"/>
              </a:rPr>
              <a:t>at a </a:t>
            </a:r>
            <a:r>
              <a:rPr sz="1450" b="1" spc="-5" dirty="0">
                <a:latin typeface="Arial"/>
                <a:cs typeface="Arial"/>
              </a:rPr>
              <a:t>9-10% </a:t>
            </a:r>
            <a:r>
              <a:rPr sz="1450" b="1" spc="-10" dirty="0">
                <a:latin typeface="Arial"/>
                <a:cs typeface="Arial"/>
              </a:rPr>
              <a:t>CAGR</a:t>
            </a:r>
            <a:r>
              <a:rPr sz="1450" spc="-10" dirty="0">
                <a:latin typeface="Arial MT"/>
                <a:cs typeface="Arial MT"/>
              </a:rPr>
              <a:t>), </a:t>
            </a:r>
            <a:r>
              <a:rPr sz="1450" b="1" dirty="0">
                <a:latin typeface="Arial"/>
                <a:cs typeface="Arial"/>
              </a:rPr>
              <a:t>capturing </a:t>
            </a:r>
            <a:r>
              <a:rPr sz="1450" b="1" spc="-5" dirty="0">
                <a:latin typeface="Arial"/>
                <a:cs typeface="Arial"/>
              </a:rPr>
              <a:t>10-12% </a:t>
            </a:r>
            <a:r>
              <a:rPr sz="1450" b="1" dirty="0">
                <a:latin typeface="Arial"/>
                <a:cs typeface="Arial"/>
              </a:rPr>
              <a:t>of the global 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market</a:t>
            </a:r>
            <a:r>
              <a:rPr sz="1450" spc="-5" dirty="0">
                <a:latin typeface="Arial MT"/>
                <a:cs typeface="Arial MT"/>
              </a:rPr>
              <a:t>.</a:t>
            </a:r>
            <a:endParaRPr sz="1450">
              <a:latin typeface="Arial MT"/>
              <a:cs typeface="Arial MT"/>
            </a:endParaRPr>
          </a:p>
          <a:p>
            <a:pPr marL="525780" marR="822960" lvl="1" indent="-288290" algn="just">
              <a:lnSpc>
                <a:spcPct val="100000"/>
              </a:lnSpc>
              <a:spcBef>
                <a:spcPts val="300"/>
              </a:spcBef>
              <a:buChar char="—"/>
              <a:tabLst>
                <a:tab pos="526415" algn="l"/>
              </a:tabLst>
            </a:pPr>
            <a:r>
              <a:rPr sz="1450" spc="-5" dirty="0">
                <a:latin typeface="Arial MT"/>
                <a:cs typeface="Arial MT"/>
              </a:rPr>
              <a:t>Demand </a:t>
            </a:r>
            <a:r>
              <a:rPr sz="1450" spc="-10" dirty="0">
                <a:latin typeface="Arial MT"/>
                <a:cs typeface="Arial MT"/>
              </a:rPr>
              <a:t>growth </a:t>
            </a:r>
            <a:r>
              <a:rPr sz="1450" dirty="0">
                <a:latin typeface="Arial MT"/>
                <a:cs typeface="Arial MT"/>
              </a:rPr>
              <a:t>in the coming </a:t>
            </a:r>
            <a:r>
              <a:rPr sz="1450" spc="-10" dirty="0">
                <a:latin typeface="Arial MT"/>
                <a:cs typeface="Arial MT"/>
              </a:rPr>
              <a:t>years </a:t>
            </a:r>
            <a:r>
              <a:rPr sz="1450" dirty="0">
                <a:latin typeface="Arial MT"/>
                <a:cs typeface="Arial MT"/>
              </a:rPr>
              <a:t>is </a:t>
            </a:r>
            <a:r>
              <a:rPr sz="1450" spc="-5" dirty="0">
                <a:latin typeface="Arial MT"/>
                <a:cs typeface="Arial MT"/>
              </a:rPr>
              <a:t>expected </a:t>
            </a:r>
            <a:r>
              <a:rPr sz="1450" dirty="0">
                <a:latin typeface="Arial MT"/>
                <a:cs typeface="Arial MT"/>
              </a:rPr>
              <a:t>to be </a:t>
            </a:r>
            <a:r>
              <a:rPr sz="1450" spc="-5" dirty="0">
                <a:latin typeface="Arial MT"/>
                <a:cs typeface="Arial MT"/>
              </a:rPr>
              <a:t>driven </a:t>
            </a:r>
            <a:r>
              <a:rPr sz="1450" dirty="0">
                <a:latin typeface="Arial MT"/>
                <a:cs typeface="Arial MT"/>
              </a:rPr>
              <a:t>by rising disposable income, </a:t>
            </a:r>
            <a:r>
              <a:rPr sz="1450" spc="-5" dirty="0">
                <a:latin typeface="Arial MT"/>
                <a:cs typeface="Arial MT"/>
              </a:rPr>
              <a:t>volatility </a:t>
            </a:r>
            <a:r>
              <a:rPr sz="1450" dirty="0">
                <a:latin typeface="Arial MT"/>
                <a:cs typeface="Arial MT"/>
              </a:rPr>
              <a:t>in supply </a:t>
            </a:r>
            <a:r>
              <a:rPr sz="1450" spc="-5" dirty="0">
                <a:latin typeface="Arial MT"/>
                <a:cs typeface="Arial MT"/>
              </a:rPr>
              <a:t>chains, </a:t>
            </a:r>
            <a:r>
              <a:rPr sz="1450" dirty="0">
                <a:latin typeface="Arial MT"/>
                <a:cs typeface="Arial MT"/>
              </a:rPr>
              <a:t>shift in 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consumer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preferences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to</a:t>
            </a:r>
            <a:r>
              <a:rPr sz="1450" spc="-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healthier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more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sustainable</a:t>
            </a:r>
            <a:r>
              <a:rPr sz="1450" spc="2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options,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“China</a:t>
            </a:r>
            <a:r>
              <a:rPr sz="1450" spc="3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Plus One”,</a:t>
            </a:r>
            <a:r>
              <a:rPr sz="1450" spc="4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etc.</a:t>
            </a:r>
            <a:endParaRPr sz="1450">
              <a:latin typeface="Arial MT"/>
              <a:cs typeface="Arial MT"/>
            </a:endParaRPr>
          </a:p>
          <a:p>
            <a:pPr marL="238125" marR="24574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50" spc="-10" dirty="0">
                <a:latin typeface="Arial MT"/>
                <a:cs typeface="Arial MT"/>
              </a:rPr>
              <a:t>Through</a:t>
            </a:r>
            <a:r>
              <a:rPr sz="1450" spc="4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2040,</a:t>
            </a:r>
            <a:r>
              <a:rPr sz="1450" spc="3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the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sector’s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b="1" spc="-5" dirty="0">
                <a:latin typeface="Arial"/>
                <a:cs typeface="Arial"/>
              </a:rPr>
              <a:t>trade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deficit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is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expected</a:t>
            </a:r>
            <a:r>
              <a:rPr sz="1450" b="1" spc="4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to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rise</a:t>
            </a:r>
            <a:r>
              <a:rPr sz="1450" b="1" spc="-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to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$40-42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Bn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(7.8%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CAGR)</a:t>
            </a:r>
            <a:r>
              <a:rPr sz="1450" spc="-10" dirty="0">
                <a:latin typeface="Arial MT"/>
                <a:cs typeface="Arial MT"/>
              </a:rPr>
              <a:t>,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from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$9-10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bn</a:t>
            </a:r>
            <a:r>
              <a:rPr sz="1450" spc="-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in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2021.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This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is </a:t>
            </a:r>
            <a:r>
              <a:rPr sz="1450" spc="-5" dirty="0">
                <a:latin typeface="Arial MT"/>
                <a:cs typeface="Arial MT"/>
              </a:rPr>
              <a:t>because</a:t>
            </a:r>
            <a:r>
              <a:rPr sz="1450" spc="2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the </a:t>
            </a:r>
            <a:r>
              <a:rPr sz="1450" spc="-385" dirty="0">
                <a:latin typeface="Arial MT"/>
                <a:cs typeface="Arial MT"/>
              </a:rPr>
              <a:t> </a:t>
            </a:r>
            <a:r>
              <a:rPr sz="1450" b="1" spc="-5" dirty="0">
                <a:latin typeface="Arial"/>
                <a:cs typeface="Arial"/>
              </a:rPr>
              <a:t>exports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are</a:t>
            </a:r>
            <a:r>
              <a:rPr sz="1450" b="1" spc="-5" dirty="0">
                <a:latin typeface="Arial"/>
                <a:cs typeface="Arial"/>
              </a:rPr>
              <a:t> projected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to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outgrow</a:t>
            </a:r>
            <a:r>
              <a:rPr sz="1450" b="1" spc="-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imports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but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only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marginally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dirty="0">
                <a:latin typeface="Arial MT"/>
                <a:cs typeface="Arial MT"/>
              </a:rPr>
              <a:t>to</a:t>
            </a:r>
            <a:r>
              <a:rPr sz="1450" spc="-5" dirty="0">
                <a:latin typeface="Arial MT"/>
                <a:cs typeface="Arial MT"/>
              </a:rPr>
              <a:t> </a:t>
            </a:r>
            <a:r>
              <a:rPr sz="1450" b="1" spc="-5" dirty="0">
                <a:latin typeface="Arial"/>
                <a:cs typeface="Arial"/>
              </a:rPr>
              <a:t>$140-145</a:t>
            </a:r>
            <a:r>
              <a:rPr sz="1450" b="1" spc="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Bn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(9.7%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CAGR)</a:t>
            </a:r>
            <a:r>
              <a:rPr sz="1450" b="1" spc="45" dirty="0">
                <a:latin typeface="Arial"/>
                <a:cs typeface="Arial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b="1" spc="-5" dirty="0">
                <a:latin typeface="Arial"/>
                <a:cs typeface="Arial"/>
              </a:rPr>
              <a:t>$180-185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Bn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(9.4%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CAGR) </a:t>
            </a:r>
            <a:r>
              <a:rPr sz="1450" b="1" spc="-5" dirty="0">
                <a:latin typeface="Arial"/>
                <a:cs typeface="Arial"/>
              </a:rPr>
              <a:t> </a:t>
            </a:r>
            <a:r>
              <a:rPr sz="1450" spc="-5" dirty="0">
                <a:latin typeface="Arial MT"/>
                <a:cs typeface="Arial MT"/>
              </a:rPr>
              <a:t>respectively</a:t>
            </a:r>
            <a:endParaRPr sz="1450">
              <a:latin typeface="Arial MT"/>
              <a:cs typeface="Arial MT"/>
            </a:endParaRPr>
          </a:p>
          <a:p>
            <a:pPr marL="525780" marR="48895" lvl="1" indent="-288290">
              <a:lnSpc>
                <a:spcPct val="100000"/>
              </a:lnSpc>
              <a:spcBef>
                <a:spcPts val="305"/>
              </a:spcBef>
              <a:buChar char="—"/>
              <a:tabLst>
                <a:tab pos="526415" algn="l"/>
              </a:tabLst>
            </a:pPr>
            <a:r>
              <a:rPr sz="1450" spc="-5" dirty="0">
                <a:latin typeface="Arial MT"/>
                <a:cs typeface="Arial MT"/>
              </a:rPr>
              <a:t>Current</a:t>
            </a:r>
            <a:r>
              <a:rPr sz="1450" spc="4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imports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of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15" dirty="0">
                <a:latin typeface="Arial MT"/>
                <a:cs typeface="Arial MT"/>
              </a:rPr>
              <a:t>Specialty,</a:t>
            </a:r>
            <a:r>
              <a:rPr sz="1450" spc="2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Inorganic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Petchem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stand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at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b="1" dirty="0">
                <a:latin typeface="Arial"/>
                <a:cs typeface="Arial"/>
              </a:rPr>
              <a:t>~$33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Bn, </a:t>
            </a:r>
            <a:r>
              <a:rPr sz="1450" spc="-10" dirty="0">
                <a:latin typeface="Arial MT"/>
                <a:cs typeface="Arial MT"/>
              </a:rPr>
              <a:t>with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Inorganic</a:t>
            </a:r>
            <a:r>
              <a:rPr sz="1450" spc="3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Petchem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being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net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importers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driven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by 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b="1" dirty="0">
                <a:latin typeface="Arial"/>
                <a:cs typeface="Arial"/>
              </a:rPr>
              <a:t>lagging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cracker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capacity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low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access</a:t>
            </a:r>
            <a:r>
              <a:rPr sz="1450" b="1" spc="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to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building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blocks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key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minerals.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dirty="0">
                <a:latin typeface="Arial MT"/>
                <a:cs typeface="Arial MT"/>
              </a:rPr>
              <a:t>Within</a:t>
            </a:r>
            <a:r>
              <a:rPr sz="1450" spc="-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Inorganic</a:t>
            </a:r>
            <a:r>
              <a:rPr sz="1450" spc="5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2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Petchem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5-7</a:t>
            </a:r>
            <a:r>
              <a:rPr sz="1450" spc="2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key </a:t>
            </a:r>
            <a:r>
              <a:rPr sz="1450" spc="-5" dirty="0">
                <a:latin typeface="Arial MT"/>
                <a:cs typeface="Arial MT"/>
              </a:rPr>
              <a:t>segments </a:t>
            </a:r>
            <a:r>
              <a:rPr sz="1450" spc="-38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(</a:t>
            </a:r>
            <a:r>
              <a:rPr sz="1450" b="1" dirty="0">
                <a:latin typeface="Arial"/>
                <a:cs typeface="Arial"/>
              </a:rPr>
              <a:t>including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Phosphorus,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Potassium,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PVC,</a:t>
            </a:r>
            <a:r>
              <a:rPr sz="1450" b="1" spc="-3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Polypropylene,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 EDC</a:t>
            </a:r>
            <a:r>
              <a:rPr sz="1450" dirty="0">
                <a:latin typeface="Arial MT"/>
                <a:cs typeface="Arial MT"/>
              </a:rPr>
              <a:t>) </a:t>
            </a:r>
            <a:r>
              <a:rPr sz="1450" spc="-10" dirty="0">
                <a:latin typeface="Arial MT"/>
                <a:cs typeface="Arial MT"/>
              </a:rPr>
              <a:t>drive</a:t>
            </a:r>
            <a:r>
              <a:rPr sz="1450" spc="3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the majority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of</a:t>
            </a:r>
            <a:r>
              <a:rPr sz="1450" spc="-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imports.</a:t>
            </a:r>
            <a:endParaRPr sz="1450">
              <a:latin typeface="Arial MT"/>
              <a:cs typeface="Arial MT"/>
            </a:endParaRPr>
          </a:p>
          <a:p>
            <a:pPr marL="525780" marR="608965" lvl="1" indent="-288290">
              <a:lnSpc>
                <a:spcPct val="100000"/>
              </a:lnSpc>
              <a:spcBef>
                <a:spcPts val="300"/>
              </a:spcBef>
              <a:buChar char="—"/>
              <a:tabLst>
                <a:tab pos="526415" algn="l"/>
              </a:tabLst>
            </a:pPr>
            <a:r>
              <a:rPr sz="1450" spc="-5" dirty="0">
                <a:latin typeface="Arial MT"/>
                <a:cs typeface="Arial MT"/>
              </a:rPr>
              <a:t>Exports</a:t>
            </a:r>
            <a:r>
              <a:rPr sz="1450" spc="2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currently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stand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at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~$</a:t>
            </a:r>
            <a:r>
              <a:rPr sz="1450" b="1" dirty="0">
                <a:latin typeface="Arial"/>
                <a:cs typeface="Arial"/>
              </a:rPr>
              <a:t>24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USD</a:t>
            </a:r>
            <a:r>
              <a:rPr sz="1450" b="1" spc="-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Bn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are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10" dirty="0">
                <a:latin typeface="Arial MT"/>
                <a:cs typeface="Arial MT"/>
              </a:rPr>
              <a:t>drive</a:t>
            </a:r>
            <a:r>
              <a:rPr sz="1450" spc="4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by Specialty chemicals;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4-5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key </a:t>
            </a:r>
            <a:r>
              <a:rPr sz="1450" spc="-5" dirty="0">
                <a:latin typeface="Arial MT"/>
                <a:cs typeface="Arial MT"/>
              </a:rPr>
              <a:t>segments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(</a:t>
            </a:r>
            <a:r>
              <a:rPr sz="1450" b="1" dirty="0">
                <a:latin typeface="Arial"/>
                <a:cs typeface="Arial"/>
              </a:rPr>
              <a:t>including</a:t>
            </a:r>
            <a:r>
              <a:rPr sz="1450" b="1" spc="-5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Agrochemicals, </a:t>
            </a:r>
            <a:r>
              <a:rPr sz="1450" b="1" spc="-39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Pigments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&amp; </a:t>
            </a:r>
            <a:r>
              <a:rPr sz="1450" b="1" spc="-10" dirty="0">
                <a:latin typeface="Arial"/>
                <a:cs typeface="Arial"/>
              </a:rPr>
              <a:t>Dyes,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Carbon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Black,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Paraxylene</a:t>
            </a:r>
            <a:r>
              <a:rPr sz="1450" spc="-5" dirty="0">
                <a:latin typeface="Arial MT"/>
                <a:cs typeface="Arial MT"/>
              </a:rPr>
              <a:t>)</a:t>
            </a:r>
            <a:r>
              <a:rPr sz="1450" spc="6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accounting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for the</a:t>
            </a:r>
            <a:r>
              <a:rPr sz="1450" spc="-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majority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share.</a:t>
            </a:r>
            <a:endParaRPr sz="145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50" dirty="0">
                <a:latin typeface="Arial MT"/>
                <a:cs typeface="Arial MT"/>
              </a:rPr>
              <a:t>With</a:t>
            </a:r>
            <a:r>
              <a:rPr sz="1450" spc="-3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this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10" dirty="0">
                <a:latin typeface="Arial MT"/>
                <a:cs typeface="Arial MT"/>
              </a:rPr>
              <a:t>widening</a:t>
            </a:r>
            <a:r>
              <a:rPr sz="1450" spc="6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trade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deficit,</a:t>
            </a:r>
            <a:r>
              <a:rPr sz="1450" dirty="0">
                <a:latin typeface="Arial MT"/>
                <a:cs typeface="Arial MT"/>
              </a:rPr>
              <a:t> </a:t>
            </a:r>
            <a:r>
              <a:rPr sz="1450" spc="-10" dirty="0">
                <a:latin typeface="Arial MT"/>
                <a:cs typeface="Arial MT"/>
              </a:rPr>
              <a:t>India’s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b="1" spc="-5" dirty="0">
                <a:latin typeface="Arial"/>
                <a:cs typeface="Arial"/>
              </a:rPr>
              <a:t>chemical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production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capacity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is </a:t>
            </a:r>
            <a:r>
              <a:rPr sz="1450" b="1" spc="-5" dirty="0">
                <a:latin typeface="Arial"/>
                <a:cs typeface="Arial"/>
              </a:rPr>
              <a:t>expected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to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grow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at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unprecedented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10%+</a:t>
            </a:r>
            <a:r>
              <a:rPr sz="1450" b="1" spc="4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CAGR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dirty="0">
                <a:latin typeface="Arial MT"/>
                <a:cs typeface="Arial MT"/>
              </a:rPr>
              <a:t>to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fully</a:t>
            </a:r>
            <a:endParaRPr sz="145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450" dirty="0">
                <a:latin typeface="Arial MT"/>
                <a:cs typeface="Arial MT"/>
              </a:rPr>
              <a:t>meet</a:t>
            </a:r>
            <a:r>
              <a:rPr sz="1450" spc="-5" dirty="0">
                <a:latin typeface="Arial MT"/>
                <a:cs typeface="Arial MT"/>
              </a:rPr>
              <a:t> growing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domestic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demand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by </a:t>
            </a:r>
            <a:r>
              <a:rPr sz="1450" spc="-5" dirty="0">
                <a:latin typeface="Arial MT"/>
                <a:cs typeface="Arial MT"/>
              </a:rPr>
              <a:t>2040.</a:t>
            </a:r>
            <a:endParaRPr sz="145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50" spc="-5" dirty="0">
                <a:latin typeface="Arial MT"/>
                <a:cs typeface="Arial MT"/>
              </a:rPr>
              <a:t>Government</a:t>
            </a:r>
            <a:r>
              <a:rPr sz="1450" spc="6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support</a:t>
            </a:r>
            <a:r>
              <a:rPr sz="1450" spc="35" dirty="0">
                <a:latin typeface="Arial MT"/>
                <a:cs typeface="Arial MT"/>
              </a:rPr>
              <a:t> </a:t>
            </a:r>
            <a:r>
              <a:rPr sz="1450" spc="-10" dirty="0">
                <a:latin typeface="Arial MT"/>
                <a:cs typeface="Arial MT"/>
              </a:rPr>
              <a:t>would</a:t>
            </a:r>
            <a:r>
              <a:rPr sz="1450" spc="6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be critical to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increase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installed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capacity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in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the </a:t>
            </a:r>
            <a:r>
              <a:rPr sz="1450" spc="-15" dirty="0">
                <a:latin typeface="Arial MT"/>
                <a:cs typeface="Arial MT"/>
              </a:rPr>
              <a:t>sector.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Support</a:t>
            </a:r>
            <a:r>
              <a:rPr sz="1450" spc="35" dirty="0">
                <a:latin typeface="Arial MT"/>
                <a:cs typeface="Arial MT"/>
              </a:rPr>
              <a:t> </a:t>
            </a:r>
            <a:r>
              <a:rPr sz="1450" spc="-10" dirty="0">
                <a:latin typeface="Arial MT"/>
                <a:cs typeface="Arial MT"/>
              </a:rPr>
              <a:t>will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be </a:t>
            </a:r>
            <a:r>
              <a:rPr sz="1450" spc="-5" dirty="0">
                <a:latin typeface="Arial MT"/>
                <a:cs typeface="Arial MT"/>
              </a:rPr>
              <a:t>required</a:t>
            </a:r>
            <a:r>
              <a:rPr sz="1450" spc="6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across</a:t>
            </a:r>
            <a:r>
              <a:rPr sz="1450" spc="55" dirty="0">
                <a:latin typeface="Arial MT"/>
                <a:cs typeface="Arial MT"/>
              </a:rPr>
              <a:t> </a:t>
            </a:r>
            <a:r>
              <a:rPr sz="1450" b="1" spc="-5" dirty="0">
                <a:latin typeface="Arial"/>
                <a:cs typeface="Arial"/>
              </a:rPr>
              <a:t>infrastructure,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ease</a:t>
            </a:r>
            <a:r>
              <a:rPr sz="1450" b="1" spc="4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of </a:t>
            </a:r>
            <a:r>
              <a:rPr sz="1450" b="1" spc="-38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doing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business,</a:t>
            </a:r>
            <a:r>
              <a:rPr sz="1450" b="1" spc="2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regulations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taxes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&amp;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30" dirty="0">
                <a:latin typeface="Arial"/>
                <a:cs typeface="Arial"/>
              </a:rPr>
              <a:t>FTAs,</a:t>
            </a:r>
            <a:r>
              <a:rPr sz="1450" b="1" spc="30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talent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1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upskilling,</a:t>
            </a:r>
            <a:r>
              <a:rPr sz="1450" b="1" spc="-1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safety</a:t>
            </a:r>
            <a:r>
              <a:rPr sz="1450" b="1" spc="2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standards,</a:t>
            </a:r>
            <a:r>
              <a:rPr sz="1450" b="1" spc="3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sustainability</a:t>
            </a:r>
            <a:r>
              <a:rPr sz="1450" b="1" spc="1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and</a:t>
            </a:r>
            <a:r>
              <a:rPr sz="1450" b="1" spc="5" dirty="0">
                <a:latin typeface="Arial"/>
                <a:cs typeface="Arial"/>
              </a:rPr>
              <a:t> </a:t>
            </a:r>
            <a:r>
              <a:rPr sz="1450" b="1" spc="-5" dirty="0">
                <a:latin typeface="Arial"/>
                <a:cs typeface="Arial"/>
              </a:rPr>
              <a:t>feedstock </a:t>
            </a:r>
            <a:r>
              <a:rPr sz="1450" b="1" dirty="0">
                <a:latin typeface="Arial"/>
                <a:cs typeface="Arial"/>
              </a:rPr>
              <a:t> management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50" spc="-5" dirty="0">
                <a:latin typeface="Arial MT"/>
                <a:cs typeface="Arial MT"/>
              </a:rPr>
              <a:t>This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document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highlights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20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high-impact</a:t>
            </a:r>
            <a:r>
              <a:rPr sz="1450" spc="4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areas</a:t>
            </a:r>
            <a:r>
              <a:rPr sz="1450" spc="4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(PCPIR</a:t>
            </a:r>
            <a:r>
              <a:rPr sz="1450" spc="-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infrastructure,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the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RoDTEP</a:t>
            </a:r>
            <a:r>
              <a:rPr sz="1450" spc="-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scheme,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PLIs,</a:t>
            </a:r>
            <a:r>
              <a:rPr sz="1450" spc="-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ITI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infrastructure,</a:t>
            </a:r>
            <a:r>
              <a:rPr sz="1450" spc="3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GHS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implementation,</a:t>
            </a:r>
            <a:endParaRPr sz="1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450" dirty="0">
                <a:latin typeface="Arial MT"/>
                <a:cs typeface="Arial MT"/>
              </a:rPr>
              <a:t>etc.)</a:t>
            </a:r>
            <a:r>
              <a:rPr sz="1450" spc="-5" dirty="0">
                <a:latin typeface="Arial MT"/>
                <a:cs typeface="Arial MT"/>
              </a:rPr>
              <a:t> </a:t>
            </a:r>
            <a:r>
              <a:rPr sz="1450" spc="-10" dirty="0">
                <a:latin typeface="Arial MT"/>
                <a:cs typeface="Arial MT"/>
              </a:rPr>
              <a:t>where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government</a:t>
            </a:r>
            <a:r>
              <a:rPr sz="1450" spc="4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can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help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chemicals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players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expand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installed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capacity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2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cater to</a:t>
            </a:r>
            <a:r>
              <a:rPr sz="1450" spc="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growing</a:t>
            </a:r>
            <a:r>
              <a:rPr sz="1450" spc="5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domestic</a:t>
            </a:r>
            <a:r>
              <a:rPr sz="1450" spc="10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and</a:t>
            </a:r>
            <a:r>
              <a:rPr sz="1450" spc="15" dirty="0">
                <a:latin typeface="Arial MT"/>
                <a:cs typeface="Arial MT"/>
              </a:rPr>
              <a:t> </a:t>
            </a:r>
            <a:r>
              <a:rPr sz="1450" spc="-5" dirty="0">
                <a:latin typeface="Arial MT"/>
                <a:cs typeface="Arial MT"/>
              </a:rPr>
              <a:t>international</a:t>
            </a:r>
            <a:r>
              <a:rPr sz="1450" spc="60" dirty="0">
                <a:latin typeface="Arial MT"/>
                <a:cs typeface="Arial MT"/>
              </a:rPr>
              <a:t> </a:t>
            </a:r>
            <a:r>
              <a:rPr sz="1450" dirty="0">
                <a:latin typeface="Arial MT"/>
                <a:cs typeface="Arial MT"/>
              </a:rPr>
              <a:t>demand.</a:t>
            </a:r>
            <a:endParaRPr sz="14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70" dirty="0"/>
              <a:t>India’s</a:t>
            </a:r>
            <a:r>
              <a:rPr spc="-165" dirty="0"/>
              <a:t> </a:t>
            </a:r>
            <a:r>
              <a:rPr spc="-75" dirty="0"/>
              <a:t>export-import</a:t>
            </a:r>
            <a:r>
              <a:rPr spc="-185" dirty="0"/>
              <a:t> </a:t>
            </a:r>
            <a:r>
              <a:rPr spc="-20" dirty="0"/>
              <a:t>dynamics</a:t>
            </a:r>
            <a:r>
              <a:rPr spc="-150" dirty="0"/>
              <a:t> </a:t>
            </a:r>
            <a:r>
              <a:rPr spc="55" dirty="0"/>
              <a:t>could</a:t>
            </a:r>
            <a:r>
              <a:rPr spc="-150" dirty="0"/>
              <a:t> </a:t>
            </a:r>
            <a:r>
              <a:rPr spc="95" dirty="0"/>
              <a:t>change</a:t>
            </a:r>
            <a:r>
              <a:rPr spc="-155" dirty="0"/>
              <a:t> </a:t>
            </a:r>
            <a:r>
              <a:rPr spc="-70" dirty="0"/>
              <a:t>significantly</a:t>
            </a:r>
            <a:r>
              <a:rPr spc="-195" dirty="0"/>
              <a:t> </a:t>
            </a:r>
            <a:r>
              <a:rPr spc="55" dirty="0"/>
              <a:t>due</a:t>
            </a:r>
            <a:r>
              <a:rPr spc="-130" dirty="0"/>
              <a:t> </a:t>
            </a:r>
            <a:r>
              <a:rPr spc="-10" dirty="0"/>
              <a:t>to</a:t>
            </a:r>
            <a:r>
              <a:rPr spc="-165" dirty="0"/>
              <a:t> </a:t>
            </a:r>
            <a:r>
              <a:rPr spc="-35" dirty="0"/>
              <a:t>Specialty </a:t>
            </a:r>
            <a:r>
              <a:rPr spc="-760" dirty="0"/>
              <a:t> </a:t>
            </a:r>
            <a:r>
              <a:rPr spc="5" dirty="0"/>
              <a:t>Chemicals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1794510"/>
            <a:ext cx="4112260" cy="48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2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India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Specialty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&amp;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Import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80"/>
              </a:lnSpc>
            </a:pPr>
            <a:r>
              <a:rPr sz="1400" spc="-5" dirty="0">
                <a:latin typeface="Arial MT"/>
                <a:cs typeface="Arial MT"/>
              </a:rPr>
              <a:t>USD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7461" y="1764029"/>
            <a:ext cx="27489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Major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contributors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export/import,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2040</a:t>
            </a:r>
            <a:r>
              <a:rPr sz="1600" spc="-5" dirty="0">
                <a:latin typeface="Arial MT"/>
                <a:cs typeface="Arial MT"/>
              </a:rPr>
              <a:t>, USD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Bn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83145" y="2473261"/>
            <a:ext cx="3947160" cy="3353435"/>
            <a:chOff x="783145" y="2473261"/>
            <a:chExt cx="3947160" cy="3353435"/>
          </a:xfrm>
        </p:grpSpPr>
        <p:sp>
          <p:nvSpPr>
            <p:cNvPr id="6" name="object 6"/>
            <p:cNvSpPr/>
            <p:nvPr/>
          </p:nvSpPr>
          <p:spPr>
            <a:xfrm>
              <a:off x="787908" y="2478023"/>
              <a:ext cx="3930650" cy="3343910"/>
            </a:xfrm>
            <a:custGeom>
              <a:avLst/>
              <a:gdLst/>
              <a:ahLst/>
              <a:cxnLst/>
              <a:rect l="l" t="t" r="r" b="b"/>
              <a:pathLst>
                <a:path w="3930650" h="3343910">
                  <a:moveTo>
                    <a:pt x="0" y="3343655"/>
                  </a:moveTo>
                  <a:lnTo>
                    <a:pt x="0" y="0"/>
                  </a:lnTo>
                </a:path>
                <a:path w="3930650" h="3343910">
                  <a:moveTo>
                    <a:pt x="0" y="3343655"/>
                  </a:moveTo>
                  <a:lnTo>
                    <a:pt x="3930395" y="334365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59586" y="2791205"/>
              <a:ext cx="3458210" cy="2382520"/>
            </a:xfrm>
            <a:custGeom>
              <a:avLst/>
              <a:gdLst/>
              <a:ahLst/>
              <a:cxnLst/>
              <a:rect l="l" t="t" r="r" b="b"/>
              <a:pathLst>
                <a:path w="3458210" h="2382520">
                  <a:moveTo>
                    <a:pt x="0" y="2336292"/>
                  </a:moveTo>
                  <a:lnTo>
                    <a:pt x="627888" y="2382012"/>
                  </a:lnTo>
                  <a:lnTo>
                    <a:pt x="1414271" y="1889760"/>
                  </a:lnTo>
                  <a:lnTo>
                    <a:pt x="3457955" y="0"/>
                  </a:lnTo>
                </a:path>
              </a:pathLst>
            </a:custGeom>
            <a:ln w="254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59586" y="3664457"/>
              <a:ext cx="3458210" cy="1584960"/>
            </a:xfrm>
            <a:custGeom>
              <a:avLst/>
              <a:gdLst/>
              <a:ahLst/>
              <a:cxnLst/>
              <a:rect l="l" t="t" r="r" b="b"/>
              <a:pathLst>
                <a:path w="3458210" h="1584960">
                  <a:moveTo>
                    <a:pt x="0" y="1479804"/>
                  </a:moveTo>
                  <a:lnTo>
                    <a:pt x="627888" y="1584960"/>
                  </a:lnTo>
                  <a:lnTo>
                    <a:pt x="1414271" y="1216152"/>
                  </a:lnTo>
                  <a:lnTo>
                    <a:pt x="3457955" y="0"/>
                  </a:lnTo>
                </a:path>
              </a:pathLst>
            </a:custGeom>
            <a:ln w="25399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156512" y="4832680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85620" y="4642484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15941" y="2496693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73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56512" y="5181727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571750" y="4918328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23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15941" y="3370326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52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7723" y="2347087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80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7723" y="4018915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40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8825" y="4861940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07484" y="5862624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7723" y="3183763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60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8825" y="4442282"/>
            <a:ext cx="2235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30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7723" y="3601339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50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8800" y="5697118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8825" y="5279516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7723" y="2764663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70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888235" y="4878323"/>
            <a:ext cx="0" cy="274955"/>
          </a:xfrm>
          <a:custGeom>
            <a:avLst/>
            <a:gdLst/>
            <a:ahLst/>
            <a:cxnLst/>
            <a:rect l="l" t="t" r="r" b="b"/>
            <a:pathLst>
              <a:path h="274954">
                <a:moveTo>
                  <a:pt x="0" y="0"/>
                </a:moveTo>
                <a:lnTo>
                  <a:pt x="0" y="27457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572004" y="4383481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27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888235" y="2447544"/>
            <a:ext cx="2804160" cy="3371850"/>
          </a:xfrm>
          <a:custGeom>
            <a:avLst/>
            <a:gdLst/>
            <a:ahLst/>
            <a:cxnLst/>
            <a:rect l="l" t="t" r="r" b="b"/>
            <a:pathLst>
              <a:path w="2804160" h="3371850">
                <a:moveTo>
                  <a:pt x="0" y="0"/>
                </a:moveTo>
                <a:lnTo>
                  <a:pt x="0" y="3371850"/>
                </a:lnTo>
              </a:path>
              <a:path w="2804160" h="3371850">
                <a:moveTo>
                  <a:pt x="786383" y="0"/>
                </a:moveTo>
                <a:lnTo>
                  <a:pt x="786383" y="3371850"/>
                </a:lnTo>
              </a:path>
              <a:path w="2804160" h="3371850">
                <a:moveTo>
                  <a:pt x="2804160" y="0"/>
                </a:moveTo>
                <a:lnTo>
                  <a:pt x="2804160" y="3371850"/>
                </a:lnTo>
              </a:path>
            </a:pathLst>
          </a:custGeom>
          <a:ln w="6350">
            <a:solidFill>
              <a:srgbClr val="B3B3B3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676526" y="5286247"/>
            <a:ext cx="1210945" cy="75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14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801370" algn="l"/>
              </a:tabLst>
            </a:pPr>
            <a:r>
              <a:rPr sz="1400" spc="-5" dirty="0">
                <a:latin typeface="Arial MT"/>
                <a:cs typeface="Arial MT"/>
              </a:rPr>
              <a:t>202</a:t>
            </a:r>
            <a:r>
              <a:rPr sz="1400" dirty="0">
                <a:latin typeface="Arial MT"/>
                <a:cs typeface="Arial MT"/>
              </a:rPr>
              <a:t>2	</a:t>
            </a:r>
            <a:r>
              <a:rPr sz="1400" spc="-5" dirty="0">
                <a:latin typeface="Arial MT"/>
                <a:cs typeface="Arial MT"/>
              </a:rPr>
              <a:t>2027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6540823" y="2720911"/>
            <a:ext cx="1370330" cy="1375410"/>
            <a:chOff x="6540823" y="2720911"/>
            <a:chExt cx="1370330" cy="1375410"/>
          </a:xfrm>
        </p:grpSpPr>
        <p:sp>
          <p:nvSpPr>
            <p:cNvPr id="30" name="object 30"/>
            <p:cNvSpPr/>
            <p:nvPr/>
          </p:nvSpPr>
          <p:spPr>
            <a:xfrm>
              <a:off x="7227950" y="2725800"/>
              <a:ext cx="682625" cy="1237615"/>
            </a:xfrm>
            <a:custGeom>
              <a:avLst/>
              <a:gdLst/>
              <a:ahLst/>
              <a:cxnLst/>
              <a:rect l="l" t="t" r="r" b="b"/>
              <a:pathLst>
                <a:path w="682625" h="1237614">
                  <a:moveTo>
                    <a:pt x="0" y="0"/>
                  </a:moveTo>
                  <a:lnTo>
                    <a:pt x="0" y="682625"/>
                  </a:lnTo>
                  <a:lnTo>
                    <a:pt x="397764" y="1237361"/>
                  </a:lnTo>
                  <a:lnTo>
                    <a:pt x="437697" y="1206400"/>
                  </a:lnTo>
                  <a:lnTo>
                    <a:pt x="474964" y="1172840"/>
                  </a:lnTo>
                  <a:lnTo>
                    <a:pt x="509472" y="1136856"/>
                  </a:lnTo>
                  <a:lnTo>
                    <a:pt x="541130" y="1098624"/>
                  </a:lnTo>
                  <a:lnTo>
                    <a:pt x="569846" y="1058323"/>
                  </a:lnTo>
                  <a:lnTo>
                    <a:pt x="595528" y="1016129"/>
                  </a:lnTo>
                  <a:lnTo>
                    <a:pt x="618084" y="972219"/>
                  </a:lnTo>
                  <a:lnTo>
                    <a:pt x="637422" y="926770"/>
                  </a:lnTo>
                  <a:lnTo>
                    <a:pt x="653450" y="879958"/>
                  </a:lnTo>
                  <a:lnTo>
                    <a:pt x="666076" y="831961"/>
                  </a:lnTo>
                  <a:lnTo>
                    <a:pt x="675208" y="782955"/>
                  </a:lnTo>
                  <a:lnTo>
                    <a:pt x="680755" y="733117"/>
                  </a:lnTo>
                  <a:lnTo>
                    <a:pt x="682625" y="682625"/>
                  </a:lnTo>
                  <a:lnTo>
                    <a:pt x="680910" y="633867"/>
                  </a:lnTo>
                  <a:lnTo>
                    <a:pt x="675844" y="586036"/>
                  </a:lnTo>
                  <a:lnTo>
                    <a:pt x="667542" y="539247"/>
                  </a:lnTo>
                  <a:lnTo>
                    <a:pt x="656120" y="493615"/>
                  </a:lnTo>
                  <a:lnTo>
                    <a:pt x="641693" y="449256"/>
                  </a:lnTo>
                  <a:lnTo>
                    <a:pt x="624377" y="406285"/>
                  </a:lnTo>
                  <a:lnTo>
                    <a:pt x="604288" y="364817"/>
                  </a:lnTo>
                  <a:lnTo>
                    <a:pt x="581541" y="324968"/>
                  </a:lnTo>
                  <a:lnTo>
                    <a:pt x="556251" y="286854"/>
                  </a:lnTo>
                  <a:lnTo>
                    <a:pt x="528535" y="250589"/>
                  </a:lnTo>
                  <a:lnTo>
                    <a:pt x="498507" y="216290"/>
                  </a:lnTo>
                  <a:lnTo>
                    <a:pt x="466284" y="184071"/>
                  </a:lnTo>
                  <a:lnTo>
                    <a:pt x="431982" y="154049"/>
                  </a:lnTo>
                  <a:lnTo>
                    <a:pt x="395715" y="126338"/>
                  </a:lnTo>
                  <a:lnTo>
                    <a:pt x="357599" y="101053"/>
                  </a:lnTo>
                  <a:lnTo>
                    <a:pt x="317751" y="78312"/>
                  </a:lnTo>
                  <a:lnTo>
                    <a:pt x="276285" y="58227"/>
                  </a:lnTo>
                  <a:lnTo>
                    <a:pt x="233318" y="40916"/>
                  </a:lnTo>
                  <a:lnTo>
                    <a:pt x="188964" y="26494"/>
                  </a:lnTo>
                  <a:lnTo>
                    <a:pt x="143340" y="15076"/>
                  </a:lnTo>
                  <a:lnTo>
                    <a:pt x="96560" y="6777"/>
                  </a:lnTo>
                  <a:lnTo>
                    <a:pt x="48742" y="17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641083" y="3408425"/>
              <a:ext cx="984885" cy="682625"/>
            </a:xfrm>
            <a:custGeom>
              <a:avLst/>
              <a:gdLst/>
              <a:ahLst/>
              <a:cxnLst/>
              <a:rect l="l" t="t" r="r" b="b"/>
              <a:pathLst>
                <a:path w="984884" h="682625">
                  <a:moveTo>
                    <a:pt x="586867" y="0"/>
                  </a:moveTo>
                  <a:lnTo>
                    <a:pt x="0" y="348615"/>
                  </a:lnTo>
                  <a:lnTo>
                    <a:pt x="7590" y="361116"/>
                  </a:lnTo>
                  <a:lnTo>
                    <a:pt x="15478" y="373475"/>
                  </a:lnTo>
                  <a:lnTo>
                    <a:pt x="61807" y="436375"/>
                  </a:lnTo>
                  <a:lnTo>
                    <a:pt x="93794" y="472283"/>
                  </a:lnTo>
                  <a:lnTo>
                    <a:pt x="127805" y="505460"/>
                  </a:lnTo>
                  <a:lnTo>
                    <a:pt x="163676" y="535880"/>
                  </a:lnTo>
                  <a:lnTo>
                    <a:pt x="201249" y="563516"/>
                  </a:lnTo>
                  <a:lnTo>
                    <a:pt x="240360" y="588341"/>
                  </a:lnTo>
                  <a:lnTo>
                    <a:pt x="280850" y="610330"/>
                  </a:lnTo>
                  <a:lnTo>
                    <a:pt x="322557" y="629456"/>
                  </a:lnTo>
                  <a:lnTo>
                    <a:pt x="365320" y="645691"/>
                  </a:lnTo>
                  <a:lnTo>
                    <a:pt x="408978" y="659011"/>
                  </a:lnTo>
                  <a:lnTo>
                    <a:pt x="453369" y="669388"/>
                  </a:lnTo>
                  <a:lnTo>
                    <a:pt x="498332" y="676796"/>
                  </a:lnTo>
                  <a:lnTo>
                    <a:pt x="543708" y="681208"/>
                  </a:lnTo>
                  <a:lnTo>
                    <a:pt x="589333" y="682597"/>
                  </a:lnTo>
                  <a:lnTo>
                    <a:pt x="635047" y="680939"/>
                  </a:lnTo>
                  <a:lnTo>
                    <a:pt x="680689" y="676204"/>
                  </a:lnTo>
                  <a:lnTo>
                    <a:pt x="726098" y="668369"/>
                  </a:lnTo>
                  <a:lnTo>
                    <a:pt x="771113" y="657405"/>
                  </a:lnTo>
                  <a:lnTo>
                    <a:pt x="815572" y="643286"/>
                  </a:lnTo>
                  <a:lnTo>
                    <a:pt x="859315" y="625986"/>
                  </a:lnTo>
                  <a:lnTo>
                    <a:pt x="902179" y="605479"/>
                  </a:lnTo>
                  <a:lnTo>
                    <a:pt x="944005" y="581738"/>
                  </a:lnTo>
                  <a:lnTo>
                    <a:pt x="984631" y="554736"/>
                  </a:lnTo>
                  <a:lnTo>
                    <a:pt x="58686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641083" y="3408425"/>
              <a:ext cx="984885" cy="682625"/>
            </a:xfrm>
            <a:custGeom>
              <a:avLst/>
              <a:gdLst/>
              <a:ahLst/>
              <a:cxnLst/>
              <a:rect l="l" t="t" r="r" b="b"/>
              <a:pathLst>
                <a:path w="984884" h="682625">
                  <a:moveTo>
                    <a:pt x="984631" y="554736"/>
                  </a:moveTo>
                  <a:lnTo>
                    <a:pt x="944005" y="581738"/>
                  </a:lnTo>
                  <a:lnTo>
                    <a:pt x="902179" y="605479"/>
                  </a:lnTo>
                  <a:lnTo>
                    <a:pt x="859315" y="625986"/>
                  </a:lnTo>
                  <a:lnTo>
                    <a:pt x="815572" y="643286"/>
                  </a:lnTo>
                  <a:lnTo>
                    <a:pt x="771113" y="657405"/>
                  </a:lnTo>
                  <a:lnTo>
                    <a:pt x="726098" y="668369"/>
                  </a:lnTo>
                  <a:lnTo>
                    <a:pt x="680689" y="676204"/>
                  </a:lnTo>
                  <a:lnTo>
                    <a:pt x="635047" y="680939"/>
                  </a:lnTo>
                  <a:lnTo>
                    <a:pt x="589333" y="682597"/>
                  </a:lnTo>
                  <a:lnTo>
                    <a:pt x="543708" y="681208"/>
                  </a:lnTo>
                  <a:lnTo>
                    <a:pt x="498332" y="676796"/>
                  </a:lnTo>
                  <a:lnTo>
                    <a:pt x="453369" y="669388"/>
                  </a:lnTo>
                  <a:lnTo>
                    <a:pt x="408978" y="659011"/>
                  </a:lnTo>
                  <a:lnTo>
                    <a:pt x="365320" y="645691"/>
                  </a:lnTo>
                  <a:lnTo>
                    <a:pt x="322557" y="629456"/>
                  </a:lnTo>
                  <a:lnTo>
                    <a:pt x="280850" y="610330"/>
                  </a:lnTo>
                  <a:lnTo>
                    <a:pt x="240360" y="588341"/>
                  </a:lnTo>
                  <a:lnTo>
                    <a:pt x="201249" y="563516"/>
                  </a:lnTo>
                  <a:lnTo>
                    <a:pt x="163676" y="535880"/>
                  </a:lnTo>
                  <a:lnTo>
                    <a:pt x="127805" y="505460"/>
                  </a:lnTo>
                  <a:lnTo>
                    <a:pt x="93794" y="472283"/>
                  </a:lnTo>
                  <a:lnTo>
                    <a:pt x="61807" y="436375"/>
                  </a:lnTo>
                  <a:lnTo>
                    <a:pt x="32004" y="397763"/>
                  </a:lnTo>
                  <a:lnTo>
                    <a:pt x="7590" y="361116"/>
                  </a:lnTo>
                  <a:lnTo>
                    <a:pt x="0" y="348615"/>
                  </a:lnTo>
                  <a:lnTo>
                    <a:pt x="586867" y="0"/>
                  </a:lnTo>
                  <a:lnTo>
                    <a:pt x="984631" y="55473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549516" y="3408425"/>
              <a:ext cx="678815" cy="348615"/>
            </a:xfrm>
            <a:custGeom>
              <a:avLst/>
              <a:gdLst/>
              <a:ahLst/>
              <a:cxnLst/>
              <a:rect l="l" t="t" r="r" b="b"/>
              <a:pathLst>
                <a:path w="678815" h="348614">
                  <a:moveTo>
                    <a:pt x="678433" y="0"/>
                  </a:moveTo>
                  <a:lnTo>
                    <a:pt x="0" y="75564"/>
                  </a:lnTo>
                  <a:lnTo>
                    <a:pt x="7038" y="123510"/>
                  </a:lnTo>
                  <a:lnTo>
                    <a:pt x="17446" y="170711"/>
                  </a:lnTo>
                  <a:lnTo>
                    <a:pt x="31162" y="216995"/>
                  </a:lnTo>
                  <a:lnTo>
                    <a:pt x="48128" y="262189"/>
                  </a:lnTo>
                  <a:lnTo>
                    <a:pt x="68283" y="306119"/>
                  </a:lnTo>
                  <a:lnTo>
                    <a:pt x="91566" y="348615"/>
                  </a:lnTo>
                  <a:lnTo>
                    <a:pt x="678433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549516" y="3408425"/>
              <a:ext cx="678815" cy="348615"/>
            </a:xfrm>
            <a:custGeom>
              <a:avLst/>
              <a:gdLst/>
              <a:ahLst/>
              <a:cxnLst/>
              <a:rect l="l" t="t" r="r" b="b"/>
              <a:pathLst>
                <a:path w="678815" h="348614">
                  <a:moveTo>
                    <a:pt x="91566" y="348615"/>
                  </a:moveTo>
                  <a:lnTo>
                    <a:pt x="68283" y="306119"/>
                  </a:lnTo>
                  <a:lnTo>
                    <a:pt x="48128" y="262189"/>
                  </a:lnTo>
                  <a:lnTo>
                    <a:pt x="31162" y="216995"/>
                  </a:lnTo>
                  <a:lnTo>
                    <a:pt x="17446" y="170711"/>
                  </a:lnTo>
                  <a:lnTo>
                    <a:pt x="7038" y="123510"/>
                  </a:lnTo>
                  <a:lnTo>
                    <a:pt x="0" y="75564"/>
                  </a:lnTo>
                  <a:lnTo>
                    <a:pt x="678433" y="0"/>
                  </a:lnTo>
                  <a:lnTo>
                    <a:pt x="91566" y="348615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545585" y="3263264"/>
              <a:ext cx="682625" cy="220979"/>
            </a:xfrm>
            <a:custGeom>
              <a:avLst/>
              <a:gdLst/>
              <a:ahLst/>
              <a:cxnLst/>
              <a:rect l="l" t="t" r="r" b="b"/>
              <a:pathLst>
                <a:path w="682625" h="220979">
                  <a:moveTo>
                    <a:pt x="15234" y="0"/>
                  </a:moveTo>
                  <a:lnTo>
                    <a:pt x="5663" y="54723"/>
                  </a:lnTo>
                  <a:lnTo>
                    <a:pt x="581" y="109934"/>
                  </a:lnTo>
                  <a:lnTo>
                    <a:pt x="0" y="165359"/>
                  </a:lnTo>
                  <a:lnTo>
                    <a:pt x="3931" y="220725"/>
                  </a:lnTo>
                  <a:lnTo>
                    <a:pt x="682365" y="145161"/>
                  </a:lnTo>
                  <a:lnTo>
                    <a:pt x="1523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545585" y="3263264"/>
              <a:ext cx="682625" cy="220979"/>
            </a:xfrm>
            <a:custGeom>
              <a:avLst/>
              <a:gdLst/>
              <a:ahLst/>
              <a:cxnLst/>
              <a:rect l="l" t="t" r="r" b="b"/>
              <a:pathLst>
                <a:path w="682625" h="220979">
                  <a:moveTo>
                    <a:pt x="3931" y="220725"/>
                  </a:moveTo>
                  <a:lnTo>
                    <a:pt x="0" y="165359"/>
                  </a:lnTo>
                  <a:lnTo>
                    <a:pt x="581" y="109934"/>
                  </a:lnTo>
                  <a:lnTo>
                    <a:pt x="5663" y="54723"/>
                  </a:lnTo>
                  <a:lnTo>
                    <a:pt x="15234" y="0"/>
                  </a:lnTo>
                  <a:lnTo>
                    <a:pt x="682365" y="145161"/>
                  </a:lnTo>
                  <a:lnTo>
                    <a:pt x="3931" y="220725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560819" y="3157219"/>
              <a:ext cx="667385" cy="251460"/>
            </a:xfrm>
            <a:custGeom>
              <a:avLst/>
              <a:gdLst/>
              <a:ahLst/>
              <a:cxnLst/>
              <a:rect l="l" t="t" r="r" b="b"/>
              <a:pathLst>
                <a:path w="667384" h="251460">
                  <a:moveTo>
                    <a:pt x="32257" y="0"/>
                  </a:moveTo>
                  <a:lnTo>
                    <a:pt x="22592" y="26017"/>
                  </a:lnTo>
                  <a:lnTo>
                    <a:pt x="13985" y="52403"/>
                  </a:lnTo>
                  <a:lnTo>
                    <a:pt x="6451" y="79099"/>
                  </a:lnTo>
                  <a:lnTo>
                    <a:pt x="0" y="106044"/>
                  </a:lnTo>
                  <a:lnTo>
                    <a:pt x="667130" y="251205"/>
                  </a:lnTo>
                  <a:lnTo>
                    <a:pt x="32257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560819" y="3157219"/>
              <a:ext cx="667385" cy="251460"/>
            </a:xfrm>
            <a:custGeom>
              <a:avLst/>
              <a:gdLst/>
              <a:ahLst/>
              <a:cxnLst/>
              <a:rect l="l" t="t" r="r" b="b"/>
              <a:pathLst>
                <a:path w="667384" h="251460">
                  <a:moveTo>
                    <a:pt x="0" y="106044"/>
                  </a:moveTo>
                  <a:lnTo>
                    <a:pt x="6451" y="79099"/>
                  </a:lnTo>
                  <a:lnTo>
                    <a:pt x="13985" y="52403"/>
                  </a:lnTo>
                  <a:lnTo>
                    <a:pt x="22592" y="26017"/>
                  </a:lnTo>
                  <a:lnTo>
                    <a:pt x="32257" y="0"/>
                  </a:lnTo>
                  <a:lnTo>
                    <a:pt x="667130" y="251205"/>
                  </a:lnTo>
                  <a:lnTo>
                    <a:pt x="0" y="10604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593077" y="2725673"/>
              <a:ext cx="635000" cy="683260"/>
            </a:xfrm>
            <a:custGeom>
              <a:avLst/>
              <a:gdLst/>
              <a:ahLst/>
              <a:cxnLst/>
              <a:rect l="l" t="t" r="r" b="b"/>
              <a:pathLst>
                <a:path w="635000" h="683260">
                  <a:moveTo>
                    <a:pt x="634873" y="0"/>
                  </a:moveTo>
                  <a:lnTo>
                    <a:pt x="585753" y="1760"/>
                  </a:lnTo>
                  <a:lnTo>
                    <a:pt x="537374" y="6974"/>
                  </a:lnTo>
                  <a:lnTo>
                    <a:pt x="489880" y="15543"/>
                  </a:lnTo>
                  <a:lnTo>
                    <a:pt x="443419" y="27365"/>
                  </a:lnTo>
                  <a:lnTo>
                    <a:pt x="398137" y="42340"/>
                  </a:lnTo>
                  <a:lnTo>
                    <a:pt x="354180" y="60369"/>
                  </a:lnTo>
                  <a:lnTo>
                    <a:pt x="311695" y="81351"/>
                  </a:lnTo>
                  <a:lnTo>
                    <a:pt x="270828" y="105185"/>
                  </a:lnTo>
                  <a:lnTo>
                    <a:pt x="231725" y="131773"/>
                  </a:lnTo>
                  <a:lnTo>
                    <a:pt x="194534" y="161013"/>
                  </a:lnTo>
                  <a:lnTo>
                    <a:pt x="159400" y="192805"/>
                  </a:lnTo>
                  <a:lnTo>
                    <a:pt x="126469" y="227049"/>
                  </a:lnTo>
                  <a:lnTo>
                    <a:pt x="95889" y="263645"/>
                  </a:lnTo>
                  <a:lnTo>
                    <a:pt x="67806" y="302493"/>
                  </a:lnTo>
                  <a:lnTo>
                    <a:pt x="42366" y="343493"/>
                  </a:lnTo>
                  <a:lnTo>
                    <a:pt x="19715" y="386544"/>
                  </a:lnTo>
                  <a:lnTo>
                    <a:pt x="0" y="431546"/>
                  </a:lnTo>
                  <a:lnTo>
                    <a:pt x="634873" y="682751"/>
                  </a:lnTo>
                  <a:lnTo>
                    <a:pt x="634873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593077" y="2725673"/>
              <a:ext cx="635000" cy="683260"/>
            </a:xfrm>
            <a:custGeom>
              <a:avLst/>
              <a:gdLst/>
              <a:ahLst/>
              <a:cxnLst/>
              <a:rect l="l" t="t" r="r" b="b"/>
              <a:pathLst>
                <a:path w="635000" h="683260">
                  <a:moveTo>
                    <a:pt x="0" y="431546"/>
                  </a:moveTo>
                  <a:lnTo>
                    <a:pt x="19715" y="386544"/>
                  </a:lnTo>
                  <a:lnTo>
                    <a:pt x="42366" y="343493"/>
                  </a:lnTo>
                  <a:lnTo>
                    <a:pt x="67806" y="302493"/>
                  </a:lnTo>
                  <a:lnTo>
                    <a:pt x="95889" y="263645"/>
                  </a:lnTo>
                  <a:lnTo>
                    <a:pt x="126469" y="227049"/>
                  </a:lnTo>
                  <a:lnTo>
                    <a:pt x="159400" y="192805"/>
                  </a:lnTo>
                  <a:lnTo>
                    <a:pt x="194534" y="161013"/>
                  </a:lnTo>
                  <a:lnTo>
                    <a:pt x="231725" y="131773"/>
                  </a:lnTo>
                  <a:lnTo>
                    <a:pt x="270828" y="105185"/>
                  </a:lnTo>
                  <a:lnTo>
                    <a:pt x="311695" y="81351"/>
                  </a:lnTo>
                  <a:lnTo>
                    <a:pt x="354180" y="60369"/>
                  </a:lnTo>
                  <a:lnTo>
                    <a:pt x="398137" y="42340"/>
                  </a:lnTo>
                  <a:lnTo>
                    <a:pt x="443419" y="27365"/>
                  </a:lnTo>
                  <a:lnTo>
                    <a:pt x="489880" y="15543"/>
                  </a:lnTo>
                  <a:lnTo>
                    <a:pt x="537374" y="6974"/>
                  </a:lnTo>
                  <a:lnTo>
                    <a:pt x="585753" y="1760"/>
                  </a:lnTo>
                  <a:lnTo>
                    <a:pt x="634873" y="0"/>
                  </a:lnTo>
                  <a:lnTo>
                    <a:pt x="634873" y="682751"/>
                  </a:lnTo>
                  <a:lnTo>
                    <a:pt x="0" y="43154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522209" y="3131312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40%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955917" y="3785996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27%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788022" y="2875533"/>
            <a:ext cx="332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19%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595872" y="3468623"/>
            <a:ext cx="268605" cy="213360"/>
          </a:xfrm>
          <a:custGeom>
            <a:avLst/>
            <a:gdLst/>
            <a:ahLst/>
            <a:cxnLst/>
            <a:rect l="l" t="t" r="r" b="b"/>
            <a:pathLst>
              <a:path w="268604" h="213360">
                <a:moveTo>
                  <a:pt x="268224" y="0"/>
                </a:moveTo>
                <a:lnTo>
                  <a:pt x="0" y="0"/>
                </a:lnTo>
                <a:lnTo>
                  <a:pt x="0" y="33528"/>
                </a:lnTo>
                <a:lnTo>
                  <a:pt x="0" y="213360"/>
                </a:lnTo>
                <a:lnTo>
                  <a:pt x="268224" y="213360"/>
                </a:lnTo>
                <a:lnTo>
                  <a:pt x="268224" y="33528"/>
                </a:lnTo>
                <a:lnTo>
                  <a:pt x="26822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610350" y="3444366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7%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6839711" y="3288791"/>
            <a:ext cx="268605" cy="213360"/>
          </a:xfrm>
          <a:custGeom>
            <a:avLst/>
            <a:gdLst/>
            <a:ahLst/>
            <a:cxnLst/>
            <a:rect l="l" t="t" r="r" b="b"/>
            <a:pathLst>
              <a:path w="268604" h="213360">
                <a:moveTo>
                  <a:pt x="268224" y="0"/>
                </a:moveTo>
                <a:lnTo>
                  <a:pt x="0" y="0"/>
                </a:lnTo>
                <a:lnTo>
                  <a:pt x="0" y="68580"/>
                </a:lnTo>
                <a:lnTo>
                  <a:pt x="0" y="213360"/>
                </a:lnTo>
                <a:lnTo>
                  <a:pt x="268224" y="213360"/>
                </a:lnTo>
                <a:lnTo>
                  <a:pt x="268224" y="68580"/>
                </a:lnTo>
                <a:lnTo>
                  <a:pt x="26822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852666" y="3264788"/>
            <a:ext cx="242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5%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556247" y="3145535"/>
            <a:ext cx="307975" cy="212090"/>
          </a:xfrm>
          <a:custGeom>
            <a:avLst/>
            <a:gdLst/>
            <a:ahLst/>
            <a:cxnLst/>
            <a:rect l="l" t="t" r="r" b="b"/>
            <a:pathLst>
              <a:path w="307975" h="212089">
                <a:moveTo>
                  <a:pt x="307848" y="0"/>
                </a:moveTo>
                <a:lnTo>
                  <a:pt x="0" y="0"/>
                </a:lnTo>
                <a:lnTo>
                  <a:pt x="0" y="211836"/>
                </a:lnTo>
                <a:lnTo>
                  <a:pt x="307848" y="211836"/>
                </a:lnTo>
                <a:lnTo>
                  <a:pt x="307848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6570091" y="3126486"/>
            <a:ext cx="2832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3%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3508247" y="1074419"/>
            <a:ext cx="165100" cy="166370"/>
          </a:xfrm>
          <a:custGeom>
            <a:avLst/>
            <a:gdLst/>
            <a:ahLst/>
            <a:cxnLst/>
            <a:rect l="l" t="t" r="r" b="b"/>
            <a:pathLst>
              <a:path w="165100" h="166369">
                <a:moveTo>
                  <a:pt x="164591" y="0"/>
                </a:moveTo>
                <a:lnTo>
                  <a:pt x="0" y="0"/>
                </a:lnTo>
                <a:lnTo>
                  <a:pt x="0" y="166115"/>
                </a:lnTo>
                <a:lnTo>
                  <a:pt x="164591" y="166115"/>
                </a:lnTo>
                <a:lnTo>
                  <a:pt x="164591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992623" y="1307591"/>
            <a:ext cx="165100" cy="166370"/>
          </a:xfrm>
          <a:custGeom>
            <a:avLst/>
            <a:gdLst/>
            <a:ahLst/>
            <a:cxnLst/>
            <a:rect l="l" t="t" r="r" b="b"/>
            <a:pathLst>
              <a:path w="165100" h="166369">
                <a:moveTo>
                  <a:pt x="164591" y="0"/>
                </a:moveTo>
                <a:lnTo>
                  <a:pt x="0" y="0"/>
                </a:lnTo>
                <a:lnTo>
                  <a:pt x="0" y="166115"/>
                </a:lnTo>
                <a:lnTo>
                  <a:pt x="164591" y="166115"/>
                </a:lnTo>
                <a:lnTo>
                  <a:pt x="16459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508247" y="1307591"/>
            <a:ext cx="165100" cy="166370"/>
          </a:xfrm>
          <a:custGeom>
            <a:avLst/>
            <a:gdLst/>
            <a:ahLst/>
            <a:cxnLst/>
            <a:rect l="l" t="t" r="r" b="b"/>
            <a:pathLst>
              <a:path w="165100" h="166369">
                <a:moveTo>
                  <a:pt x="164591" y="0"/>
                </a:moveTo>
                <a:lnTo>
                  <a:pt x="0" y="0"/>
                </a:lnTo>
                <a:lnTo>
                  <a:pt x="0" y="166115"/>
                </a:lnTo>
                <a:lnTo>
                  <a:pt x="164591" y="166115"/>
                </a:lnTo>
                <a:lnTo>
                  <a:pt x="16459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583680" y="1074419"/>
            <a:ext cx="165100" cy="166370"/>
          </a:xfrm>
          <a:custGeom>
            <a:avLst/>
            <a:gdLst/>
            <a:ahLst/>
            <a:cxnLst/>
            <a:rect l="l" t="t" r="r" b="b"/>
            <a:pathLst>
              <a:path w="165100" h="166369">
                <a:moveTo>
                  <a:pt x="164592" y="0"/>
                </a:moveTo>
                <a:lnTo>
                  <a:pt x="0" y="0"/>
                </a:lnTo>
                <a:lnTo>
                  <a:pt x="0" y="166115"/>
                </a:lnTo>
                <a:lnTo>
                  <a:pt x="164592" y="166115"/>
                </a:lnTo>
                <a:lnTo>
                  <a:pt x="1645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992623" y="1074419"/>
            <a:ext cx="165100" cy="166370"/>
          </a:xfrm>
          <a:custGeom>
            <a:avLst/>
            <a:gdLst/>
            <a:ahLst/>
            <a:cxnLst/>
            <a:rect l="l" t="t" r="r" b="b"/>
            <a:pathLst>
              <a:path w="165100" h="166369">
                <a:moveTo>
                  <a:pt x="164591" y="0"/>
                </a:moveTo>
                <a:lnTo>
                  <a:pt x="0" y="0"/>
                </a:lnTo>
                <a:lnTo>
                  <a:pt x="0" y="166115"/>
                </a:lnTo>
                <a:lnTo>
                  <a:pt x="164591" y="166115"/>
                </a:lnTo>
                <a:lnTo>
                  <a:pt x="16459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583680" y="1307591"/>
            <a:ext cx="165100" cy="166370"/>
          </a:xfrm>
          <a:custGeom>
            <a:avLst/>
            <a:gdLst/>
            <a:ahLst/>
            <a:cxnLst/>
            <a:rect l="l" t="t" r="r" b="b"/>
            <a:pathLst>
              <a:path w="165100" h="166369">
                <a:moveTo>
                  <a:pt x="164592" y="0"/>
                </a:moveTo>
                <a:lnTo>
                  <a:pt x="0" y="0"/>
                </a:lnTo>
                <a:lnTo>
                  <a:pt x="0" y="166115"/>
                </a:lnTo>
                <a:lnTo>
                  <a:pt x="164592" y="166115"/>
                </a:lnTo>
                <a:lnTo>
                  <a:pt x="1645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3711955" y="1005205"/>
            <a:ext cx="1195070" cy="4927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7699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Agrochemicals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Dyes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Pigments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787388" y="1005205"/>
            <a:ext cx="1548130" cy="4927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7699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Food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Feed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additives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Others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196585" y="1000632"/>
            <a:ext cx="1300480" cy="4927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7699"/>
              </a:lnSpc>
              <a:spcBef>
                <a:spcPts val="100"/>
              </a:spcBef>
            </a:pPr>
            <a:r>
              <a:rPr sz="1200" spc="-5" dirty="0">
                <a:latin typeface="Calibri"/>
                <a:cs typeface="Calibri"/>
              </a:rPr>
              <a:t>Cosmetic Chemicals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Flavors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&amp;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Fragrances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347461" y="2459863"/>
            <a:ext cx="23615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export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shares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347461" y="4396866"/>
            <a:ext cx="23736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import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shares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6496072" y="4675187"/>
            <a:ext cx="1463675" cy="1465580"/>
            <a:chOff x="6496072" y="4675187"/>
            <a:chExt cx="1463675" cy="1465580"/>
          </a:xfrm>
        </p:grpSpPr>
        <p:sp>
          <p:nvSpPr>
            <p:cNvPr id="62" name="object 62"/>
            <p:cNvSpPr/>
            <p:nvPr/>
          </p:nvSpPr>
          <p:spPr>
            <a:xfrm>
              <a:off x="7228713" y="4679950"/>
              <a:ext cx="728345" cy="782955"/>
            </a:xfrm>
            <a:custGeom>
              <a:avLst/>
              <a:gdLst/>
              <a:ahLst/>
              <a:cxnLst/>
              <a:rect l="l" t="t" r="r" b="b"/>
              <a:pathLst>
                <a:path w="728345" h="782954">
                  <a:moveTo>
                    <a:pt x="0" y="0"/>
                  </a:moveTo>
                  <a:lnTo>
                    <a:pt x="0" y="727837"/>
                  </a:lnTo>
                  <a:lnTo>
                    <a:pt x="725804" y="782701"/>
                  </a:lnTo>
                  <a:lnTo>
                    <a:pt x="726711" y="768985"/>
                  </a:lnTo>
                  <a:lnTo>
                    <a:pt x="727344" y="755269"/>
                  </a:lnTo>
                  <a:lnTo>
                    <a:pt x="727836" y="727837"/>
                  </a:lnTo>
                  <a:lnTo>
                    <a:pt x="726288" y="679983"/>
                  </a:lnTo>
                  <a:lnTo>
                    <a:pt x="721707" y="632956"/>
                  </a:lnTo>
                  <a:lnTo>
                    <a:pt x="714190" y="586851"/>
                  </a:lnTo>
                  <a:lnTo>
                    <a:pt x="703832" y="541764"/>
                  </a:lnTo>
                  <a:lnTo>
                    <a:pt x="690729" y="497791"/>
                  </a:lnTo>
                  <a:lnTo>
                    <a:pt x="674977" y="455028"/>
                  </a:lnTo>
                  <a:lnTo>
                    <a:pt x="656673" y="413570"/>
                  </a:lnTo>
                  <a:lnTo>
                    <a:pt x="635911" y="373515"/>
                  </a:lnTo>
                  <a:lnTo>
                    <a:pt x="612789" y="334957"/>
                  </a:lnTo>
                  <a:lnTo>
                    <a:pt x="587401" y="297993"/>
                  </a:lnTo>
                  <a:lnTo>
                    <a:pt x="559844" y="262719"/>
                  </a:lnTo>
                  <a:lnTo>
                    <a:pt x="530214" y="229230"/>
                  </a:lnTo>
                  <a:lnTo>
                    <a:pt x="498606" y="197622"/>
                  </a:lnTo>
                  <a:lnTo>
                    <a:pt x="465117" y="167992"/>
                  </a:lnTo>
                  <a:lnTo>
                    <a:pt x="429843" y="140435"/>
                  </a:lnTo>
                  <a:lnTo>
                    <a:pt x="392879" y="115047"/>
                  </a:lnTo>
                  <a:lnTo>
                    <a:pt x="354321" y="91925"/>
                  </a:lnTo>
                  <a:lnTo>
                    <a:pt x="314266" y="71163"/>
                  </a:lnTo>
                  <a:lnTo>
                    <a:pt x="272808" y="52859"/>
                  </a:lnTo>
                  <a:lnTo>
                    <a:pt x="230045" y="37107"/>
                  </a:lnTo>
                  <a:lnTo>
                    <a:pt x="186072" y="24004"/>
                  </a:lnTo>
                  <a:lnTo>
                    <a:pt x="140985" y="13646"/>
                  </a:lnTo>
                  <a:lnTo>
                    <a:pt x="94880" y="6129"/>
                  </a:lnTo>
                  <a:lnTo>
                    <a:pt x="47853" y="15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7228713" y="5407787"/>
              <a:ext cx="725805" cy="683895"/>
            </a:xfrm>
            <a:custGeom>
              <a:avLst/>
              <a:gdLst/>
              <a:ahLst/>
              <a:cxnLst/>
              <a:rect l="l" t="t" r="r" b="b"/>
              <a:pathLst>
                <a:path w="725804" h="683895">
                  <a:moveTo>
                    <a:pt x="0" y="0"/>
                  </a:moveTo>
                  <a:lnTo>
                    <a:pt x="250825" y="683310"/>
                  </a:lnTo>
                  <a:lnTo>
                    <a:pt x="297221" y="664452"/>
                  </a:lnTo>
                  <a:lnTo>
                    <a:pt x="341812" y="642666"/>
                  </a:lnTo>
                  <a:lnTo>
                    <a:pt x="384496" y="618087"/>
                  </a:lnTo>
                  <a:lnTo>
                    <a:pt x="425174" y="590846"/>
                  </a:lnTo>
                  <a:lnTo>
                    <a:pt x="463745" y="561076"/>
                  </a:lnTo>
                  <a:lnTo>
                    <a:pt x="500109" y="528910"/>
                  </a:lnTo>
                  <a:lnTo>
                    <a:pt x="534166" y="494480"/>
                  </a:lnTo>
                  <a:lnTo>
                    <a:pt x="565816" y="457919"/>
                  </a:lnTo>
                  <a:lnTo>
                    <a:pt x="594958" y="419360"/>
                  </a:lnTo>
                  <a:lnTo>
                    <a:pt x="621493" y="378936"/>
                  </a:lnTo>
                  <a:lnTo>
                    <a:pt x="645320" y="336778"/>
                  </a:lnTo>
                  <a:lnTo>
                    <a:pt x="666339" y="293020"/>
                  </a:lnTo>
                  <a:lnTo>
                    <a:pt x="684449" y="247794"/>
                  </a:lnTo>
                  <a:lnTo>
                    <a:pt x="699551" y="201232"/>
                  </a:lnTo>
                  <a:lnTo>
                    <a:pt x="711544" y="153468"/>
                  </a:lnTo>
                  <a:lnTo>
                    <a:pt x="720329" y="104635"/>
                  </a:lnTo>
                  <a:lnTo>
                    <a:pt x="725804" y="548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7228713" y="5407787"/>
              <a:ext cx="725805" cy="683895"/>
            </a:xfrm>
            <a:custGeom>
              <a:avLst/>
              <a:gdLst/>
              <a:ahLst/>
              <a:cxnLst/>
              <a:rect l="l" t="t" r="r" b="b"/>
              <a:pathLst>
                <a:path w="725804" h="683895">
                  <a:moveTo>
                    <a:pt x="725804" y="54863"/>
                  </a:moveTo>
                  <a:lnTo>
                    <a:pt x="720329" y="104635"/>
                  </a:lnTo>
                  <a:lnTo>
                    <a:pt x="711544" y="153468"/>
                  </a:lnTo>
                  <a:lnTo>
                    <a:pt x="699551" y="201232"/>
                  </a:lnTo>
                  <a:lnTo>
                    <a:pt x="684449" y="247794"/>
                  </a:lnTo>
                  <a:lnTo>
                    <a:pt x="666339" y="293020"/>
                  </a:lnTo>
                  <a:lnTo>
                    <a:pt x="645320" y="336778"/>
                  </a:lnTo>
                  <a:lnTo>
                    <a:pt x="621493" y="378936"/>
                  </a:lnTo>
                  <a:lnTo>
                    <a:pt x="594958" y="419360"/>
                  </a:lnTo>
                  <a:lnTo>
                    <a:pt x="565816" y="457919"/>
                  </a:lnTo>
                  <a:lnTo>
                    <a:pt x="534166" y="494480"/>
                  </a:lnTo>
                  <a:lnTo>
                    <a:pt x="500109" y="528910"/>
                  </a:lnTo>
                  <a:lnTo>
                    <a:pt x="463745" y="561076"/>
                  </a:lnTo>
                  <a:lnTo>
                    <a:pt x="425174" y="590846"/>
                  </a:lnTo>
                  <a:lnTo>
                    <a:pt x="384496" y="618087"/>
                  </a:lnTo>
                  <a:lnTo>
                    <a:pt x="341812" y="642666"/>
                  </a:lnTo>
                  <a:lnTo>
                    <a:pt x="297221" y="664452"/>
                  </a:lnTo>
                  <a:lnTo>
                    <a:pt x="250825" y="683310"/>
                  </a:lnTo>
                  <a:lnTo>
                    <a:pt x="0" y="0"/>
                  </a:lnTo>
                  <a:lnTo>
                    <a:pt x="725804" y="5486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7196709" y="5407787"/>
              <a:ext cx="283210" cy="728345"/>
            </a:xfrm>
            <a:custGeom>
              <a:avLst/>
              <a:gdLst/>
              <a:ahLst/>
              <a:cxnLst/>
              <a:rect l="l" t="t" r="r" b="b"/>
              <a:pathLst>
                <a:path w="283209" h="728345">
                  <a:moveTo>
                    <a:pt x="32004" y="0"/>
                  </a:moveTo>
                  <a:lnTo>
                    <a:pt x="0" y="727202"/>
                  </a:lnTo>
                  <a:lnTo>
                    <a:pt x="48096" y="727724"/>
                  </a:lnTo>
                  <a:lnTo>
                    <a:pt x="96016" y="725079"/>
                  </a:lnTo>
                  <a:lnTo>
                    <a:pt x="143605" y="719291"/>
                  </a:lnTo>
                  <a:lnTo>
                    <a:pt x="190706" y="710384"/>
                  </a:lnTo>
                  <a:lnTo>
                    <a:pt x="237166" y="698382"/>
                  </a:lnTo>
                  <a:lnTo>
                    <a:pt x="282829" y="683310"/>
                  </a:lnTo>
                  <a:lnTo>
                    <a:pt x="32004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7196709" y="5407787"/>
              <a:ext cx="283210" cy="728345"/>
            </a:xfrm>
            <a:custGeom>
              <a:avLst/>
              <a:gdLst/>
              <a:ahLst/>
              <a:cxnLst/>
              <a:rect l="l" t="t" r="r" b="b"/>
              <a:pathLst>
                <a:path w="283209" h="728345">
                  <a:moveTo>
                    <a:pt x="282829" y="683310"/>
                  </a:moveTo>
                  <a:lnTo>
                    <a:pt x="237166" y="698382"/>
                  </a:lnTo>
                  <a:lnTo>
                    <a:pt x="190706" y="710384"/>
                  </a:lnTo>
                  <a:lnTo>
                    <a:pt x="143605" y="719291"/>
                  </a:lnTo>
                  <a:lnTo>
                    <a:pt x="96016" y="725079"/>
                  </a:lnTo>
                  <a:lnTo>
                    <a:pt x="48096" y="727724"/>
                  </a:lnTo>
                  <a:lnTo>
                    <a:pt x="0" y="727202"/>
                  </a:lnTo>
                  <a:lnTo>
                    <a:pt x="32004" y="0"/>
                  </a:lnTo>
                  <a:lnTo>
                    <a:pt x="282829" y="68331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6827139" y="5407787"/>
              <a:ext cx="401955" cy="727710"/>
            </a:xfrm>
            <a:custGeom>
              <a:avLst/>
              <a:gdLst/>
              <a:ahLst/>
              <a:cxnLst/>
              <a:rect l="l" t="t" r="r" b="b"/>
              <a:pathLst>
                <a:path w="401954" h="727710">
                  <a:moveTo>
                    <a:pt x="401574" y="0"/>
                  </a:moveTo>
                  <a:lnTo>
                    <a:pt x="0" y="607136"/>
                  </a:lnTo>
                  <a:lnTo>
                    <a:pt x="42049" y="632946"/>
                  </a:lnTo>
                  <a:lnTo>
                    <a:pt x="85605" y="655775"/>
                  </a:lnTo>
                  <a:lnTo>
                    <a:pt x="130507" y="675569"/>
                  </a:lnTo>
                  <a:lnTo>
                    <a:pt x="176593" y="692276"/>
                  </a:lnTo>
                  <a:lnTo>
                    <a:pt x="223703" y="705846"/>
                  </a:lnTo>
                  <a:lnTo>
                    <a:pt x="271676" y="716224"/>
                  </a:lnTo>
                  <a:lnTo>
                    <a:pt x="320352" y="723360"/>
                  </a:lnTo>
                  <a:lnTo>
                    <a:pt x="369569" y="727202"/>
                  </a:lnTo>
                  <a:lnTo>
                    <a:pt x="40157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827139" y="5407787"/>
              <a:ext cx="401955" cy="727710"/>
            </a:xfrm>
            <a:custGeom>
              <a:avLst/>
              <a:gdLst/>
              <a:ahLst/>
              <a:cxnLst/>
              <a:rect l="l" t="t" r="r" b="b"/>
              <a:pathLst>
                <a:path w="401954" h="727710">
                  <a:moveTo>
                    <a:pt x="369569" y="727202"/>
                  </a:moveTo>
                  <a:lnTo>
                    <a:pt x="320352" y="723360"/>
                  </a:lnTo>
                  <a:lnTo>
                    <a:pt x="271676" y="716224"/>
                  </a:lnTo>
                  <a:lnTo>
                    <a:pt x="223703" y="705846"/>
                  </a:lnTo>
                  <a:lnTo>
                    <a:pt x="176593" y="692276"/>
                  </a:lnTo>
                  <a:lnTo>
                    <a:pt x="130507" y="675569"/>
                  </a:lnTo>
                  <a:lnTo>
                    <a:pt x="85605" y="655775"/>
                  </a:lnTo>
                  <a:lnTo>
                    <a:pt x="42049" y="632946"/>
                  </a:lnTo>
                  <a:lnTo>
                    <a:pt x="0" y="607136"/>
                  </a:lnTo>
                  <a:lnTo>
                    <a:pt x="401574" y="0"/>
                  </a:lnTo>
                  <a:lnTo>
                    <a:pt x="369569" y="727202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662039" y="5407787"/>
              <a:ext cx="567055" cy="607695"/>
            </a:xfrm>
            <a:custGeom>
              <a:avLst/>
              <a:gdLst/>
              <a:ahLst/>
              <a:cxnLst/>
              <a:rect l="l" t="t" r="r" b="b"/>
              <a:pathLst>
                <a:path w="567054" h="607695">
                  <a:moveTo>
                    <a:pt x="566674" y="0"/>
                  </a:moveTo>
                  <a:lnTo>
                    <a:pt x="0" y="456907"/>
                  </a:lnTo>
                  <a:lnTo>
                    <a:pt x="36851" y="499156"/>
                  </a:lnTo>
                  <a:lnTo>
                    <a:pt x="76787" y="538389"/>
                  </a:lnTo>
                  <a:lnTo>
                    <a:pt x="119604" y="574438"/>
                  </a:lnTo>
                  <a:lnTo>
                    <a:pt x="165100" y="607136"/>
                  </a:lnTo>
                  <a:lnTo>
                    <a:pt x="566674" y="0"/>
                  </a:lnTo>
                  <a:close/>
                </a:path>
              </a:pathLst>
            </a:custGeom>
            <a:solidFill>
              <a:srgbClr val="E453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662039" y="5407787"/>
              <a:ext cx="567055" cy="607695"/>
            </a:xfrm>
            <a:custGeom>
              <a:avLst/>
              <a:gdLst/>
              <a:ahLst/>
              <a:cxnLst/>
              <a:rect l="l" t="t" r="r" b="b"/>
              <a:pathLst>
                <a:path w="567054" h="607695">
                  <a:moveTo>
                    <a:pt x="165100" y="607136"/>
                  </a:moveTo>
                  <a:lnTo>
                    <a:pt x="119604" y="574438"/>
                  </a:lnTo>
                  <a:lnTo>
                    <a:pt x="76787" y="538389"/>
                  </a:lnTo>
                  <a:lnTo>
                    <a:pt x="36851" y="499156"/>
                  </a:lnTo>
                  <a:lnTo>
                    <a:pt x="0" y="456907"/>
                  </a:lnTo>
                  <a:lnTo>
                    <a:pt x="566674" y="0"/>
                  </a:lnTo>
                  <a:lnTo>
                    <a:pt x="165100" y="60713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500835" y="4679950"/>
              <a:ext cx="728345" cy="1184910"/>
            </a:xfrm>
            <a:custGeom>
              <a:avLst/>
              <a:gdLst/>
              <a:ahLst/>
              <a:cxnLst/>
              <a:rect l="l" t="t" r="r" b="b"/>
              <a:pathLst>
                <a:path w="728345" h="1184910">
                  <a:moveTo>
                    <a:pt x="727877" y="0"/>
                  </a:moveTo>
                  <a:lnTo>
                    <a:pt x="678180" y="1697"/>
                  </a:lnTo>
                  <a:lnTo>
                    <a:pt x="628941" y="6752"/>
                  </a:lnTo>
                  <a:lnTo>
                    <a:pt x="580323" y="15108"/>
                  </a:lnTo>
                  <a:lnTo>
                    <a:pt x="532486" y="26708"/>
                  </a:lnTo>
                  <a:lnTo>
                    <a:pt x="485593" y="41497"/>
                  </a:lnTo>
                  <a:lnTo>
                    <a:pt x="439805" y="59417"/>
                  </a:lnTo>
                  <a:lnTo>
                    <a:pt x="395283" y="80413"/>
                  </a:lnTo>
                  <a:lnTo>
                    <a:pt x="352189" y="104428"/>
                  </a:lnTo>
                  <a:lnTo>
                    <a:pt x="310684" y="131406"/>
                  </a:lnTo>
                  <a:lnTo>
                    <a:pt x="270931" y="161289"/>
                  </a:lnTo>
                  <a:lnTo>
                    <a:pt x="234648" y="192523"/>
                  </a:lnTo>
                  <a:lnTo>
                    <a:pt x="200912" y="225600"/>
                  </a:lnTo>
                  <a:lnTo>
                    <a:pt x="169738" y="260386"/>
                  </a:lnTo>
                  <a:lnTo>
                    <a:pt x="141138" y="296746"/>
                  </a:lnTo>
                  <a:lnTo>
                    <a:pt x="115130" y="334545"/>
                  </a:lnTo>
                  <a:lnTo>
                    <a:pt x="91725" y="373647"/>
                  </a:lnTo>
                  <a:lnTo>
                    <a:pt x="70941" y="413918"/>
                  </a:lnTo>
                  <a:lnTo>
                    <a:pt x="52789" y="455223"/>
                  </a:lnTo>
                  <a:lnTo>
                    <a:pt x="37286" y="497426"/>
                  </a:lnTo>
                  <a:lnTo>
                    <a:pt x="24446" y="540393"/>
                  </a:lnTo>
                  <a:lnTo>
                    <a:pt x="14282" y="583989"/>
                  </a:lnTo>
                  <a:lnTo>
                    <a:pt x="6810" y="628079"/>
                  </a:lnTo>
                  <a:lnTo>
                    <a:pt x="2045" y="672527"/>
                  </a:lnTo>
                  <a:lnTo>
                    <a:pt x="0" y="717199"/>
                  </a:lnTo>
                  <a:lnTo>
                    <a:pt x="689" y="761960"/>
                  </a:lnTo>
                  <a:lnTo>
                    <a:pt x="4129" y="806674"/>
                  </a:lnTo>
                  <a:lnTo>
                    <a:pt x="10332" y="851207"/>
                  </a:lnTo>
                  <a:lnTo>
                    <a:pt x="19314" y="895424"/>
                  </a:lnTo>
                  <a:lnTo>
                    <a:pt x="31089" y="939190"/>
                  </a:lnTo>
                  <a:lnTo>
                    <a:pt x="45672" y="982369"/>
                  </a:lnTo>
                  <a:lnTo>
                    <a:pt x="63076" y="1024826"/>
                  </a:lnTo>
                  <a:lnTo>
                    <a:pt x="83317" y="1066428"/>
                  </a:lnTo>
                  <a:lnTo>
                    <a:pt x="106409" y="1107038"/>
                  </a:lnTo>
                  <a:lnTo>
                    <a:pt x="132366" y="1146522"/>
                  </a:lnTo>
                  <a:lnTo>
                    <a:pt x="161203" y="1184744"/>
                  </a:lnTo>
                  <a:lnTo>
                    <a:pt x="727877" y="727837"/>
                  </a:lnTo>
                  <a:lnTo>
                    <a:pt x="72787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500835" y="4679950"/>
              <a:ext cx="728345" cy="1184910"/>
            </a:xfrm>
            <a:custGeom>
              <a:avLst/>
              <a:gdLst/>
              <a:ahLst/>
              <a:cxnLst/>
              <a:rect l="l" t="t" r="r" b="b"/>
              <a:pathLst>
                <a:path w="728345" h="1184910">
                  <a:moveTo>
                    <a:pt x="161203" y="1184744"/>
                  </a:moveTo>
                  <a:lnTo>
                    <a:pt x="132366" y="1146522"/>
                  </a:lnTo>
                  <a:lnTo>
                    <a:pt x="106409" y="1107038"/>
                  </a:lnTo>
                  <a:lnTo>
                    <a:pt x="83317" y="1066428"/>
                  </a:lnTo>
                  <a:lnTo>
                    <a:pt x="63076" y="1024826"/>
                  </a:lnTo>
                  <a:lnTo>
                    <a:pt x="45672" y="982369"/>
                  </a:lnTo>
                  <a:lnTo>
                    <a:pt x="31089" y="939190"/>
                  </a:lnTo>
                  <a:lnTo>
                    <a:pt x="19314" y="895424"/>
                  </a:lnTo>
                  <a:lnTo>
                    <a:pt x="10332" y="851207"/>
                  </a:lnTo>
                  <a:lnTo>
                    <a:pt x="4129" y="806674"/>
                  </a:lnTo>
                  <a:lnTo>
                    <a:pt x="689" y="761960"/>
                  </a:lnTo>
                  <a:lnTo>
                    <a:pt x="0" y="717199"/>
                  </a:lnTo>
                  <a:lnTo>
                    <a:pt x="2045" y="672527"/>
                  </a:lnTo>
                  <a:lnTo>
                    <a:pt x="6810" y="628079"/>
                  </a:lnTo>
                  <a:lnTo>
                    <a:pt x="14282" y="583989"/>
                  </a:lnTo>
                  <a:lnTo>
                    <a:pt x="24446" y="540393"/>
                  </a:lnTo>
                  <a:lnTo>
                    <a:pt x="37286" y="497426"/>
                  </a:lnTo>
                  <a:lnTo>
                    <a:pt x="52789" y="455223"/>
                  </a:lnTo>
                  <a:lnTo>
                    <a:pt x="70941" y="413918"/>
                  </a:lnTo>
                  <a:lnTo>
                    <a:pt x="91725" y="373647"/>
                  </a:lnTo>
                  <a:lnTo>
                    <a:pt x="115130" y="334545"/>
                  </a:lnTo>
                  <a:lnTo>
                    <a:pt x="141138" y="296746"/>
                  </a:lnTo>
                  <a:lnTo>
                    <a:pt x="169738" y="260386"/>
                  </a:lnTo>
                  <a:lnTo>
                    <a:pt x="200912" y="225600"/>
                  </a:lnTo>
                  <a:lnTo>
                    <a:pt x="234648" y="192523"/>
                  </a:lnTo>
                  <a:lnTo>
                    <a:pt x="270931" y="161289"/>
                  </a:lnTo>
                  <a:lnTo>
                    <a:pt x="310684" y="131406"/>
                  </a:lnTo>
                  <a:lnTo>
                    <a:pt x="352189" y="104428"/>
                  </a:lnTo>
                  <a:lnTo>
                    <a:pt x="395283" y="80413"/>
                  </a:lnTo>
                  <a:lnTo>
                    <a:pt x="439805" y="59417"/>
                  </a:lnTo>
                  <a:lnTo>
                    <a:pt x="485593" y="41497"/>
                  </a:lnTo>
                  <a:lnTo>
                    <a:pt x="532486" y="26708"/>
                  </a:lnTo>
                  <a:lnTo>
                    <a:pt x="580323" y="15108"/>
                  </a:lnTo>
                  <a:lnTo>
                    <a:pt x="628941" y="6752"/>
                  </a:lnTo>
                  <a:lnTo>
                    <a:pt x="678180" y="1697"/>
                  </a:lnTo>
                  <a:lnTo>
                    <a:pt x="727877" y="0"/>
                  </a:lnTo>
                  <a:lnTo>
                    <a:pt x="727877" y="727837"/>
                  </a:lnTo>
                  <a:lnTo>
                    <a:pt x="161203" y="118474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7449057" y="4921377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26%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480554" y="5595010"/>
            <a:ext cx="332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18%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588632" y="5051552"/>
            <a:ext cx="3333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36%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772656" y="5632703"/>
            <a:ext cx="307975" cy="212090"/>
          </a:xfrm>
          <a:prstGeom prst="rect">
            <a:avLst/>
          </a:prstGeom>
          <a:solidFill>
            <a:srgbClr val="E4536C"/>
          </a:solidFill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9"/>
              </a:lnSpc>
            </a:pPr>
            <a:r>
              <a:rPr sz="1400" spc="-5" dirty="0">
                <a:latin typeface="Arial MT"/>
                <a:cs typeface="Arial MT"/>
              </a:rPr>
              <a:t>5%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7184135" y="5876544"/>
            <a:ext cx="268605" cy="213360"/>
          </a:xfrm>
          <a:custGeom>
            <a:avLst/>
            <a:gdLst/>
            <a:ahLst/>
            <a:cxnLst/>
            <a:rect l="l" t="t" r="r" b="b"/>
            <a:pathLst>
              <a:path w="268604" h="213360">
                <a:moveTo>
                  <a:pt x="268224" y="0"/>
                </a:moveTo>
                <a:lnTo>
                  <a:pt x="0" y="0"/>
                </a:lnTo>
                <a:lnTo>
                  <a:pt x="0" y="213359"/>
                </a:lnTo>
                <a:lnTo>
                  <a:pt x="268224" y="213359"/>
                </a:lnTo>
                <a:lnTo>
                  <a:pt x="268224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6905243" y="5823305"/>
            <a:ext cx="560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9%</a:t>
            </a:r>
            <a:r>
              <a:rPr sz="14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spc="-7" baseline="-9920" dirty="0">
                <a:latin typeface="Calibri"/>
                <a:cs typeface="Calibri"/>
              </a:rPr>
              <a:t>6%</a:t>
            </a:r>
            <a:endParaRPr sz="2100" baseline="-9920">
              <a:latin typeface="Calibri"/>
              <a:cs typeface="Calibri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4544567" y="2753867"/>
            <a:ext cx="1041400" cy="624205"/>
            <a:chOff x="4544567" y="2753867"/>
            <a:chExt cx="1041400" cy="624205"/>
          </a:xfrm>
        </p:grpSpPr>
        <p:sp>
          <p:nvSpPr>
            <p:cNvPr id="80" name="object 80"/>
            <p:cNvSpPr/>
            <p:nvPr/>
          </p:nvSpPr>
          <p:spPr>
            <a:xfrm>
              <a:off x="5010911" y="2753867"/>
              <a:ext cx="76200" cy="624205"/>
            </a:xfrm>
            <a:custGeom>
              <a:avLst/>
              <a:gdLst/>
              <a:ahLst/>
              <a:cxnLst/>
              <a:rect l="l" t="t" r="r" b="b"/>
              <a:pathLst>
                <a:path w="76200" h="624204">
                  <a:moveTo>
                    <a:pt x="31750" y="547624"/>
                  </a:moveTo>
                  <a:lnTo>
                    <a:pt x="0" y="547624"/>
                  </a:lnTo>
                  <a:lnTo>
                    <a:pt x="38100" y="623824"/>
                  </a:lnTo>
                  <a:lnTo>
                    <a:pt x="69850" y="560324"/>
                  </a:lnTo>
                  <a:lnTo>
                    <a:pt x="31750" y="560324"/>
                  </a:lnTo>
                  <a:lnTo>
                    <a:pt x="31750" y="547624"/>
                  </a:lnTo>
                  <a:close/>
                </a:path>
                <a:path w="76200" h="624204">
                  <a:moveTo>
                    <a:pt x="44450" y="63500"/>
                  </a:moveTo>
                  <a:lnTo>
                    <a:pt x="31750" y="63500"/>
                  </a:lnTo>
                  <a:lnTo>
                    <a:pt x="31750" y="560324"/>
                  </a:lnTo>
                  <a:lnTo>
                    <a:pt x="44450" y="560324"/>
                  </a:lnTo>
                  <a:lnTo>
                    <a:pt x="44450" y="63500"/>
                  </a:lnTo>
                  <a:close/>
                </a:path>
                <a:path w="76200" h="624204">
                  <a:moveTo>
                    <a:pt x="76200" y="547624"/>
                  </a:moveTo>
                  <a:lnTo>
                    <a:pt x="44450" y="547624"/>
                  </a:lnTo>
                  <a:lnTo>
                    <a:pt x="44450" y="560324"/>
                  </a:lnTo>
                  <a:lnTo>
                    <a:pt x="69850" y="560324"/>
                  </a:lnTo>
                  <a:lnTo>
                    <a:pt x="76200" y="547624"/>
                  </a:lnTo>
                  <a:close/>
                </a:path>
                <a:path w="76200" h="624204">
                  <a:moveTo>
                    <a:pt x="38100" y="0"/>
                  </a:moveTo>
                  <a:lnTo>
                    <a:pt x="0" y="76200"/>
                  </a:lnTo>
                  <a:lnTo>
                    <a:pt x="31750" y="76200"/>
                  </a:lnTo>
                  <a:lnTo>
                    <a:pt x="317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624204">
                  <a:moveTo>
                    <a:pt x="69850" y="63500"/>
                  </a:moveTo>
                  <a:lnTo>
                    <a:pt x="44450" y="63500"/>
                  </a:lnTo>
                  <a:lnTo>
                    <a:pt x="44450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544567" y="2886455"/>
              <a:ext cx="1041400" cy="364490"/>
            </a:xfrm>
            <a:custGeom>
              <a:avLst/>
              <a:gdLst/>
              <a:ahLst/>
              <a:cxnLst/>
              <a:rect l="l" t="t" r="r" b="b"/>
              <a:pathLst>
                <a:path w="1041400" h="364489">
                  <a:moveTo>
                    <a:pt x="520446" y="0"/>
                  </a:moveTo>
                  <a:lnTo>
                    <a:pt x="449831" y="1662"/>
                  </a:lnTo>
                  <a:lnTo>
                    <a:pt x="382102" y="6505"/>
                  </a:lnTo>
                  <a:lnTo>
                    <a:pt x="317879" y="14311"/>
                  </a:lnTo>
                  <a:lnTo>
                    <a:pt x="257781" y="24863"/>
                  </a:lnTo>
                  <a:lnTo>
                    <a:pt x="202431" y="37945"/>
                  </a:lnTo>
                  <a:lnTo>
                    <a:pt x="152447" y="53339"/>
                  </a:lnTo>
                  <a:lnTo>
                    <a:pt x="108451" y="70829"/>
                  </a:lnTo>
                  <a:lnTo>
                    <a:pt x="71063" y="90198"/>
                  </a:lnTo>
                  <a:lnTo>
                    <a:pt x="18593" y="133702"/>
                  </a:lnTo>
                  <a:lnTo>
                    <a:pt x="0" y="182118"/>
                  </a:lnTo>
                  <a:lnTo>
                    <a:pt x="4751" y="206830"/>
                  </a:lnTo>
                  <a:lnTo>
                    <a:pt x="40903" y="253007"/>
                  </a:lnTo>
                  <a:lnTo>
                    <a:pt x="108451" y="293406"/>
                  </a:lnTo>
                  <a:lnTo>
                    <a:pt x="152447" y="310896"/>
                  </a:lnTo>
                  <a:lnTo>
                    <a:pt x="202431" y="326290"/>
                  </a:lnTo>
                  <a:lnTo>
                    <a:pt x="257781" y="339372"/>
                  </a:lnTo>
                  <a:lnTo>
                    <a:pt x="317879" y="349924"/>
                  </a:lnTo>
                  <a:lnTo>
                    <a:pt x="382102" y="357730"/>
                  </a:lnTo>
                  <a:lnTo>
                    <a:pt x="449831" y="362573"/>
                  </a:lnTo>
                  <a:lnTo>
                    <a:pt x="520446" y="364236"/>
                  </a:lnTo>
                  <a:lnTo>
                    <a:pt x="591060" y="362573"/>
                  </a:lnTo>
                  <a:lnTo>
                    <a:pt x="658789" y="357730"/>
                  </a:lnTo>
                  <a:lnTo>
                    <a:pt x="723012" y="349924"/>
                  </a:lnTo>
                  <a:lnTo>
                    <a:pt x="783110" y="339372"/>
                  </a:lnTo>
                  <a:lnTo>
                    <a:pt x="838460" y="326290"/>
                  </a:lnTo>
                  <a:lnTo>
                    <a:pt x="888444" y="310896"/>
                  </a:lnTo>
                  <a:lnTo>
                    <a:pt x="932440" y="293406"/>
                  </a:lnTo>
                  <a:lnTo>
                    <a:pt x="969828" y="274037"/>
                  </a:lnTo>
                  <a:lnTo>
                    <a:pt x="1022298" y="230533"/>
                  </a:lnTo>
                  <a:lnTo>
                    <a:pt x="1040892" y="182118"/>
                  </a:lnTo>
                  <a:lnTo>
                    <a:pt x="1036140" y="157405"/>
                  </a:lnTo>
                  <a:lnTo>
                    <a:pt x="999988" y="111228"/>
                  </a:lnTo>
                  <a:lnTo>
                    <a:pt x="932440" y="70829"/>
                  </a:lnTo>
                  <a:lnTo>
                    <a:pt x="888444" y="53340"/>
                  </a:lnTo>
                  <a:lnTo>
                    <a:pt x="838460" y="37945"/>
                  </a:lnTo>
                  <a:lnTo>
                    <a:pt x="783110" y="24863"/>
                  </a:lnTo>
                  <a:lnTo>
                    <a:pt x="723012" y="14311"/>
                  </a:lnTo>
                  <a:lnTo>
                    <a:pt x="658789" y="6505"/>
                  </a:lnTo>
                  <a:lnTo>
                    <a:pt x="591060" y="1662"/>
                  </a:lnTo>
                  <a:lnTo>
                    <a:pt x="520446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4605909" y="2953639"/>
            <a:ext cx="9036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Arial"/>
                <a:cs typeface="Arial"/>
              </a:rPr>
              <a:t>18-20</a:t>
            </a:r>
            <a:r>
              <a:rPr sz="1050" b="1" spc="-3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Bn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USD</a:t>
            </a:r>
            <a:endParaRPr sz="105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361182" y="3431540"/>
            <a:ext cx="466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361182" y="4458716"/>
            <a:ext cx="4597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I</a:t>
            </a:r>
            <a:r>
              <a:rPr sz="1200" spc="5" dirty="0">
                <a:latin typeface="Arial MT"/>
                <a:cs typeface="Arial MT"/>
              </a:rPr>
              <a:t>m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9105392" y="1547240"/>
            <a:ext cx="2737485" cy="14655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Key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insights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10"/>
              </a:spcBef>
            </a:pPr>
            <a:r>
              <a:rPr sz="1200" spc="-40" dirty="0">
                <a:latin typeface="Arial MT"/>
                <a:cs typeface="Arial MT"/>
              </a:rPr>
              <a:t>Today, </a:t>
            </a:r>
            <a:r>
              <a:rPr sz="1200" dirty="0">
                <a:latin typeface="Arial MT"/>
                <a:cs typeface="Arial MT"/>
              </a:rPr>
              <a:t>the Indian </a:t>
            </a:r>
            <a:r>
              <a:rPr sz="1200" spc="-5" dirty="0">
                <a:latin typeface="Arial MT"/>
                <a:cs typeface="Arial MT"/>
              </a:rPr>
              <a:t>Specialty Chemical </a:t>
            </a:r>
            <a:r>
              <a:rPr sz="1200" dirty="0">
                <a:latin typeface="Arial MT"/>
                <a:cs typeface="Arial MT"/>
              </a:rPr>
              <a:t> market </a:t>
            </a:r>
            <a:r>
              <a:rPr sz="1200" b="1" spc="-5" dirty="0">
                <a:latin typeface="Arial"/>
                <a:cs typeface="Arial"/>
              </a:rPr>
              <a:t>contributes ~2 USD </a:t>
            </a:r>
            <a:r>
              <a:rPr sz="1200" b="1" dirty="0">
                <a:latin typeface="Arial"/>
                <a:cs typeface="Arial"/>
              </a:rPr>
              <a:t>Bn of net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exports </a:t>
            </a:r>
            <a:r>
              <a:rPr sz="1200" dirty="0">
                <a:latin typeface="Arial MT"/>
                <a:cs typeface="Arial MT"/>
              </a:rPr>
              <a:t>to the Indian </a:t>
            </a:r>
            <a:r>
              <a:rPr sz="1200" spc="-5" dirty="0">
                <a:latin typeface="Arial MT"/>
                <a:cs typeface="Arial MT"/>
              </a:rPr>
              <a:t>economy </a:t>
            </a:r>
            <a:r>
              <a:rPr sz="1200" dirty="0">
                <a:latin typeface="Arial MT"/>
                <a:cs typeface="Arial MT"/>
              </a:rPr>
              <a:t>: this </a:t>
            </a:r>
            <a:r>
              <a:rPr sz="1200" spc="-5" dirty="0">
                <a:latin typeface="Arial MT"/>
                <a:cs typeface="Arial MT"/>
              </a:rPr>
              <a:t>is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expected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grow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b="1" dirty="0">
                <a:latin typeface="Arial"/>
                <a:cs typeface="Arial"/>
              </a:rPr>
              <a:t>~ </a:t>
            </a:r>
            <a:r>
              <a:rPr sz="1200" b="1" spc="-5" dirty="0">
                <a:latin typeface="Arial"/>
                <a:cs typeface="Arial"/>
              </a:rPr>
              <a:t>4 USD </a:t>
            </a:r>
            <a:r>
              <a:rPr sz="1200" b="1" dirty="0">
                <a:latin typeface="Arial"/>
                <a:cs typeface="Arial"/>
              </a:rPr>
              <a:t>Bn by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2027 </a:t>
            </a:r>
            <a:r>
              <a:rPr sz="1200" dirty="0">
                <a:latin typeface="Arial MT"/>
                <a:cs typeface="Arial MT"/>
              </a:rPr>
              <a:t>at </a:t>
            </a:r>
            <a:r>
              <a:rPr sz="1200" spc="-5" dirty="0">
                <a:latin typeface="Arial MT"/>
                <a:cs typeface="Arial MT"/>
              </a:rPr>
              <a:t>a </a:t>
            </a:r>
            <a:r>
              <a:rPr sz="1200" dirty="0">
                <a:latin typeface="Arial MT"/>
                <a:cs typeface="Arial MT"/>
              </a:rPr>
              <a:t>CAGR of </a:t>
            </a:r>
            <a:r>
              <a:rPr sz="1200" b="1" spc="-5" dirty="0">
                <a:latin typeface="Arial"/>
                <a:cs typeface="Arial"/>
              </a:rPr>
              <a:t>~15% </a:t>
            </a:r>
            <a:r>
              <a:rPr sz="1200" spc="-5" dirty="0">
                <a:latin typeface="Arial MT"/>
                <a:cs typeface="Arial MT"/>
              </a:rPr>
              <a:t>and </a:t>
            </a:r>
            <a:r>
              <a:rPr sz="1200" b="1" spc="-5" dirty="0">
                <a:latin typeface="Arial"/>
                <a:cs typeface="Arial"/>
              </a:rPr>
              <a:t>18-20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USD </a:t>
            </a:r>
            <a:r>
              <a:rPr sz="1200" b="1" dirty="0">
                <a:latin typeface="Arial"/>
                <a:cs typeface="Arial"/>
              </a:rPr>
              <a:t>Bn by </a:t>
            </a:r>
            <a:r>
              <a:rPr sz="1200" b="1" spc="-5" dirty="0">
                <a:latin typeface="Arial"/>
                <a:cs typeface="Arial"/>
              </a:rPr>
              <a:t>2040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at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b="1" spc="-15" dirty="0">
                <a:latin typeface="Arial"/>
                <a:cs typeface="Arial"/>
              </a:rPr>
              <a:t>CAGR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-5" dirty="0">
                <a:latin typeface="Arial"/>
                <a:cs typeface="Arial"/>
              </a:rPr>
              <a:t>13-15%</a:t>
            </a:r>
            <a:endParaRPr sz="12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9079992" y="4273372"/>
            <a:ext cx="2790825" cy="1949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202565">
              <a:lnSpc>
                <a:spcPct val="100000"/>
              </a:lnSpc>
              <a:spcBef>
                <a:spcPts val="100"/>
              </a:spcBef>
            </a:pPr>
            <a:r>
              <a:rPr sz="1200" b="1" spc="-30" dirty="0">
                <a:latin typeface="Arial"/>
                <a:cs typeface="Arial"/>
              </a:rPr>
              <a:t>Top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5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segments</a:t>
            </a:r>
            <a:r>
              <a:rPr sz="1200" b="1" baseline="24305" dirty="0">
                <a:latin typeface="Arial"/>
                <a:cs typeface="Arial"/>
              </a:rPr>
              <a:t>1</a:t>
            </a:r>
            <a:r>
              <a:rPr sz="1200" b="1" spc="127" baseline="2430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(Agrochem,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Dyes, </a:t>
            </a:r>
            <a:r>
              <a:rPr sz="1200" b="1" spc="-3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etc.) </a:t>
            </a:r>
            <a:r>
              <a:rPr sz="1200" dirty="0">
                <a:latin typeface="Arial MT"/>
                <a:cs typeface="Arial MT"/>
              </a:rPr>
              <a:t>could capture major share of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exports in 2040 with </a:t>
            </a:r>
            <a:r>
              <a:rPr sz="1200" b="1" spc="-5" dirty="0">
                <a:latin typeface="Arial"/>
                <a:cs typeface="Arial"/>
              </a:rPr>
              <a:t>82% </a:t>
            </a:r>
            <a:r>
              <a:rPr sz="1200" b="1" dirty="0">
                <a:latin typeface="Arial"/>
                <a:cs typeface="Arial"/>
              </a:rPr>
              <a:t>combined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share </a:t>
            </a:r>
            <a:r>
              <a:rPr sz="1200" dirty="0">
                <a:latin typeface="Arial MT"/>
                <a:cs typeface="Arial MT"/>
              </a:rPr>
              <a:t>of Indian </a:t>
            </a:r>
            <a:r>
              <a:rPr sz="1200" spc="-5" dirty="0">
                <a:latin typeface="Arial MT"/>
                <a:cs typeface="Arial MT"/>
              </a:rPr>
              <a:t>Specialty </a:t>
            </a:r>
            <a:r>
              <a:rPr sz="1200" dirty="0">
                <a:latin typeface="Arial MT"/>
                <a:cs typeface="Arial MT"/>
              </a:rPr>
              <a:t>chemical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exports</a:t>
            </a:r>
            <a:endParaRPr sz="1200">
              <a:latin typeface="Arial MT"/>
              <a:cs typeface="Arial MT"/>
            </a:endParaRPr>
          </a:p>
          <a:p>
            <a:pPr marL="38100" marR="30480">
              <a:lnSpc>
                <a:spcPct val="100000"/>
              </a:lnSpc>
              <a:spcBef>
                <a:spcPts val="750"/>
              </a:spcBef>
            </a:pPr>
            <a:r>
              <a:rPr sz="1200" b="1" spc="-30" dirty="0">
                <a:latin typeface="Arial"/>
                <a:cs typeface="Arial"/>
              </a:rPr>
              <a:t>Top </a:t>
            </a:r>
            <a:r>
              <a:rPr sz="1200" b="1" spc="-5" dirty="0">
                <a:latin typeface="Arial"/>
                <a:cs typeface="Arial"/>
              </a:rPr>
              <a:t>5 </a:t>
            </a:r>
            <a:r>
              <a:rPr sz="1200" b="1" dirty="0">
                <a:latin typeface="Arial"/>
                <a:cs typeface="Arial"/>
              </a:rPr>
              <a:t>segments</a:t>
            </a:r>
            <a:r>
              <a:rPr sz="1200" b="1" baseline="24305" dirty="0">
                <a:latin typeface="Arial"/>
                <a:cs typeface="Arial"/>
              </a:rPr>
              <a:t>2</a:t>
            </a:r>
            <a:r>
              <a:rPr sz="1200" b="1" spc="7" baseline="2430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(Agrochem, </a:t>
            </a:r>
            <a:r>
              <a:rPr sz="1200" b="1" spc="-10" dirty="0">
                <a:latin typeface="Arial"/>
                <a:cs typeface="Arial"/>
              </a:rPr>
              <a:t>Dyes, 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Plastic </a:t>
            </a:r>
            <a:r>
              <a:rPr sz="1200" b="1" spc="-5" dirty="0">
                <a:latin typeface="Arial"/>
                <a:cs typeface="Arial"/>
              </a:rPr>
              <a:t>additives </a:t>
            </a:r>
            <a:r>
              <a:rPr sz="1200" b="1" dirty="0">
                <a:latin typeface="Arial"/>
                <a:cs typeface="Arial"/>
              </a:rPr>
              <a:t>etc) </a:t>
            </a:r>
            <a:r>
              <a:rPr sz="1200" spc="-5" dirty="0">
                <a:latin typeface="Arial MT"/>
                <a:cs typeface="Arial MT"/>
              </a:rPr>
              <a:t>could </a:t>
            </a:r>
            <a:r>
              <a:rPr sz="1200" dirty="0">
                <a:latin typeface="Arial MT"/>
                <a:cs typeface="Arial MT"/>
              </a:rPr>
              <a:t>capture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major </a:t>
            </a:r>
            <a:r>
              <a:rPr sz="1200" spc="-5" dirty="0">
                <a:latin typeface="Arial MT"/>
                <a:cs typeface="Arial MT"/>
              </a:rPr>
              <a:t>share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imports in 2040 with </a:t>
            </a:r>
            <a:r>
              <a:rPr sz="1200" b="1" spc="-5" dirty="0">
                <a:latin typeface="Arial"/>
                <a:cs typeface="Arial"/>
              </a:rPr>
              <a:t>86%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combined </a:t>
            </a:r>
            <a:r>
              <a:rPr sz="1200" b="1" spc="-5" dirty="0">
                <a:latin typeface="Arial"/>
                <a:cs typeface="Arial"/>
              </a:rPr>
              <a:t>share </a:t>
            </a:r>
            <a:r>
              <a:rPr sz="1200" dirty="0">
                <a:latin typeface="Arial MT"/>
                <a:cs typeface="Arial MT"/>
              </a:rPr>
              <a:t>of Indian </a:t>
            </a:r>
            <a:r>
              <a:rPr sz="1200" spc="-5" dirty="0">
                <a:latin typeface="Arial MT"/>
                <a:cs typeface="Arial MT"/>
              </a:rPr>
              <a:t>Specialty </a:t>
            </a:r>
            <a:r>
              <a:rPr sz="1200" dirty="0">
                <a:latin typeface="Arial MT"/>
                <a:cs typeface="Arial MT"/>
              </a:rPr>
              <a:t> chemical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imports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9108440" y="3025266"/>
            <a:ext cx="2703830" cy="1161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1333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Exports could grow </a:t>
            </a:r>
            <a:r>
              <a:rPr sz="1200" dirty="0">
                <a:latin typeface="Arial MT"/>
                <a:cs typeface="Arial MT"/>
              </a:rPr>
              <a:t>from ~</a:t>
            </a:r>
            <a:r>
              <a:rPr sz="1200" b="1" dirty="0">
                <a:latin typeface="Arial"/>
                <a:cs typeface="Arial"/>
              </a:rPr>
              <a:t>16 </a:t>
            </a:r>
            <a:r>
              <a:rPr sz="1200" b="1" spc="-5" dirty="0">
                <a:latin typeface="Arial"/>
                <a:cs typeface="Arial"/>
              </a:rPr>
              <a:t>USD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Bn </a:t>
            </a:r>
            <a:r>
              <a:rPr sz="1200" dirty="0">
                <a:latin typeface="Arial MT"/>
                <a:cs typeface="Arial MT"/>
              </a:rPr>
              <a:t>in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2022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b="1" dirty="0">
                <a:latin typeface="Arial"/>
                <a:cs typeface="Arial"/>
              </a:rPr>
              <a:t>73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USD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Bn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in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2040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at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CAGR of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~8.7%</a:t>
            </a:r>
            <a:endParaRPr sz="12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Imports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could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grow </a:t>
            </a:r>
            <a:r>
              <a:rPr sz="1200" dirty="0">
                <a:latin typeface="Arial MT"/>
                <a:cs typeface="Arial MT"/>
              </a:rPr>
              <a:t>from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14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USD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Bn </a:t>
            </a:r>
            <a:r>
              <a:rPr sz="1200" b="1" spc="-31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in 2022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b="1" spc="-5" dirty="0">
                <a:latin typeface="Arial"/>
                <a:cs typeface="Arial"/>
              </a:rPr>
              <a:t>52 USD </a:t>
            </a:r>
            <a:r>
              <a:rPr sz="1200" b="1" dirty="0">
                <a:latin typeface="Arial"/>
                <a:cs typeface="Arial"/>
              </a:rPr>
              <a:t>Bn </a:t>
            </a:r>
            <a:r>
              <a:rPr sz="1200" spc="-5" dirty="0">
                <a:latin typeface="Arial MT"/>
                <a:cs typeface="Arial MT"/>
              </a:rPr>
              <a:t>in 2040 </a:t>
            </a:r>
            <a:r>
              <a:rPr sz="1200" dirty="0">
                <a:latin typeface="Arial MT"/>
                <a:cs typeface="Arial MT"/>
              </a:rPr>
              <a:t>at </a:t>
            </a:r>
            <a:r>
              <a:rPr sz="1200" spc="-5" dirty="0">
                <a:latin typeface="Arial MT"/>
                <a:cs typeface="Arial MT"/>
              </a:rPr>
              <a:t>a </a:t>
            </a:r>
            <a:r>
              <a:rPr sz="1200" dirty="0">
                <a:latin typeface="Arial MT"/>
                <a:cs typeface="Arial MT"/>
              </a:rPr>
              <a:t> CAGR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~7.6%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9119616" y="1060703"/>
            <a:ext cx="414655" cy="414655"/>
            <a:chOff x="9119616" y="1060703"/>
            <a:chExt cx="414655" cy="414655"/>
          </a:xfrm>
        </p:grpSpPr>
        <p:sp>
          <p:nvSpPr>
            <p:cNvPr id="89" name="object 89"/>
            <p:cNvSpPr/>
            <p:nvPr/>
          </p:nvSpPr>
          <p:spPr>
            <a:xfrm>
              <a:off x="9119616" y="1060703"/>
              <a:ext cx="414655" cy="414655"/>
            </a:xfrm>
            <a:custGeom>
              <a:avLst/>
              <a:gdLst/>
              <a:ahLst/>
              <a:cxnLst/>
              <a:rect l="l" t="t" r="r" b="b"/>
              <a:pathLst>
                <a:path w="414654" h="414655">
                  <a:moveTo>
                    <a:pt x="207263" y="0"/>
                  </a:moveTo>
                  <a:lnTo>
                    <a:pt x="159753" y="5476"/>
                  </a:lnTo>
                  <a:lnTo>
                    <a:pt x="116132" y="21073"/>
                  </a:lnTo>
                  <a:lnTo>
                    <a:pt x="77648" y="45546"/>
                  </a:lnTo>
                  <a:lnTo>
                    <a:pt x="45546" y="77648"/>
                  </a:lnTo>
                  <a:lnTo>
                    <a:pt x="21073" y="116132"/>
                  </a:lnTo>
                  <a:lnTo>
                    <a:pt x="5476" y="159753"/>
                  </a:lnTo>
                  <a:lnTo>
                    <a:pt x="0" y="207263"/>
                  </a:lnTo>
                  <a:lnTo>
                    <a:pt x="5476" y="254774"/>
                  </a:lnTo>
                  <a:lnTo>
                    <a:pt x="21073" y="298395"/>
                  </a:lnTo>
                  <a:lnTo>
                    <a:pt x="45546" y="336879"/>
                  </a:lnTo>
                  <a:lnTo>
                    <a:pt x="77648" y="368981"/>
                  </a:lnTo>
                  <a:lnTo>
                    <a:pt x="116132" y="393454"/>
                  </a:lnTo>
                  <a:lnTo>
                    <a:pt x="159753" y="409051"/>
                  </a:lnTo>
                  <a:lnTo>
                    <a:pt x="207263" y="414528"/>
                  </a:lnTo>
                  <a:lnTo>
                    <a:pt x="254774" y="409051"/>
                  </a:lnTo>
                  <a:lnTo>
                    <a:pt x="298395" y="393454"/>
                  </a:lnTo>
                  <a:lnTo>
                    <a:pt x="336879" y="368981"/>
                  </a:lnTo>
                  <a:lnTo>
                    <a:pt x="368981" y="336879"/>
                  </a:lnTo>
                  <a:lnTo>
                    <a:pt x="393454" y="298395"/>
                  </a:lnTo>
                  <a:lnTo>
                    <a:pt x="409051" y="254774"/>
                  </a:lnTo>
                  <a:lnTo>
                    <a:pt x="414527" y="207263"/>
                  </a:lnTo>
                  <a:lnTo>
                    <a:pt x="409051" y="159753"/>
                  </a:lnTo>
                  <a:lnTo>
                    <a:pt x="393454" y="116132"/>
                  </a:lnTo>
                  <a:lnTo>
                    <a:pt x="368981" y="77648"/>
                  </a:lnTo>
                  <a:lnTo>
                    <a:pt x="336879" y="45546"/>
                  </a:lnTo>
                  <a:lnTo>
                    <a:pt x="298395" y="21073"/>
                  </a:lnTo>
                  <a:lnTo>
                    <a:pt x="254774" y="5476"/>
                  </a:lnTo>
                  <a:lnTo>
                    <a:pt x="207263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0" name="object 9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3436" y="1142999"/>
              <a:ext cx="248411" cy="249936"/>
            </a:xfrm>
            <a:prstGeom prst="rect">
              <a:avLst/>
            </a:prstGeom>
          </p:spPr>
        </p:pic>
      </p:grpSp>
      <p:sp>
        <p:nvSpPr>
          <p:cNvPr id="91" name="object 91"/>
          <p:cNvSpPr txBox="1"/>
          <p:nvPr/>
        </p:nvSpPr>
        <p:spPr>
          <a:xfrm>
            <a:off x="4977510" y="4883861"/>
            <a:ext cx="128651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Major </a:t>
            </a:r>
            <a:r>
              <a:rPr sz="1200" dirty="0">
                <a:latin typeface="Arial MT"/>
                <a:cs typeface="Arial MT"/>
              </a:rPr>
              <a:t>segments in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others </a:t>
            </a:r>
            <a:r>
              <a:rPr sz="1200" spc="-5" dirty="0">
                <a:latin typeface="Arial MT"/>
                <a:cs typeface="Arial MT"/>
              </a:rPr>
              <a:t>include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Ru</a:t>
            </a:r>
            <a:r>
              <a:rPr sz="1200" dirty="0">
                <a:latin typeface="Arial MT"/>
                <a:cs typeface="Arial MT"/>
              </a:rPr>
              <a:t>b</a:t>
            </a:r>
            <a:r>
              <a:rPr sz="1200" spc="-5" dirty="0">
                <a:latin typeface="Arial MT"/>
                <a:cs typeface="Arial MT"/>
              </a:rPr>
              <a:t>be</a:t>
            </a:r>
            <a:r>
              <a:rPr sz="1200" dirty="0">
                <a:latin typeface="Arial MT"/>
                <a:cs typeface="Arial MT"/>
              </a:rPr>
              <a:t>r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</a:t>
            </a:r>
            <a:r>
              <a:rPr sz="1200" spc="5" dirty="0">
                <a:latin typeface="Arial MT"/>
                <a:cs typeface="Arial MT"/>
              </a:rPr>
              <a:t>m</a:t>
            </a:r>
            <a:r>
              <a:rPr sz="1200" spc="-5" dirty="0">
                <a:latin typeface="Arial MT"/>
                <a:cs typeface="Arial MT"/>
              </a:rPr>
              <a:t>icals,  Adhesives </a:t>
            </a:r>
            <a:r>
              <a:rPr sz="1200" dirty="0">
                <a:latin typeface="Arial MT"/>
                <a:cs typeface="Arial MT"/>
              </a:rPr>
              <a:t>&amp;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sealants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893309" y="3453765"/>
            <a:ext cx="14458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Major segments in </a:t>
            </a:r>
            <a:r>
              <a:rPr sz="1200" dirty="0">
                <a:latin typeface="Arial MT"/>
                <a:cs typeface="Arial MT"/>
              </a:rPr>
              <a:t> others </a:t>
            </a:r>
            <a:r>
              <a:rPr sz="1200" spc="-5" dirty="0">
                <a:latin typeface="Arial MT"/>
                <a:cs typeface="Arial MT"/>
              </a:rPr>
              <a:t>include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Nutraceutical,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Plastic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additives,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1895855" y="1295400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895855" y="1062227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2098929" y="992287"/>
            <a:ext cx="1237615" cy="49275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latin typeface="Arial MT"/>
                <a:cs typeface="Arial MT"/>
              </a:rPr>
              <a:t>Plastic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Additi</a:t>
            </a:r>
            <a:r>
              <a:rPr sz="1200" spc="-15" dirty="0">
                <a:latin typeface="Arial MT"/>
                <a:cs typeface="Arial MT"/>
              </a:rPr>
              <a:t>v</a:t>
            </a:r>
            <a:r>
              <a:rPr sz="1200" dirty="0">
                <a:latin typeface="Arial MT"/>
                <a:cs typeface="Arial MT"/>
              </a:rPr>
              <a:t>es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200" spc="-5" dirty="0">
                <a:latin typeface="Arial MT"/>
                <a:cs typeface="Arial MT"/>
              </a:rPr>
              <a:t>Flame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Retardants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395427" y="6266179"/>
            <a:ext cx="34677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spc="250" dirty="0">
                <a:latin typeface="Arial MT"/>
                <a:cs typeface="Arial MT"/>
              </a:rPr>
              <a:t>  </a:t>
            </a:r>
            <a:r>
              <a:rPr sz="800" dirty="0">
                <a:latin typeface="Arial MT"/>
                <a:cs typeface="Arial MT"/>
              </a:rPr>
              <a:t>Agrochemicals,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Dyes,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Flavors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Fragrances,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Cosmetics,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Food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additives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78739" y="16002"/>
            <a:ext cx="27298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Export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-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Import :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Specialty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8716518" y="1061466"/>
            <a:ext cx="0" cy="5304155"/>
          </a:xfrm>
          <a:custGeom>
            <a:avLst/>
            <a:gdLst/>
            <a:ahLst/>
            <a:cxnLst/>
            <a:rect l="l" t="t" r="r" b="b"/>
            <a:pathLst>
              <a:path h="5304155">
                <a:moveTo>
                  <a:pt x="0" y="0"/>
                </a:moveTo>
                <a:lnTo>
                  <a:pt x="0" y="530383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01" name="object 10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102" name="object 102"/>
          <p:cNvSpPr txBox="1"/>
          <p:nvPr/>
        </p:nvSpPr>
        <p:spPr>
          <a:xfrm>
            <a:off x="395427" y="6397496"/>
            <a:ext cx="3604895" cy="14033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800" dirty="0">
                <a:latin typeface="Arial MT"/>
                <a:cs typeface="Arial MT"/>
              </a:rPr>
              <a:t>2.   </a:t>
            </a:r>
            <a:r>
              <a:rPr sz="800" spc="7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Agrochem, </a:t>
            </a:r>
            <a:r>
              <a:rPr sz="800" spc="-5" dirty="0">
                <a:latin typeface="Arial MT"/>
                <a:cs typeface="Arial MT"/>
              </a:rPr>
              <a:t>Dyes,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Plastic</a:t>
            </a:r>
            <a:r>
              <a:rPr sz="800" spc="-5" dirty="0">
                <a:latin typeface="Arial MT"/>
                <a:cs typeface="Arial MT"/>
              </a:rPr>
              <a:t> additives,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Flame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Retardants,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Cosmetic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chemicals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3" name="object 10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104" name="object 104"/>
          <p:cNvSpPr txBox="1"/>
          <p:nvPr/>
        </p:nvSpPr>
        <p:spPr>
          <a:xfrm>
            <a:off x="395427" y="6616618"/>
            <a:ext cx="292481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Team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analysis,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6224"/>
            <a:ext cx="107156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India</a:t>
            </a:r>
            <a:r>
              <a:rPr spc="-170" dirty="0"/>
              <a:t> </a:t>
            </a:r>
            <a:r>
              <a:rPr spc="-5" dirty="0"/>
              <a:t>inorganic</a:t>
            </a:r>
            <a:r>
              <a:rPr spc="-185" dirty="0"/>
              <a:t> </a:t>
            </a:r>
            <a:r>
              <a:rPr spc="60" dirty="0"/>
              <a:t>chem</a:t>
            </a:r>
            <a:r>
              <a:rPr spc="-160" dirty="0"/>
              <a:t> </a:t>
            </a:r>
            <a:r>
              <a:rPr spc="-70" dirty="0"/>
              <a:t>share</a:t>
            </a:r>
            <a:r>
              <a:rPr spc="-16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45" dirty="0"/>
              <a:t>Global</a:t>
            </a:r>
            <a:r>
              <a:rPr spc="-175" dirty="0"/>
              <a:t> </a:t>
            </a:r>
            <a:r>
              <a:rPr spc="-5" dirty="0"/>
              <a:t>inorganic</a:t>
            </a:r>
            <a:r>
              <a:rPr spc="-190" dirty="0"/>
              <a:t> </a:t>
            </a:r>
            <a:r>
              <a:rPr spc="60" dirty="0"/>
              <a:t>chem</a:t>
            </a:r>
            <a:r>
              <a:rPr spc="-155" dirty="0"/>
              <a:t> </a:t>
            </a:r>
            <a:r>
              <a:rPr spc="-225" dirty="0"/>
              <a:t>is</a:t>
            </a:r>
            <a:r>
              <a:rPr spc="-190" dirty="0"/>
              <a:t> </a:t>
            </a:r>
            <a:r>
              <a:rPr spc="65" dirty="0"/>
              <a:t>expected</a:t>
            </a:r>
            <a:r>
              <a:rPr spc="-160" dirty="0"/>
              <a:t> </a:t>
            </a:r>
            <a:r>
              <a:rPr spc="-10" dirty="0"/>
              <a:t>to</a:t>
            </a:r>
            <a:r>
              <a:rPr spc="-165" dirty="0"/>
              <a:t> </a:t>
            </a:r>
            <a:r>
              <a:rPr spc="35" dirty="0"/>
              <a:t>double</a:t>
            </a:r>
            <a:r>
              <a:rPr spc="-160" dirty="0"/>
              <a:t> </a:t>
            </a:r>
            <a:r>
              <a:rPr spc="-5" dirty="0"/>
              <a:t>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577977"/>
            <a:ext cx="101822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80" dirty="0">
                <a:latin typeface="Verdana"/>
                <a:cs typeface="Verdana"/>
              </a:rPr>
              <a:t>~10%</a:t>
            </a:r>
            <a:r>
              <a:rPr sz="2200" spc="-135" dirty="0">
                <a:latin typeface="Verdana"/>
                <a:cs typeface="Verdana"/>
              </a:rPr>
              <a:t> </a:t>
            </a:r>
            <a:r>
              <a:rPr sz="2200" spc="-50" dirty="0">
                <a:latin typeface="Verdana"/>
                <a:cs typeface="Verdana"/>
              </a:rPr>
              <a:t>while</a:t>
            </a:r>
            <a:r>
              <a:rPr sz="2200" spc="-180" dirty="0">
                <a:latin typeface="Verdana"/>
                <a:cs typeface="Verdana"/>
              </a:rPr>
              <a:t> </a:t>
            </a:r>
            <a:r>
              <a:rPr sz="2200" spc="-35" dirty="0">
                <a:latin typeface="Verdana"/>
                <a:cs typeface="Verdana"/>
              </a:rPr>
              <a:t>contributing</a:t>
            </a:r>
            <a:r>
              <a:rPr sz="2200" spc="-19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to</a:t>
            </a:r>
            <a:r>
              <a:rPr sz="2200" spc="-170" dirty="0">
                <a:latin typeface="Verdana"/>
                <a:cs typeface="Verdana"/>
              </a:rPr>
              <a:t> </a:t>
            </a:r>
            <a:r>
              <a:rPr sz="2200" spc="-280" dirty="0">
                <a:latin typeface="Verdana"/>
                <a:cs typeface="Verdana"/>
              </a:rPr>
              <a:t>13-14%</a:t>
            </a:r>
            <a:r>
              <a:rPr sz="2200" spc="-120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of</a:t>
            </a:r>
            <a:r>
              <a:rPr sz="2200" spc="-145" dirty="0">
                <a:latin typeface="Verdana"/>
                <a:cs typeface="Verdana"/>
              </a:rPr>
              <a:t> </a:t>
            </a:r>
            <a:r>
              <a:rPr sz="2200" spc="-85" dirty="0">
                <a:latin typeface="Verdana"/>
                <a:cs typeface="Verdana"/>
              </a:rPr>
              <a:t>incr.</a:t>
            </a:r>
            <a:r>
              <a:rPr sz="2200" spc="-180" dirty="0">
                <a:latin typeface="Verdana"/>
                <a:cs typeface="Verdana"/>
              </a:rPr>
              <a:t> </a:t>
            </a:r>
            <a:r>
              <a:rPr sz="2200" spc="-35" dirty="0">
                <a:latin typeface="Verdana"/>
                <a:cs typeface="Verdana"/>
              </a:rPr>
              <a:t>growth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of</a:t>
            </a:r>
            <a:r>
              <a:rPr sz="2200" spc="-150" dirty="0">
                <a:latin typeface="Verdana"/>
                <a:cs typeface="Verdana"/>
              </a:rPr>
              <a:t> </a:t>
            </a:r>
            <a:r>
              <a:rPr sz="2200" spc="45" dirty="0">
                <a:latin typeface="Verdana"/>
                <a:cs typeface="Verdana"/>
              </a:rPr>
              <a:t>Global</a:t>
            </a:r>
            <a:r>
              <a:rPr sz="2200" spc="-17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inorganic-chem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427" y="879729"/>
            <a:ext cx="3170555" cy="984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5" dirty="0">
                <a:latin typeface="Verdana"/>
                <a:cs typeface="Verdana"/>
              </a:rPr>
              <a:t>demand</a:t>
            </a:r>
            <a:r>
              <a:rPr sz="2200" spc="-17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by</a:t>
            </a:r>
            <a:r>
              <a:rPr sz="2200" spc="-185" dirty="0">
                <a:latin typeface="Verdana"/>
                <a:cs typeface="Verdana"/>
              </a:rPr>
              <a:t> </a:t>
            </a:r>
            <a:r>
              <a:rPr sz="2200" spc="-190" dirty="0">
                <a:latin typeface="Verdana"/>
                <a:cs typeface="Verdana"/>
              </a:rPr>
              <a:t>2040</a:t>
            </a:r>
            <a:endParaRPr sz="22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1550"/>
              </a:spcBef>
            </a:pPr>
            <a:r>
              <a:rPr sz="1400" b="1" spc="-5" dirty="0">
                <a:latin typeface="Arial"/>
                <a:cs typeface="Arial"/>
              </a:rPr>
              <a:t>India,</a:t>
            </a:r>
            <a:r>
              <a:rPr sz="1400" b="1" spc="-9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Asia,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Global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specialty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market</a:t>
            </a:r>
            <a:r>
              <a:rPr sz="1400" dirty="0">
                <a:latin typeface="Arial MT"/>
                <a:cs typeface="Arial MT"/>
              </a:rPr>
              <a:t>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USD </a:t>
            </a:r>
            <a:r>
              <a:rPr sz="1400" dirty="0">
                <a:latin typeface="Arial MT"/>
                <a:cs typeface="Arial MT"/>
              </a:rPr>
              <a:t>Bn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65718" y="4128261"/>
            <a:ext cx="3429635" cy="2004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5565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Arial"/>
                <a:cs typeface="Arial"/>
              </a:rPr>
              <a:t>Asia </a:t>
            </a:r>
            <a:r>
              <a:rPr sz="1400" dirty="0">
                <a:latin typeface="Arial MT"/>
                <a:cs typeface="Arial MT"/>
              </a:rPr>
              <a:t>inorganic chemicals market is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expected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grow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370-420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USD Bn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until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at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5-6%</a:t>
            </a:r>
            <a:endParaRPr sz="1400">
              <a:latin typeface="Arial"/>
              <a:cs typeface="Arial"/>
            </a:endParaRPr>
          </a:p>
          <a:p>
            <a:pPr marL="241300" marR="5080" indent="-226060">
              <a:lnSpc>
                <a:spcPct val="100000"/>
              </a:lnSpc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400" dirty="0">
                <a:latin typeface="Arial MT"/>
                <a:cs typeface="Arial MT"/>
              </a:rPr>
              <a:t>India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likely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contribute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27-28%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(USD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50-</a:t>
            </a:r>
            <a:r>
              <a:rPr sz="1400" dirty="0">
                <a:latin typeface="Arial MT"/>
                <a:cs typeface="Arial MT"/>
              </a:rPr>
              <a:t>60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Bn)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incre</a:t>
            </a:r>
            <a:r>
              <a:rPr sz="1400" spc="-5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en</a:t>
            </a:r>
            <a:r>
              <a:rPr sz="1400" spc="-15" dirty="0">
                <a:latin typeface="Arial MT"/>
                <a:cs typeface="Arial MT"/>
              </a:rPr>
              <a:t>t</a:t>
            </a:r>
            <a:r>
              <a:rPr sz="1400" dirty="0">
                <a:latin typeface="Arial MT"/>
                <a:cs typeface="Arial MT"/>
              </a:rPr>
              <a:t>al</a:t>
            </a:r>
            <a:r>
              <a:rPr sz="1400" spc="-114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Asia</a:t>
            </a:r>
            <a:r>
              <a:rPr sz="1400" spc="-20" dirty="0">
                <a:latin typeface="Arial MT"/>
                <a:cs typeface="Arial MT"/>
              </a:rPr>
              <a:t> v</a:t>
            </a:r>
            <a:r>
              <a:rPr sz="1400" dirty="0">
                <a:latin typeface="Arial MT"/>
                <a:cs typeface="Arial MT"/>
              </a:rPr>
              <a:t>alue  </a:t>
            </a:r>
            <a:r>
              <a:rPr sz="1400" spc="-5" dirty="0">
                <a:latin typeface="Arial MT"/>
                <a:cs typeface="Arial MT"/>
              </a:rPr>
              <a:t>add</a:t>
            </a:r>
            <a:endParaRPr sz="1400">
              <a:latin typeface="Arial MT"/>
              <a:cs typeface="Arial MT"/>
            </a:endParaRPr>
          </a:p>
          <a:p>
            <a:pPr marL="12700" marR="107950">
              <a:lnSpc>
                <a:spcPct val="100000"/>
              </a:lnSpc>
              <a:spcBef>
                <a:spcPts val="455"/>
              </a:spcBef>
            </a:pPr>
            <a:r>
              <a:rPr sz="1400" spc="-5" dirty="0">
                <a:latin typeface="Arial MT"/>
                <a:cs typeface="Arial MT"/>
              </a:rPr>
              <a:t>India inorganic’s share of </a:t>
            </a:r>
            <a:r>
              <a:rPr sz="1400" dirty="0">
                <a:latin typeface="Arial MT"/>
                <a:cs typeface="Arial MT"/>
              </a:rPr>
              <a:t>Global </a:t>
            </a:r>
            <a:r>
              <a:rPr sz="1400" spc="-5" dirty="0">
                <a:latin typeface="Arial MT"/>
                <a:cs typeface="Arial MT"/>
              </a:rPr>
              <a:t>inorganic </a:t>
            </a:r>
            <a:r>
              <a:rPr sz="1400" spc="-3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could </a:t>
            </a:r>
            <a:r>
              <a:rPr sz="1400" b="1" dirty="0">
                <a:latin typeface="Arial"/>
                <a:cs typeface="Arial"/>
              </a:rPr>
              <a:t>increase from ~5% to ~10%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between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2021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68767" y="2804287"/>
            <a:ext cx="3482975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251460" indent="-226060" algn="just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Asia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likely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contribute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~58%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(USD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230-280 </a:t>
            </a:r>
            <a:r>
              <a:rPr sz="1400" dirty="0">
                <a:latin typeface="Arial MT"/>
                <a:cs typeface="Arial MT"/>
              </a:rPr>
              <a:t>Bn) of the </a:t>
            </a:r>
            <a:r>
              <a:rPr sz="1400" spc="-5" dirty="0">
                <a:latin typeface="Arial MT"/>
                <a:cs typeface="Arial MT"/>
              </a:rPr>
              <a:t>incremental </a:t>
            </a:r>
            <a:r>
              <a:rPr sz="1400" dirty="0">
                <a:latin typeface="Arial MT"/>
                <a:cs typeface="Arial MT"/>
              </a:rPr>
              <a:t>global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value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add</a:t>
            </a:r>
            <a:endParaRPr sz="14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India is likely to contribute </a:t>
            </a:r>
            <a:r>
              <a:rPr sz="1400" b="1" dirty="0">
                <a:latin typeface="Arial"/>
                <a:cs typeface="Arial"/>
              </a:rPr>
              <a:t>12-13% </a:t>
            </a:r>
            <a:r>
              <a:rPr sz="1400" spc="-5" dirty="0">
                <a:latin typeface="Arial MT"/>
                <a:cs typeface="Arial MT"/>
              </a:rPr>
              <a:t>(USD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50-60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Bn)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incremental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global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value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add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65338" y="1704588"/>
            <a:ext cx="3339465" cy="112585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800" b="1" spc="-5" dirty="0">
                <a:latin typeface="Arial"/>
                <a:cs typeface="Arial"/>
              </a:rPr>
              <a:t>Key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insights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45"/>
              </a:spcBef>
            </a:pPr>
            <a:r>
              <a:rPr sz="1400" b="1" dirty="0">
                <a:latin typeface="Arial"/>
                <a:cs typeface="Arial"/>
              </a:rPr>
              <a:t>Global </a:t>
            </a:r>
            <a:r>
              <a:rPr sz="1400" dirty="0">
                <a:latin typeface="Arial MT"/>
                <a:cs typeface="Arial MT"/>
              </a:rPr>
              <a:t>inorganic chemicals market is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expected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grow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700-750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USD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Bn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until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at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CAGR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~</a:t>
            </a:r>
            <a:r>
              <a:rPr sz="1400" b="1" spc="-5" dirty="0">
                <a:latin typeface="Arial"/>
                <a:cs typeface="Arial"/>
              </a:rPr>
              <a:t>5%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148828" y="1298447"/>
            <a:ext cx="416559" cy="416559"/>
            <a:chOff x="8148828" y="1298447"/>
            <a:chExt cx="416559" cy="416559"/>
          </a:xfrm>
        </p:grpSpPr>
        <p:sp>
          <p:nvSpPr>
            <p:cNvPr id="9" name="object 9"/>
            <p:cNvSpPr/>
            <p:nvPr/>
          </p:nvSpPr>
          <p:spPr>
            <a:xfrm>
              <a:off x="8148828" y="1298447"/>
              <a:ext cx="416559" cy="416559"/>
            </a:xfrm>
            <a:custGeom>
              <a:avLst/>
              <a:gdLst/>
              <a:ahLst/>
              <a:cxnLst/>
              <a:rect l="l" t="t" r="r" b="b"/>
              <a:pathLst>
                <a:path w="416559" h="416560">
                  <a:moveTo>
                    <a:pt x="208025" y="0"/>
                  </a:moveTo>
                  <a:lnTo>
                    <a:pt x="160313" y="5491"/>
                  </a:lnTo>
                  <a:lnTo>
                    <a:pt x="116521" y="21136"/>
                  </a:lnTo>
                  <a:lnTo>
                    <a:pt x="77897" y="45686"/>
                  </a:lnTo>
                  <a:lnTo>
                    <a:pt x="45686" y="77897"/>
                  </a:lnTo>
                  <a:lnTo>
                    <a:pt x="21136" y="116521"/>
                  </a:lnTo>
                  <a:lnTo>
                    <a:pt x="5491" y="160313"/>
                  </a:lnTo>
                  <a:lnTo>
                    <a:pt x="0" y="208025"/>
                  </a:lnTo>
                  <a:lnTo>
                    <a:pt x="5491" y="255738"/>
                  </a:lnTo>
                  <a:lnTo>
                    <a:pt x="21136" y="299530"/>
                  </a:lnTo>
                  <a:lnTo>
                    <a:pt x="45686" y="338154"/>
                  </a:lnTo>
                  <a:lnTo>
                    <a:pt x="77897" y="370365"/>
                  </a:lnTo>
                  <a:lnTo>
                    <a:pt x="116521" y="394915"/>
                  </a:lnTo>
                  <a:lnTo>
                    <a:pt x="160313" y="410560"/>
                  </a:lnTo>
                  <a:lnTo>
                    <a:pt x="208025" y="416051"/>
                  </a:lnTo>
                  <a:lnTo>
                    <a:pt x="255738" y="410560"/>
                  </a:lnTo>
                  <a:lnTo>
                    <a:pt x="299530" y="394915"/>
                  </a:lnTo>
                  <a:lnTo>
                    <a:pt x="338154" y="370365"/>
                  </a:lnTo>
                  <a:lnTo>
                    <a:pt x="370365" y="338154"/>
                  </a:lnTo>
                  <a:lnTo>
                    <a:pt x="394915" y="299530"/>
                  </a:lnTo>
                  <a:lnTo>
                    <a:pt x="410560" y="255738"/>
                  </a:lnTo>
                  <a:lnTo>
                    <a:pt x="416051" y="208025"/>
                  </a:lnTo>
                  <a:lnTo>
                    <a:pt x="410560" y="160313"/>
                  </a:lnTo>
                  <a:lnTo>
                    <a:pt x="394915" y="116521"/>
                  </a:lnTo>
                  <a:lnTo>
                    <a:pt x="370365" y="77897"/>
                  </a:lnTo>
                  <a:lnTo>
                    <a:pt x="338154" y="45686"/>
                  </a:lnTo>
                  <a:lnTo>
                    <a:pt x="299530" y="21136"/>
                  </a:lnTo>
                  <a:lnTo>
                    <a:pt x="255738" y="5491"/>
                  </a:lnTo>
                  <a:lnTo>
                    <a:pt x="208025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32648" y="1382267"/>
              <a:ext cx="248411" cy="248412"/>
            </a:xfrm>
            <a:prstGeom prst="rect">
              <a:avLst/>
            </a:prstGeom>
          </p:spPr>
        </p:pic>
      </p:grpSp>
      <p:sp>
        <p:nvSpPr>
          <p:cNvPr id="11" name="object 11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8739" y="16002"/>
            <a:ext cx="2254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703320" y="5605271"/>
            <a:ext cx="650875" cy="295910"/>
          </a:xfrm>
          <a:custGeom>
            <a:avLst/>
            <a:gdLst/>
            <a:ahLst/>
            <a:cxnLst/>
            <a:rect l="l" t="t" r="r" b="b"/>
            <a:pathLst>
              <a:path w="650875" h="295910">
                <a:moveTo>
                  <a:pt x="325374" y="0"/>
                </a:moveTo>
                <a:lnTo>
                  <a:pt x="259798" y="3003"/>
                </a:lnTo>
                <a:lnTo>
                  <a:pt x="198721" y="11616"/>
                </a:lnTo>
                <a:lnTo>
                  <a:pt x="143451" y="25245"/>
                </a:lnTo>
                <a:lnTo>
                  <a:pt x="95297" y="43295"/>
                </a:lnTo>
                <a:lnTo>
                  <a:pt x="55567" y="65173"/>
                </a:lnTo>
                <a:lnTo>
                  <a:pt x="25568" y="90284"/>
                </a:lnTo>
                <a:lnTo>
                  <a:pt x="0" y="147827"/>
                </a:lnTo>
                <a:lnTo>
                  <a:pt x="6610" y="177621"/>
                </a:lnTo>
                <a:lnTo>
                  <a:pt x="55567" y="230482"/>
                </a:lnTo>
                <a:lnTo>
                  <a:pt x="95297" y="252360"/>
                </a:lnTo>
                <a:lnTo>
                  <a:pt x="143451" y="270410"/>
                </a:lnTo>
                <a:lnTo>
                  <a:pt x="198721" y="284039"/>
                </a:lnTo>
                <a:lnTo>
                  <a:pt x="259798" y="292652"/>
                </a:lnTo>
                <a:lnTo>
                  <a:pt x="325374" y="295655"/>
                </a:lnTo>
                <a:lnTo>
                  <a:pt x="390949" y="292652"/>
                </a:lnTo>
                <a:lnTo>
                  <a:pt x="452026" y="284039"/>
                </a:lnTo>
                <a:lnTo>
                  <a:pt x="507296" y="270410"/>
                </a:lnTo>
                <a:lnTo>
                  <a:pt x="555450" y="252360"/>
                </a:lnTo>
                <a:lnTo>
                  <a:pt x="595180" y="230482"/>
                </a:lnTo>
                <a:lnTo>
                  <a:pt x="625179" y="205371"/>
                </a:lnTo>
                <a:lnTo>
                  <a:pt x="650747" y="147827"/>
                </a:lnTo>
                <a:lnTo>
                  <a:pt x="644137" y="118034"/>
                </a:lnTo>
                <a:lnTo>
                  <a:pt x="595180" y="65173"/>
                </a:lnTo>
                <a:lnTo>
                  <a:pt x="555450" y="43295"/>
                </a:lnTo>
                <a:lnTo>
                  <a:pt x="507296" y="25245"/>
                </a:lnTo>
                <a:lnTo>
                  <a:pt x="452026" y="11616"/>
                </a:lnTo>
                <a:lnTo>
                  <a:pt x="390949" y="3003"/>
                </a:lnTo>
                <a:lnTo>
                  <a:pt x="325374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05584" y="5605271"/>
            <a:ext cx="4072254" cy="295910"/>
          </a:xfrm>
          <a:custGeom>
            <a:avLst/>
            <a:gdLst/>
            <a:ahLst/>
            <a:cxnLst/>
            <a:rect l="l" t="t" r="r" b="b"/>
            <a:pathLst>
              <a:path w="4072254" h="295910">
                <a:moveTo>
                  <a:pt x="650748" y="147828"/>
                </a:moveTo>
                <a:lnTo>
                  <a:pt x="625170" y="90297"/>
                </a:lnTo>
                <a:lnTo>
                  <a:pt x="595172" y="65176"/>
                </a:lnTo>
                <a:lnTo>
                  <a:pt x="555447" y="43307"/>
                </a:lnTo>
                <a:lnTo>
                  <a:pt x="507288" y="25247"/>
                </a:lnTo>
                <a:lnTo>
                  <a:pt x="452018" y="11620"/>
                </a:lnTo>
                <a:lnTo>
                  <a:pt x="390944" y="3009"/>
                </a:lnTo>
                <a:lnTo>
                  <a:pt x="325374" y="0"/>
                </a:lnTo>
                <a:lnTo>
                  <a:pt x="259791" y="3009"/>
                </a:lnTo>
                <a:lnTo>
                  <a:pt x="198716" y="11620"/>
                </a:lnTo>
                <a:lnTo>
                  <a:pt x="143446" y="25247"/>
                </a:lnTo>
                <a:lnTo>
                  <a:pt x="95288" y="43307"/>
                </a:lnTo>
                <a:lnTo>
                  <a:pt x="55562" y="65176"/>
                </a:lnTo>
                <a:lnTo>
                  <a:pt x="25565" y="90297"/>
                </a:lnTo>
                <a:lnTo>
                  <a:pt x="0" y="147828"/>
                </a:lnTo>
                <a:lnTo>
                  <a:pt x="6604" y="177622"/>
                </a:lnTo>
                <a:lnTo>
                  <a:pt x="55562" y="230492"/>
                </a:lnTo>
                <a:lnTo>
                  <a:pt x="95288" y="252361"/>
                </a:lnTo>
                <a:lnTo>
                  <a:pt x="143446" y="270421"/>
                </a:lnTo>
                <a:lnTo>
                  <a:pt x="198716" y="284048"/>
                </a:lnTo>
                <a:lnTo>
                  <a:pt x="259791" y="292658"/>
                </a:lnTo>
                <a:lnTo>
                  <a:pt x="325374" y="295656"/>
                </a:lnTo>
                <a:lnTo>
                  <a:pt x="390944" y="292658"/>
                </a:lnTo>
                <a:lnTo>
                  <a:pt x="452018" y="284048"/>
                </a:lnTo>
                <a:lnTo>
                  <a:pt x="507288" y="270421"/>
                </a:lnTo>
                <a:lnTo>
                  <a:pt x="555447" y="252361"/>
                </a:lnTo>
                <a:lnTo>
                  <a:pt x="595172" y="230492"/>
                </a:lnTo>
                <a:lnTo>
                  <a:pt x="625170" y="205371"/>
                </a:lnTo>
                <a:lnTo>
                  <a:pt x="650748" y="147828"/>
                </a:lnTo>
                <a:close/>
              </a:path>
              <a:path w="4072254" h="295910">
                <a:moveTo>
                  <a:pt x="4072128" y="147828"/>
                </a:moveTo>
                <a:lnTo>
                  <a:pt x="4046486" y="90297"/>
                </a:lnTo>
                <a:lnTo>
                  <a:pt x="4016413" y="65176"/>
                </a:lnTo>
                <a:lnTo>
                  <a:pt x="3976586" y="43307"/>
                </a:lnTo>
                <a:lnTo>
                  <a:pt x="3928313" y="25247"/>
                </a:lnTo>
                <a:lnTo>
                  <a:pt x="3872915" y="11620"/>
                </a:lnTo>
                <a:lnTo>
                  <a:pt x="3811701" y="3009"/>
                </a:lnTo>
                <a:lnTo>
                  <a:pt x="3745992" y="0"/>
                </a:lnTo>
                <a:lnTo>
                  <a:pt x="3680269" y="3009"/>
                </a:lnTo>
                <a:lnTo>
                  <a:pt x="3619055" y="11620"/>
                </a:lnTo>
                <a:lnTo>
                  <a:pt x="3563658" y="25247"/>
                </a:lnTo>
                <a:lnTo>
                  <a:pt x="3515385" y="43307"/>
                </a:lnTo>
                <a:lnTo>
                  <a:pt x="3475558" y="65176"/>
                </a:lnTo>
                <a:lnTo>
                  <a:pt x="3445484" y="90297"/>
                </a:lnTo>
                <a:lnTo>
                  <a:pt x="3419856" y="147828"/>
                </a:lnTo>
                <a:lnTo>
                  <a:pt x="3426472" y="177622"/>
                </a:lnTo>
                <a:lnTo>
                  <a:pt x="3475558" y="230492"/>
                </a:lnTo>
                <a:lnTo>
                  <a:pt x="3515385" y="252361"/>
                </a:lnTo>
                <a:lnTo>
                  <a:pt x="3563658" y="270421"/>
                </a:lnTo>
                <a:lnTo>
                  <a:pt x="3619055" y="284048"/>
                </a:lnTo>
                <a:lnTo>
                  <a:pt x="3680269" y="292658"/>
                </a:lnTo>
                <a:lnTo>
                  <a:pt x="3745992" y="295656"/>
                </a:lnTo>
                <a:lnTo>
                  <a:pt x="3811701" y="292658"/>
                </a:lnTo>
                <a:lnTo>
                  <a:pt x="3872915" y="284048"/>
                </a:lnTo>
                <a:lnTo>
                  <a:pt x="3928313" y="270421"/>
                </a:lnTo>
                <a:lnTo>
                  <a:pt x="3976586" y="252361"/>
                </a:lnTo>
                <a:lnTo>
                  <a:pt x="4016413" y="230492"/>
                </a:lnTo>
                <a:lnTo>
                  <a:pt x="4046486" y="205371"/>
                </a:lnTo>
                <a:lnTo>
                  <a:pt x="4072128" y="147828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8431" y="1883664"/>
            <a:ext cx="7134225" cy="1905"/>
          </a:xfrm>
          <a:custGeom>
            <a:avLst/>
            <a:gdLst/>
            <a:ahLst/>
            <a:cxnLst/>
            <a:rect l="l" t="t" r="r" b="b"/>
            <a:pathLst>
              <a:path w="7134225" h="1905">
                <a:moveTo>
                  <a:pt x="0" y="0"/>
                </a:moveTo>
                <a:lnTo>
                  <a:pt x="7134225" y="1524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95427" y="5244846"/>
            <a:ext cx="826769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India </a:t>
            </a:r>
            <a:r>
              <a:rPr sz="1400" b="1" dirty="0">
                <a:latin typeface="Arial"/>
                <a:cs typeface="Arial"/>
              </a:rPr>
              <a:t> i</a:t>
            </a:r>
            <a:r>
              <a:rPr sz="1400" b="1" spc="-10" dirty="0">
                <a:latin typeface="Arial"/>
                <a:cs typeface="Arial"/>
              </a:rPr>
              <a:t>no</a:t>
            </a:r>
            <a:r>
              <a:rPr sz="1400" b="1" dirty="0">
                <a:latin typeface="Arial"/>
                <a:cs typeface="Arial"/>
              </a:rPr>
              <a:t>r</a:t>
            </a:r>
            <a:r>
              <a:rPr sz="1400" b="1" spc="-10" dirty="0">
                <a:latin typeface="Arial"/>
                <a:cs typeface="Arial"/>
              </a:rPr>
              <a:t>g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ic  as </a:t>
            </a:r>
            <a:r>
              <a:rPr sz="1400" b="1" spc="5" dirty="0">
                <a:latin typeface="Arial"/>
                <a:cs typeface="Arial"/>
              </a:rPr>
              <a:t>% </a:t>
            </a:r>
            <a:r>
              <a:rPr sz="1400" b="1" spc="-5" dirty="0">
                <a:latin typeface="Arial"/>
                <a:cs typeface="Arial"/>
              </a:rPr>
              <a:t>of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Global </a:t>
            </a:r>
            <a:r>
              <a:rPr sz="1400" b="1" dirty="0">
                <a:latin typeface="Arial"/>
                <a:cs typeface="Arial"/>
              </a:rPr>
              <a:t> i</a:t>
            </a:r>
            <a:r>
              <a:rPr sz="1400" b="1" spc="-10" dirty="0">
                <a:latin typeface="Arial"/>
                <a:cs typeface="Arial"/>
              </a:rPr>
              <a:t>no</a:t>
            </a:r>
            <a:r>
              <a:rPr sz="1400" b="1" dirty="0">
                <a:latin typeface="Arial"/>
                <a:cs typeface="Arial"/>
              </a:rPr>
              <a:t>r</a:t>
            </a:r>
            <a:r>
              <a:rPr sz="1400" b="1" spc="-10" dirty="0">
                <a:latin typeface="Arial"/>
                <a:cs typeface="Arial"/>
              </a:rPr>
              <a:t>g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ic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516189" y="2418397"/>
            <a:ext cx="5061585" cy="2660015"/>
            <a:chOff x="1516189" y="2418397"/>
            <a:chExt cx="5061585" cy="2660015"/>
          </a:xfrm>
        </p:grpSpPr>
        <p:sp>
          <p:nvSpPr>
            <p:cNvPr id="18" name="object 18"/>
            <p:cNvSpPr/>
            <p:nvPr/>
          </p:nvSpPr>
          <p:spPr>
            <a:xfrm>
              <a:off x="1620012" y="5021580"/>
              <a:ext cx="495300" cy="52069"/>
            </a:xfrm>
            <a:custGeom>
              <a:avLst/>
              <a:gdLst/>
              <a:ahLst/>
              <a:cxnLst/>
              <a:rect l="l" t="t" r="r" b="b"/>
              <a:pathLst>
                <a:path w="495300" h="52070">
                  <a:moveTo>
                    <a:pt x="495300" y="0"/>
                  </a:moveTo>
                  <a:lnTo>
                    <a:pt x="0" y="0"/>
                  </a:lnTo>
                  <a:lnTo>
                    <a:pt x="0" y="51816"/>
                  </a:lnTo>
                  <a:lnTo>
                    <a:pt x="495300" y="51816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15312" y="4559808"/>
              <a:ext cx="495300" cy="513715"/>
            </a:xfrm>
            <a:custGeom>
              <a:avLst/>
              <a:gdLst/>
              <a:ahLst/>
              <a:cxnLst/>
              <a:rect l="l" t="t" r="r" b="b"/>
              <a:pathLst>
                <a:path w="495300" h="513714">
                  <a:moveTo>
                    <a:pt x="495300" y="0"/>
                  </a:moveTo>
                  <a:lnTo>
                    <a:pt x="0" y="0"/>
                  </a:lnTo>
                  <a:lnTo>
                    <a:pt x="0" y="513588"/>
                  </a:lnTo>
                  <a:lnTo>
                    <a:pt x="495300" y="513588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15312" y="4559808"/>
              <a:ext cx="495300" cy="513715"/>
            </a:xfrm>
            <a:custGeom>
              <a:avLst/>
              <a:gdLst/>
              <a:ahLst/>
              <a:cxnLst/>
              <a:rect l="l" t="t" r="r" b="b"/>
              <a:pathLst>
                <a:path w="495300" h="513714">
                  <a:moveTo>
                    <a:pt x="0" y="0"/>
                  </a:moveTo>
                  <a:lnTo>
                    <a:pt x="495300" y="0"/>
                  </a:lnTo>
                  <a:lnTo>
                    <a:pt x="495300" y="513588"/>
                  </a:lnTo>
                  <a:lnTo>
                    <a:pt x="0" y="51358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610612" y="4027932"/>
              <a:ext cx="495300" cy="1045844"/>
            </a:xfrm>
            <a:custGeom>
              <a:avLst/>
              <a:gdLst/>
              <a:ahLst/>
              <a:cxnLst/>
              <a:rect l="l" t="t" r="r" b="b"/>
              <a:pathLst>
                <a:path w="495300" h="1045845">
                  <a:moveTo>
                    <a:pt x="495300" y="0"/>
                  </a:moveTo>
                  <a:lnTo>
                    <a:pt x="0" y="0"/>
                  </a:lnTo>
                  <a:lnTo>
                    <a:pt x="0" y="1045464"/>
                  </a:lnTo>
                  <a:lnTo>
                    <a:pt x="495300" y="1045464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610612" y="4027932"/>
              <a:ext cx="495300" cy="1045844"/>
            </a:xfrm>
            <a:custGeom>
              <a:avLst/>
              <a:gdLst/>
              <a:ahLst/>
              <a:cxnLst/>
              <a:rect l="l" t="t" r="r" b="b"/>
              <a:pathLst>
                <a:path w="495300" h="1045845">
                  <a:moveTo>
                    <a:pt x="0" y="0"/>
                  </a:moveTo>
                  <a:lnTo>
                    <a:pt x="495300" y="0"/>
                  </a:lnTo>
                  <a:lnTo>
                    <a:pt x="495300" y="1045464"/>
                  </a:lnTo>
                  <a:lnTo>
                    <a:pt x="0" y="104546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304031" y="4981955"/>
              <a:ext cx="495300" cy="91440"/>
            </a:xfrm>
            <a:custGeom>
              <a:avLst/>
              <a:gdLst/>
              <a:ahLst/>
              <a:cxnLst/>
              <a:rect l="l" t="t" r="r" b="b"/>
              <a:pathLst>
                <a:path w="495300" h="91439">
                  <a:moveTo>
                    <a:pt x="495300" y="0"/>
                  </a:moveTo>
                  <a:lnTo>
                    <a:pt x="0" y="0"/>
                  </a:lnTo>
                  <a:lnTo>
                    <a:pt x="0" y="91440"/>
                  </a:lnTo>
                  <a:lnTo>
                    <a:pt x="495300" y="9144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799331" y="4373880"/>
              <a:ext cx="495300" cy="699770"/>
            </a:xfrm>
            <a:custGeom>
              <a:avLst/>
              <a:gdLst/>
              <a:ahLst/>
              <a:cxnLst/>
              <a:rect l="l" t="t" r="r" b="b"/>
              <a:pathLst>
                <a:path w="495300" h="699770">
                  <a:moveTo>
                    <a:pt x="495300" y="0"/>
                  </a:moveTo>
                  <a:lnTo>
                    <a:pt x="0" y="0"/>
                  </a:lnTo>
                  <a:lnTo>
                    <a:pt x="0" y="699516"/>
                  </a:lnTo>
                  <a:lnTo>
                    <a:pt x="495300" y="699516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799331" y="4373880"/>
              <a:ext cx="495300" cy="699770"/>
            </a:xfrm>
            <a:custGeom>
              <a:avLst/>
              <a:gdLst/>
              <a:ahLst/>
              <a:cxnLst/>
              <a:rect l="l" t="t" r="r" b="b"/>
              <a:pathLst>
                <a:path w="495300" h="699770">
                  <a:moveTo>
                    <a:pt x="0" y="0"/>
                  </a:moveTo>
                  <a:lnTo>
                    <a:pt x="495300" y="0"/>
                  </a:lnTo>
                  <a:lnTo>
                    <a:pt x="495300" y="699516"/>
                  </a:lnTo>
                  <a:lnTo>
                    <a:pt x="0" y="69951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294631" y="3683508"/>
              <a:ext cx="495300" cy="1390015"/>
            </a:xfrm>
            <a:custGeom>
              <a:avLst/>
              <a:gdLst/>
              <a:ahLst/>
              <a:cxnLst/>
              <a:rect l="l" t="t" r="r" b="b"/>
              <a:pathLst>
                <a:path w="495300" h="1390014">
                  <a:moveTo>
                    <a:pt x="495300" y="0"/>
                  </a:moveTo>
                  <a:lnTo>
                    <a:pt x="0" y="0"/>
                  </a:lnTo>
                  <a:lnTo>
                    <a:pt x="0" y="1389888"/>
                  </a:lnTo>
                  <a:lnTo>
                    <a:pt x="495300" y="1389888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294631" y="3683508"/>
              <a:ext cx="495300" cy="1390015"/>
            </a:xfrm>
            <a:custGeom>
              <a:avLst/>
              <a:gdLst/>
              <a:ahLst/>
              <a:cxnLst/>
              <a:rect l="l" t="t" r="r" b="b"/>
              <a:pathLst>
                <a:path w="495300" h="1390014">
                  <a:moveTo>
                    <a:pt x="0" y="0"/>
                  </a:moveTo>
                  <a:lnTo>
                    <a:pt x="495300" y="0"/>
                  </a:lnTo>
                  <a:lnTo>
                    <a:pt x="495300" y="1389888"/>
                  </a:lnTo>
                  <a:lnTo>
                    <a:pt x="0" y="138988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988052" y="4817364"/>
              <a:ext cx="495300" cy="256540"/>
            </a:xfrm>
            <a:custGeom>
              <a:avLst/>
              <a:gdLst/>
              <a:ahLst/>
              <a:cxnLst/>
              <a:rect l="l" t="t" r="r" b="b"/>
              <a:pathLst>
                <a:path w="495300" h="256539">
                  <a:moveTo>
                    <a:pt x="495300" y="0"/>
                  </a:moveTo>
                  <a:lnTo>
                    <a:pt x="0" y="0"/>
                  </a:lnTo>
                  <a:lnTo>
                    <a:pt x="0" y="256031"/>
                  </a:lnTo>
                  <a:lnTo>
                    <a:pt x="495300" y="256031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83352" y="3633216"/>
              <a:ext cx="495300" cy="1440180"/>
            </a:xfrm>
            <a:custGeom>
              <a:avLst/>
              <a:gdLst/>
              <a:ahLst/>
              <a:cxnLst/>
              <a:rect l="l" t="t" r="r" b="b"/>
              <a:pathLst>
                <a:path w="495300" h="1440179">
                  <a:moveTo>
                    <a:pt x="495300" y="0"/>
                  </a:moveTo>
                  <a:lnTo>
                    <a:pt x="0" y="0"/>
                  </a:lnTo>
                  <a:lnTo>
                    <a:pt x="0" y="1440179"/>
                  </a:lnTo>
                  <a:lnTo>
                    <a:pt x="495300" y="1440179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83352" y="3633216"/>
              <a:ext cx="495300" cy="1440180"/>
            </a:xfrm>
            <a:custGeom>
              <a:avLst/>
              <a:gdLst/>
              <a:ahLst/>
              <a:cxnLst/>
              <a:rect l="l" t="t" r="r" b="b"/>
              <a:pathLst>
                <a:path w="495300" h="1440179">
                  <a:moveTo>
                    <a:pt x="0" y="0"/>
                  </a:moveTo>
                  <a:lnTo>
                    <a:pt x="495300" y="0"/>
                  </a:lnTo>
                  <a:lnTo>
                    <a:pt x="495300" y="1440179"/>
                  </a:lnTo>
                  <a:lnTo>
                    <a:pt x="0" y="144017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978652" y="2423160"/>
              <a:ext cx="495300" cy="2650490"/>
            </a:xfrm>
            <a:custGeom>
              <a:avLst/>
              <a:gdLst/>
              <a:ahLst/>
              <a:cxnLst/>
              <a:rect l="l" t="t" r="r" b="b"/>
              <a:pathLst>
                <a:path w="495300" h="2650490">
                  <a:moveTo>
                    <a:pt x="495300" y="0"/>
                  </a:moveTo>
                  <a:lnTo>
                    <a:pt x="0" y="0"/>
                  </a:lnTo>
                  <a:lnTo>
                    <a:pt x="0" y="2650235"/>
                  </a:lnTo>
                  <a:lnTo>
                    <a:pt x="495300" y="2650235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978652" y="2423160"/>
              <a:ext cx="495300" cy="2650490"/>
            </a:xfrm>
            <a:custGeom>
              <a:avLst/>
              <a:gdLst/>
              <a:ahLst/>
              <a:cxnLst/>
              <a:rect l="l" t="t" r="r" b="b"/>
              <a:pathLst>
                <a:path w="495300" h="2650490">
                  <a:moveTo>
                    <a:pt x="0" y="0"/>
                  </a:moveTo>
                  <a:lnTo>
                    <a:pt x="495300" y="0"/>
                  </a:lnTo>
                  <a:lnTo>
                    <a:pt x="495300" y="2650235"/>
                  </a:lnTo>
                  <a:lnTo>
                    <a:pt x="0" y="265023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520952" y="5073395"/>
              <a:ext cx="5052060" cy="0"/>
            </a:xfrm>
            <a:custGeom>
              <a:avLst/>
              <a:gdLst/>
              <a:ahLst/>
              <a:cxnLst/>
              <a:rect l="l" t="t" r="r" b="b"/>
              <a:pathLst>
                <a:path w="5052059">
                  <a:moveTo>
                    <a:pt x="0" y="0"/>
                  </a:moveTo>
                  <a:lnTo>
                    <a:pt x="5052059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1764919" y="4762322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48939" y="4721478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215133" y="4300220"/>
            <a:ext cx="2952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140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10433" y="3767454"/>
            <a:ext cx="2952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285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232909" y="3421760"/>
            <a:ext cx="6197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360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5" dirty="0">
                <a:latin typeface="Calibri"/>
                <a:cs typeface="Calibri"/>
              </a:rPr>
              <a:t>380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14086" y="4553839"/>
            <a:ext cx="4400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65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5" dirty="0">
                <a:latin typeface="Calibri"/>
                <a:cs typeface="Calibri"/>
              </a:rPr>
              <a:t>75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169922" y="5108575"/>
            <a:ext cx="3854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2021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935729" y="5114671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27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518784" y="5114671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45684" y="3370833"/>
            <a:ext cx="6197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370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5" dirty="0">
                <a:latin typeface="Calibri"/>
                <a:cs typeface="Calibri"/>
              </a:rPr>
              <a:t>420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661028" y="4110304"/>
            <a:ext cx="6203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18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5" dirty="0">
                <a:latin typeface="Calibri"/>
                <a:cs typeface="Calibri"/>
              </a:rPr>
              <a:t>200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17184" y="2159254"/>
            <a:ext cx="6203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70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5" dirty="0">
                <a:latin typeface="Calibri"/>
                <a:cs typeface="Calibri"/>
              </a:rPr>
              <a:t>750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477255" y="1519427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1" y="0"/>
                </a:moveTo>
                <a:lnTo>
                  <a:pt x="0" y="0"/>
                </a:lnTo>
                <a:lnTo>
                  <a:pt x="0" y="164591"/>
                </a:lnTo>
                <a:lnTo>
                  <a:pt x="164591" y="164591"/>
                </a:lnTo>
                <a:lnTo>
                  <a:pt x="16459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23432" y="1519427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1" y="0"/>
                </a:moveTo>
                <a:lnTo>
                  <a:pt x="0" y="0"/>
                </a:lnTo>
                <a:lnTo>
                  <a:pt x="0" y="164591"/>
                </a:lnTo>
                <a:lnTo>
                  <a:pt x="164591" y="164591"/>
                </a:lnTo>
                <a:lnTo>
                  <a:pt x="164591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778752" y="1519427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680964" y="1500632"/>
            <a:ext cx="3575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I</a:t>
            </a:r>
            <a:r>
              <a:rPr sz="1200" spc="5" dirty="0">
                <a:latin typeface="Arial MT"/>
                <a:cs typeface="Arial MT"/>
              </a:rPr>
              <a:t>n</a:t>
            </a:r>
            <a:r>
              <a:rPr sz="1200" spc="-5" dirty="0">
                <a:latin typeface="Arial MT"/>
                <a:cs typeface="Arial MT"/>
              </a:rPr>
              <a:t>dia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982714" y="1500632"/>
            <a:ext cx="4673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Global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327140" y="1500632"/>
            <a:ext cx="322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sia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541009" y="5635548"/>
            <a:ext cx="48640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~</a:t>
            </a:r>
            <a:r>
              <a:rPr sz="1400" spc="-5" dirty="0">
                <a:latin typeface="Arial MT"/>
                <a:cs typeface="Arial MT"/>
              </a:rPr>
              <a:t>1</a:t>
            </a:r>
            <a:r>
              <a:rPr sz="1400" dirty="0">
                <a:latin typeface="Arial MT"/>
                <a:cs typeface="Arial MT"/>
              </a:rPr>
              <a:t>0%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121154" y="5635548"/>
            <a:ext cx="3867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~</a:t>
            </a:r>
            <a:r>
              <a:rPr sz="1400" spc="-5" dirty="0">
                <a:latin typeface="Arial MT"/>
                <a:cs typeface="Arial MT"/>
              </a:rPr>
              <a:t>5</a:t>
            </a:r>
            <a:r>
              <a:rPr sz="1400" dirty="0">
                <a:latin typeface="Arial MT"/>
                <a:cs typeface="Arial MT"/>
              </a:rPr>
              <a:t>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162044" y="1485900"/>
            <a:ext cx="538480" cy="245745"/>
          </a:xfrm>
          <a:custGeom>
            <a:avLst/>
            <a:gdLst/>
            <a:ahLst/>
            <a:cxnLst/>
            <a:rect l="l" t="t" r="r" b="b"/>
            <a:pathLst>
              <a:path w="538479" h="245744">
                <a:moveTo>
                  <a:pt x="268985" y="0"/>
                </a:moveTo>
                <a:lnTo>
                  <a:pt x="207299" y="3236"/>
                </a:lnTo>
                <a:lnTo>
                  <a:pt x="150678" y="12458"/>
                </a:lnTo>
                <a:lnTo>
                  <a:pt x="100735" y="26932"/>
                </a:lnTo>
                <a:lnTo>
                  <a:pt x="59082" y="45924"/>
                </a:lnTo>
                <a:lnTo>
                  <a:pt x="27334" y="68702"/>
                </a:lnTo>
                <a:lnTo>
                  <a:pt x="0" y="122682"/>
                </a:lnTo>
                <a:lnTo>
                  <a:pt x="7102" y="150831"/>
                </a:lnTo>
                <a:lnTo>
                  <a:pt x="59082" y="199439"/>
                </a:lnTo>
                <a:lnTo>
                  <a:pt x="100735" y="218431"/>
                </a:lnTo>
                <a:lnTo>
                  <a:pt x="150678" y="232905"/>
                </a:lnTo>
                <a:lnTo>
                  <a:pt x="207299" y="242127"/>
                </a:lnTo>
                <a:lnTo>
                  <a:pt x="268985" y="245363"/>
                </a:lnTo>
                <a:lnTo>
                  <a:pt x="330672" y="242127"/>
                </a:lnTo>
                <a:lnTo>
                  <a:pt x="387293" y="232905"/>
                </a:lnTo>
                <a:lnTo>
                  <a:pt x="437236" y="218431"/>
                </a:lnTo>
                <a:lnTo>
                  <a:pt x="478889" y="199439"/>
                </a:lnTo>
                <a:lnTo>
                  <a:pt x="510637" y="176661"/>
                </a:lnTo>
                <a:lnTo>
                  <a:pt x="537971" y="122682"/>
                </a:lnTo>
                <a:lnTo>
                  <a:pt x="530869" y="94532"/>
                </a:lnTo>
                <a:lnTo>
                  <a:pt x="478889" y="45924"/>
                </a:lnTo>
                <a:lnTo>
                  <a:pt x="437236" y="26932"/>
                </a:lnTo>
                <a:lnTo>
                  <a:pt x="387293" y="12458"/>
                </a:lnTo>
                <a:lnTo>
                  <a:pt x="330672" y="3236"/>
                </a:lnTo>
                <a:lnTo>
                  <a:pt x="268985" y="0"/>
                </a:lnTo>
                <a:close/>
              </a:path>
            </a:pathLst>
          </a:custGeom>
          <a:solidFill>
            <a:srgbClr val="C5C3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304157" y="1467357"/>
            <a:ext cx="2235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xx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793360" y="1499108"/>
            <a:ext cx="466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CAG</a:t>
            </a:r>
            <a:r>
              <a:rPr sz="1200" spc="-5" dirty="0">
                <a:latin typeface="Arial MT"/>
                <a:cs typeface="Arial MT"/>
              </a:rPr>
              <a:t>R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261489" y="2766060"/>
            <a:ext cx="3566795" cy="1511935"/>
            <a:chOff x="2261489" y="2766060"/>
            <a:chExt cx="3566795" cy="1511935"/>
          </a:xfrm>
        </p:grpSpPr>
        <p:sp>
          <p:nvSpPr>
            <p:cNvPr id="58" name="object 58"/>
            <p:cNvSpPr/>
            <p:nvPr/>
          </p:nvSpPr>
          <p:spPr>
            <a:xfrm>
              <a:off x="2264664" y="2851404"/>
              <a:ext cx="3560445" cy="1423035"/>
            </a:xfrm>
            <a:custGeom>
              <a:avLst/>
              <a:gdLst/>
              <a:ahLst/>
              <a:cxnLst/>
              <a:rect l="l" t="t" r="r" b="b"/>
              <a:pathLst>
                <a:path w="3560445" h="1423035">
                  <a:moveTo>
                    <a:pt x="0" y="1423035"/>
                  </a:moveTo>
                  <a:lnTo>
                    <a:pt x="0" y="137160"/>
                  </a:lnTo>
                </a:path>
                <a:path w="3560445" h="1423035">
                  <a:moveTo>
                    <a:pt x="3560064" y="325500"/>
                  </a:moveTo>
                  <a:lnTo>
                    <a:pt x="3560064" y="0"/>
                  </a:lnTo>
                </a:path>
                <a:path w="3560445" h="1423035">
                  <a:moveTo>
                    <a:pt x="0" y="138175"/>
                  </a:moveTo>
                  <a:lnTo>
                    <a:pt x="355917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735324" y="2766060"/>
              <a:ext cx="836930" cy="295910"/>
            </a:xfrm>
            <a:custGeom>
              <a:avLst/>
              <a:gdLst/>
              <a:ahLst/>
              <a:cxnLst/>
              <a:rect l="l" t="t" r="r" b="b"/>
              <a:pathLst>
                <a:path w="836929" h="295910">
                  <a:moveTo>
                    <a:pt x="418338" y="0"/>
                  </a:moveTo>
                  <a:lnTo>
                    <a:pt x="350488" y="1934"/>
                  </a:lnTo>
                  <a:lnTo>
                    <a:pt x="286121" y="7534"/>
                  </a:lnTo>
                  <a:lnTo>
                    <a:pt x="226100" y="16496"/>
                  </a:lnTo>
                  <a:lnTo>
                    <a:pt x="171285" y="28517"/>
                  </a:lnTo>
                  <a:lnTo>
                    <a:pt x="122539" y="43291"/>
                  </a:lnTo>
                  <a:lnTo>
                    <a:pt x="80723" y="60514"/>
                  </a:lnTo>
                  <a:lnTo>
                    <a:pt x="46699" y="79884"/>
                  </a:lnTo>
                  <a:lnTo>
                    <a:pt x="5476" y="123845"/>
                  </a:lnTo>
                  <a:lnTo>
                    <a:pt x="0" y="147827"/>
                  </a:lnTo>
                  <a:lnTo>
                    <a:pt x="5476" y="171810"/>
                  </a:lnTo>
                  <a:lnTo>
                    <a:pt x="46699" y="215771"/>
                  </a:lnTo>
                  <a:lnTo>
                    <a:pt x="80723" y="235141"/>
                  </a:lnTo>
                  <a:lnTo>
                    <a:pt x="122539" y="252364"/>
                  </a:lnTo>
                  <a:lnTo>
                    <a:pt x="171285" y="267138"/>
                  </a:lnTo>
                  <a:lnTo>
                    <a:pt x="226100" y="279159"/>
                  </a:lnTo>
                  <a:lnTo>
                    <a:pt x="286121" y="288121"/>
                  </a:lnTo>
                  <a:lnTo>
                    <a:pt x="350488" y="293721"/>
                  </a:lnTo>
                  <a:lnTo>
                    <a:pt x="418338" y="295655"/>
                  </a:lnTo>
                  <a:lnTo>
                    <a:pt x="486187" y="293721"/>
                  </a:lnTo>
                  <a:lnTo>
                    <a:pt x="550554" y="288121"/>
                  </a:lnTo>
                  <a:lnTo>
                    <a:pt x="610575" y="279159"/>
                  </a:lnTo>
                  <a:lnTo>
                    <a:pt x="665390" y="267138"/>
                  </a:lnTo>
                  <a:lnTo>
                    <a:pt x="714136" y="252364"/>
                  </a:lnTo>
                  <a:lnTo>
                    <a:pt x="755952" y="235141"/>
                  </a:lnTo>
                  <a:lnTo>
                    <a:pt x="789976" y="215771"/>
                  </a:lnTo>
                  <a:lnTo>
                    <a:pt x="831199" y="171810"/>
                  </a:lnTo>
                  <a:lnTo>
                    <a:pt x="836676" y="147827"/>
                  </a:lnTo>
                  <a:lnTo>
                    <a:pt x="831199" y="123845"/>
                  </a:lnTo>
                  <a:lnTo>
                    <a:pt x="789976" y="79884"/>
                  </a:lnTo>
                  <a:lnTo>
                    <a:pt x="755952" y="60514"/>
                  </a:lnTo>
                  <a:lnTo>
                    <a:pt x="714136" y="43291"/>
                  </a:lnTo>
                  <a:lnTo>
                    <a:pt x="665390" y="28517"/>
                  </a:lnTo>
                  <a:lnTo>
                    <a:pt x="610575" y="16496"/>
                  </a:lnTo>
                  <a:lnTo>
                    <a:pt x="550554" y="7534"/>
                  </a:lnTo>
                  <a:lnTo>
                    <a:pt x="486187" y="1934"/>
                  </a:lnTo>
                  <a:lnTo>
                    <a:pt x="418338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3917441" y="2783839"/>
            <a:ext cx="5359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~</a:t>
            </a:r>
            <a:r>
              <a:rPr sz="1400" b="1" spc="-5" dirty="0">
                <a:latin typeface="Arial"/>
                <a:cs typeface="Arial"/>
              </a:rPr>
              <a:t>5</a:t>
            </a:r>
            <a:r>
              <a:rPr sz="1400" b="1" dirty="0">
                <a:latin typeface="Arial"/>
                <a:cs typeface="Arial"/>
              </a:rPr>
              <a:t>.6%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860420" y="1972055"/>
            <a:ext cx="3424554" cy="1739900"/>
            <a:chOff x="2860420" y="1972055"/>
            <a:chExt cx="3424554" cy="1739900"/>
          </a:xfrm>
        </p:grpSpPr>
        <p:sp>
          <p:nvSpPr>
            <p:cNvPr id="62" name="object 62"/>
            <p:cNvSpPr/>
            <p:nvPr/>
          </p:nvSpPr>
          <p:spPr>
            <a:xfrm>
              <a:off x="2863595" y="2055875"/>
              <a:ext cx="3418204" cy="1652905"/>
            </a:xfrm>
            <a:custGeom>
              <a:avLst/>
              <a:gdLst/>
              <a:ahLst/>
              <a:cxnLst/>
              <a:rect l="l" t="t" r="r" b="b"/>
              <a:pathLst>
                <a:path w="3418204" h="1652904">
                  <a:moveTo>
                    <a:pt x="0" y="1652651"/>
                  </a:moveTo>
                  <a:lnTo>
                    <a:pt x="0" y="149351"/>
                  </a:lnTo>
                </a:path>
                <a:path w="3418204" h="1652904">
                  <a:moveTo>
                    <a:pt x="0" y="149225"/>
                  </a:moveTo>
                  <a:lnTo>
                    <a:pt x="3417951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274819" y="1972055"/>
              <a:ext cx="803275" cy="321945"/>
            </a:xfrm>
            <a:custGeom>
              <a:avLst/>
              <a:gdLst/>
              <a:ahLst/>
              <a:cxnLst/>
              <a:rect l="l" t="t" r="r" b="b"/>
              <a:pathLst>
                <a:path w="803275" h="321944">
                  <a:moveTo>
                    <a:pt x="401574" y="0"/>
                  </a:moveTo>
                  <a:lnTo>
                    <a:pt x="336446" y="2105"/>
                  </a:lnTo>
                  <a:lnTo>
                    <a:pt x="274661" y="8199"/>
                  </a:lnTo>
                  <a:lnTo>
                    <a:pt x="217045" y="17950"/>
                  </a:lnTo>
                  <a:lnTo>
                    <a:pt x="164427" y="31028"/>
                  </a:lnTo>
                  <a:lnTo>
                    <a:pt x="117633" y="47101"/>
                  </a:lnTo>
                  <a:lnTo>
                    <a:pt x="77492" y="65836"/>
                  </a:lnTo>
                  <a:lnTo>
                    <a:pt x="44830" y="86904"/>
                  </a:lnTo>
                  <a:lnTo>
                    <a:pt x="5257" y="134708"/>
                  </a:lnTo>
                  <a:lnTo>
                    <a:pt x="0" y="160782"/>
                  </a:lnTo>
                  <a:lnTo>
                    <a:pt x="5257" y="186855"/>
                  </a:lnTo>
                  <a:lnTo>
                    <a:pt x="44830" y="234659"/>
                  </a:lnTo>
                  <a:lnTo>
                    <a:pt x="77492" y="255727"/>
                  </a:lnTo>
                  <a:lnTo>
                    <a:pt x="117633" y="274462"/>
                  </a:lnTo>
                  <a:lnTo>
                    <a:pt x="164427" y="290535"/>
                  </a:lnTo>
                  <a:lnTo>
                    <a:pt x="217045" y="303613"/>
                  </a:lnTo>
                  <a:lnTo>
                    <a:pt x="274661" y="313364"/>
                  </a:lnTo>
                  <a:lnTo>
                    <a:pt x="336446" y="319458"/>
                  </a:lnTo>
                  <a:lnTo>
                    <a:pt x="401574" y="321564"/>
                  </a:lnTo>
                  <a:lnTo>
                    <a:pt x="466701" y="319458"/>
                  </a:lnTo>
                  <a:lnTo>
                    <a:pt x="528486" y="313364"/>
                  </a:lnTo>
                  <a:lnTo>
                    <a:pt x="586102" y="303613"/>
                  </a:lnTo>
                  <a:lnTo>
                    <a:pt x="638720" y="290535"/>
                  </a:lnTo>
                  <a:lnTo>
                    <a:pt x="685514" y="274462"/>
                  </a:lnTo>
                  <a:lnTo>
                    <a:pt x="725655" y="255727"/>
                  </a:lnTo>
                  <a:lnTo>
                    <a:pt x="758317" y="234659"/>
                  </a:lnTo>
                  <a:lnTo>
                    <a:pt x="797890" y="186855"/>
                  </a:lnTo>
                  <a:lnTo>
                    <a:pt x="803147" y="160782"/>
                  </a:lnTo>
                  <a:lnTo>
                    <a:pt x="797890" y="134708"/>
                  </a:lnTo>
                  <a:lnTo>
                    <a:pt x="758317" y="86904"/>
                  </a:lnTo>
                  <a:lnTo>
                    <a:pt x="725655" y="65836"/>
                  </a:lnTo>
                  <a:lnTo>
                    <a:pt x="685514" y="47101"/>
                  </a:lnTo>
                  <a:lnTo>
                    <a:pt x="638720" y="31028"/>
                  </a:lnTo>
                  <a:lnTo>
                    <a:pt x="586102" y="17950"/>
                  </a:lnTo>
                  <a:lnTo>
                    <a:pt x="528486" y="8199"/>
                  </a:lnTo>
                  <a:lnTo>
                    <a:pt x="466701" y="2105"/>
                  </a:lnTo>
                  <a:lnTo>
                    <a:pt x="401574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4445253" y="1992883"/>
            <a:ext cx="3867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~</a:t>
            </a:r>
            <a:r>
              <a:rPr sz="1400" b="1" spc="-5" dirty="0">
                <a:latin typeface="Arial"/>
                <a:cs typeface="Arial"/>
              </a:rPr>
              <a:t>5</a:t>
            </a:r>
            <a:r>
              <a:rPr sz="1400" b="1" dirty="0">
                <a:latin typeface="Arial"/>
                <a:cs typeface="Arial"/>
              </a:rPr>
              <a:t>%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1814957" y="2063369"/>
            <a:ext cx="4469130" cy="2641600"/>
            <a:chOff x="1814957" y="2063369"/>
            <a:chExt cx="4469130" cy="2641600"/>
          </a:xfrm>
        </p:grpSpPr>
        <p:sp>
          <p:nvSpPr>
            <p:cNvPr id="66" name="object 66"/>
            <p:cNvSpPr/>
            <p:nvPr/>
          </p:nvSpPr>
          <p:spPr>
            <a:xfrm>
              <a:off x="1818132" y="2066544"/>
              <a:ext cx="4462780" cy="2635250"/>
            </a:xfrm>
            <a:custGeom>
              <a:avLst/>
              <a:gdLst/>
              <a:ahLst/>
              <a:cxnLst/>
              <a:rect l="l" t="t" r="r" b="b"/>
              <a:pathLst>
                <a:path w="4462780" h="2635250">
                  <a:moveTo>
                    <a:pt x="4462272" y="77850"/>
                  </a:moveTo>
                  <a:lnTo>
                    <a:pt x="4462272" y="0"/>
                  </a:lnTo>
                </a:path>
                <a:path w="4462780" h="2635250">
                  <a:moveTo>
                    <a:pt x="0" y="2634741"/>
                  </a:moveTo>
                  <a:lnTo>
                    <a:pt x="1524" y="1423415"/>
                  </a:lnTo>
                </a:path>
                <a:path w="4462780" h="2635250">
                  <a:moveTo>
                    <a:pt x="0" y="1422145"/>
                  </a:moveTo>
                  <a:lnTo>
                    <a:pt x="3413125" y="1301495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227832" y="3300983"/>
              <a:ext cx="803275" cy="259079"/>
            </a:xfrm>
            <a:custGeom>
              <a:avLst/>
              <a:gdLst/>
              <a:ahLst/>
              <a:cxnLst/>
              <a:rect l="l" t="t" r="r" b="b"/>
              <a:pathLst>
                <a:path w="803275" h="259079">
                  <a:moveTo>
                    <a:pt x="401573" y="0"/>
                  </a:moveTo>
                  <a:lnTo>
                    <a:pt x="329401" y="2088"/>
                  </a:lnTo>
                  <a:lnTo>
                    <a:pt x="261468" y="8109"/>
                  </a:lnTo>
                  <a:lnTo>
                    <a:pt x="198910" y="17695"/>
                  </a:lnTo>
                  <a:lnTo>
                    <a:pt x="142861" y="30479"/>
                  </a:lnTo>
                  <a:lnTo>
                    <a:pt x="94458" y="46096"/>
                  </a:lnTo>
                  <a:lnTo>
                    <a:pt x="54835" y="64177"/>
                  </a:lnTo>
                  <a:lnTo>
                    <a:pt x="6471" y="106266"/>
                  </a:lnTo>
                  <a:lnTo>
                    <a:pt x="0" y="129539"/>
                  </a:lnTo>
                  <a:lnTo>
                    <a:pt x="6471" y="152813"/>
                  </a:lnTo>
                  <a:lnTo>
                    <a:pt x="54835" y="194902"/>
                  </a:lnTo>
                  <a:lnTo>
                    <a:pt x="94458" y="212983"/>
                  </a:lnTo>
                  <a:lnTo>
                    <a:pt x="142861" y="228600"/>
                  </a:lnTo>
                  <a:lnTo>
                    <a:pt x="198910" y="241384"/>
                  </a:lnTo>
                  <a:lnTo>
                    <a:pt x="261468" y="250970"/>
                  </a:lnTo>
                  <a:lnTo>
                    <a:pt x="329401" y="256991"/>
                  </a:lnTo>
                  <a:lnTo>
                    <a:pt x="401573" y="259079"/>
                  </a:lnTo>
                  <a:lnTo>
                    <a:pt x="473746" y="256991"/>
                  </a:lnTo>
                  <a:lnTo>
                    <a:pt x="541679" y="250970"/>
                  </a:lnTo>
                  <a:lnTo>
                    <a:pt x="604237" y="241384"/>
                  </a:lnTo>
                  <a:lnTo>
                    <a:pt x="660286" y="228600"/>
                  </a:lnTo>
                  <a:lnTo>
                    <a:pt x="708689" y="212983"/>
                  </a:lnTo>
                  <a:lnTo>
                    <a:pt x="748312" y="194902"/>
                  </a:lnTo>
                  <a:lnTo>
                    <a:pt x="796676" y="152813"/>
                  </a:lnTo>
                  <a:lnTo>
                    <a:pt x="803147" y="129539"/>
                  </a:lnTo>
                  <a:lnTo>
                    <a:pt x="796676" y="106266"/>
                  </a:lnTo>
                  <a:lnTo>
                    <a:pt x="748312" y="64177"/>
                  </a:lnTo>
                  <a:lnTo>
                    <a:pt x="708689" y="46096"/>
                  </a:lnTo>
                  <a:lnTo>
                    <a:pt x="660286" y="30479"/>
                  </a:lnTo>
                  <a:lnTo>
                    <a:pt x="604237" y="17695"/>
                  </a:lnTo>
                  <a:lnTo>
                    <a:pt x="541679" y="8109"/>
                  </a:lnTo>
                  <a:lnTo>
                    <a:pt x="473746" y="2088"/>
                  </a:lnTo>
                  <a:lnTo>
                    <a:pt x="401573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object 68"/>
          <p:cNvGrpSpPr/>
          <p:nvPr/>
        </p:nvGrpSpPr>
        <p:grpSpPr>
          <a:xfrm>
            <a:off x="2235580" y="6003035"/>
            <a:ext cx="3526154" cy="224154"/>
            <a:chOff x="2235580" y="6003035"/>
            <a:chExt cx="3526154" cy="224154"/>
          </a:xfrm>
        </p:grpSpPr>
        <p:sp>
          <p:nvSpPr>
            <p:cNvPr id="69" name="object 69"/>
            <p:cNvSpPr/>
            <p:nvPr/>
          </p:nvSpPr>
          <p:spPr>
            <a:xfrm>
              <a:off x="2238755" y="6100571"/>
              <a:ext cx="3519804" cy="1905"/>
            </a:xfrm>
            <a:custGeom>
              <a:avLst/>
              <a:gdLst/>
              <a:ahLst/>
              <a:cxnLst/>
              <a:rect l="l" t="t" r="r" b="b"/>
              <a:pathLst>
                <a:path w="3519804" h="1904">
                  <a:moveTo>
                    <a:pt x="0" y="0"/>
                  </a:moveTo>
                  <a:lnTo>
                    <a:pt x="3519551" y="158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614927" y="6003035"/>
              <a:ext cx="829310" cy="224154"/>
            </a:xfrm>
            <a:custGeom>
              <a:avLst/>
              <a:gdLst/>
              <a:ahLst/>
              <a:cxnLst/>
              <a:rect l="l" t="t" r="r" b="b"/>
              <a:pathLst>
                <a:path w="829310" h="224154">
                  <a:moveTo>
                    <a:pt x="414527" y="0"/>
                  </a:moveTo>
                  <a:lnTo>
                    <a:pt x="347278" y="1466"/>
                  </a:lnTo>
                  <a:lnTo>
                    <a:pt x="283488" y="5710"/>
                  </a:lnTo>
                  <a:lnTo>
                    <a:pt x="224009" y="12503"/>
                  </a:lnTo>
                  <a:lnTo>
                    <a:pt x="169694" y="21612"/>
                  </a:lnTo>
                  <a:lnTo>
                    <a:pt x="121396" y="32808"/>
                  </a:lnTo>
                  <a:lnTo>
                    <a:pt x="79967" y="45860"/>
                  </a:lnTo>
                  <a:lnTo>
                    <a:pt x="21128" y="76609"/>
                  </a:lnTo>
                  <a:lnTo>
                    <a:pt x="0" y="112013"/>
                  </a:lnTo>
                  <a:lnTo>
                    <a:pt x="5424" y="130182"/>
                  </a:lnTo>
                  <a:lnTo>
                    <a:pt x="46260" y="163490"/>
                  </a:lnTo>
                  <a:lnTo>
                    <a:pt x="121396" y="191219"/>
                  </a:lnTo>
                  <a:lnTo>
                    <a:pt x="169694" y="202415"/>
                  </a:lnTo>
                  <a:lnTo>
                    <a:pt x="224009" y="211524"/>
                  </a:lnTo>
                  <a:lnTo>
                    <a:pt x="283488" y="218317"/>
                  </a:lnTo>
                  <a:lnTo>
                    <a:pt x="347278" y="222561"/>
                  </a:lnTo>
                  <a:lnTo>
                    <a:pt x="414527" y="224027"/>
                  </a:lnTo>
                  <a:lnTo>
                    <a:pt x="481777" y="222561"/>
                  </a:lnTo>
                  <a:lnTo>
                    <a:pt x="545567" y="218317"/>
                  </a:lnTo>
                  <a:lnTo>
                    <a:pt x="605046" y="211524"/>
                  </a:lnTo>
                  <a:lnTo>
                    <a:pt x="659361" y="202415"/>
                  </a:lnTo>
                  <a:lnTo>
                    <a:pt x="707659" y="191219"/>
                  </a:lnTo>
                  <a:lnTo>
                    <a:pt x="749088" y="178167"/>
                  </a:lnTo>
                  <a:lnTo>
                    <a:pt x="807927" y="147418"/>
                  </a:lnTo>
                  <a:lnTo>
                    <a:pt x="829056" y="112013"/>
                  </a:lnTo>
                  <a:lnTo>
                    <a:pt x="823631" y="93845"/>
                  </a:lnTo>
                  <a:lnTo>
                    <a:pt x="782795" y="60537"/>
                  </a:lnTo>
                  <a:lnTo>
                    <a:pt x="707659" y="32808"/>
                  </a:lnTo>
                  <a:lnTo>
                    <a:pt x="659361" y="21612"/>
                  </a:lnTo>
                  <a:lnTo>
                    <a:pt x="605046" y="12503"/>
                  </a:lnTo>
                  <a:lnTo>
                    <a:pt x="545567" y="5710"/>
                  </a:lnTo>
                  <a:lnTo>
                    <a:pt x="481777" y="1466"/>
                  </a:lnTo>
                  <a:lnTo>
                    <a:pt x="414527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3826255" y="5635548"/>
            <a:ext cx="38671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~</a:t>
            </a:r>
            <a:r>
              <a:rPr sz="1400" spc="-5" dirty="0">
                <a:latin typeface="Arial MT"/>
                <a:cs typeface="Arial MT"/>
              </a:rPr>
              <a:t>7</a:t>
            </a:r>
            <a:r>
              <a:rPr sz="1400" dirty="0">
                <a:latin typeface="Arial MT"/>
                <a:cs typeface="Arial MT"/>
              </a:rPr>
              <a:t>%</a:t>
            </a:r>
            <a:endParaRPr sz="1400">
              <a:latin typeface="Arial MT"/>
              <a:cs typeface="Arial MT"/>
            </a:endParaRPr>
          </a:p>
          <a:p>
            <a:pPr marL="29845">
              <a:lnSpc>
                <a:spcPct val="100000"/>
              </a:lnSpc>
              <a:spcBef>
                <a:spcPts val="1075"/>
              </a:spcBef>
            </a:pPr>
            <a:r>
              <a:rPr sz="1400" b="1" dirty="0">
                <a:latin typeface="Arial"/>
                <a:cs typeface="Arial"/>
              </a:rPr>
              <a:t>~2x</a:t>
            </a:r>
            <a:endParaRPr sz="1400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2278379" y="5879591"/>
            <a:ext cx="3481070" cy="230504"/>
          </a:xfrm>
          <a:custGeom>
            <a:avLst/>
            <a:gdLst/>
            <a:ahLst/>
            <a:cxnLst/>
            <a:rect l="l" t="t" r="r" b="b"/>
            <a:pathLst>
              <a:path w="3481070" h="230504">
                <a:moveTo>
                  <a:pt x="3479292" y="230187"/>
                </a:moveTo>
                <a:lnTo>
                  <a:pt x="3480816" y="0"/>
                </a:lnTo>
              </a:path>
              <a:path w="3481070" h="230504">
                <a:moveTo>
                  <a:pt x="0" y="230187"/>
                </a:moveTo>
                <a:lnTo>
                  <a:pt x="1524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3397758" y="3314191"/>
            <a:ext cx="5359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~</a:t>
            </a:r>
            <a:r>
              <a:rPr sz="1400" b="1" spc="-5" dirty="0">
                <a:latin typeface="Arial"/>
                <a:cs typeface="Arial"/>
              </a:rPr>
              <a:t>9</a:t>
            </a:r>
            <a:r>
              <a:rPr sz="1400" b="1" dirty="0">
                <a:latin typeface="Arial"/>
                <a:cs typeface="Arial"/>
              </a:rPr>
              <a:t>.2%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5228844" y="3377184"/>
            <a:ext cx="1905" cy="1082675"/>
          </a:xfrm>
          <a:custGeom>
            <a:avLst/>
            <a:gdLst/>
            <a:ahLst/>
            <a:cxnLst/>
            <a:rect l="l" t="t" r="r" b="b"/>
            <a:pathLst>
              <a:path w="1904" h="1082675">
                <a:moveTo>
                  <a:pt x="0" y="1082674"/>
                </a:moveTo>
                <a:lnTo>
                  <a:pt x="165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847838" y="1232153"/>
            <a:ext cx="0" cy="5132705"/>
          </a:xfrm>
          <a:custGeom>
            <a:avLst/>
            <a:gdLst/>
            <a:ahLst/>
            <a:cxnLst/>
            <a:rect l="l" t="t" r="r" b="b"/>
            <a:pathLst>
              <a:path h="5132705">
                <a:moveTo>
                  <a:pt x="0" y="0"/>
                </a:moveTo>
                <a:lnTo>
                  <a:pt x="0" y="51323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6" name="object 7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77" name="object 7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78" name="object 7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  <p:sp>
        <p:nvSpPr>
          <p:cNvPr id="79" name="object 79"/>
          <p:cNvSpPr txBox="1"/>
          <p:nvPr/>
        </p:nvSpPr>
        <p:spPr>
          <a:xfrm>
            <a:off x="395427" y="6616618"/>
            <a:ext cx="292481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Team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analysis,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9956800" cy="662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pc="-70" dirty="0"/>
              <a:t>India’s</a:t>
            </a:r>
            <a:r>
              <a:rPr spc="-170" dirty="0"/>
              <a:t> </a:t>
            </a:r>
            <a:r>
              <a:rPr spc="-20" dirty="0"/>
              <a:t>net</a:t>
            </a:r>
            <a:r>
              <a:rPr spc="-155" dirty="0"/>
              <a:t> </a:t>
            </a:r>
            <a:r>
              <a:rPr spc="-100" dirty="0"/>
              <a:t>imports</a:t>
            </a:r>
            <a:r>
              <a:rPr spc="-185" dirty="0"/>
              <a:t> </a:t>
            </a:r>
            <a:r>
              <a:rPr dirty="0"/>
              <a:t>are</a:t>
            </a:r>
            <a:r>
              <a:rPr spc="-165" dirty="0"/>
              <a:t> </a:t>
            </a:r>
            <a:r>
              <a:rPr spc="65" dirty="0"/>
              <a:t>expected</a:t>
            </a:r>
            <a:r>
              <a:rPr spc="-165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-15" dirty="0"/>
              <a:t>increase</a:t>
            </a:r>
            <a:r>
              <a:rPr spc="-180" dirty="0"/>
              <a:t> </a:t>
            </a:r>
            <a:r>
              <a:rPr spc="-10" dirty="0"/>
              <a:t>to</a:t>
            </a:r>
            <a:r>
              <a:rPr spc="-160" dirty="0"/>
              <a:t> </a:t>
            </a:r>
            <a:r>
              <a:rPr spc="-229" dirty="0"/>
              <a:t>~25Bn</a:t>
            </a:r>
            <a:r>
              <a:rPr spc="-140" dirty="0"/>
              <a:t> </a:t>
            </a:r>
            <a:r>
              <a:rPr spc="-225" dirty="0"/>
              <a:t>USD</a:t>
            </a:r>
            <a:r>
              <a:rPr spc="-140" dirty="0"/>
              <a:t> </a:t>
            </a:r>
            <a:r>
              <a:rPr spc="-5" dirty="0"/>
              <a:t>by</a:t>
            </a:r>
            <a:r>
              <a:rPr spc="-160" dirty="0"/>
              <a:t> </a:t>
            </a:r>
            <a:r>
              <a:rPr spc="-190" dirty="0"/>
              <a:t>2040</a:t>
            </a:r>
            <a:r>
              <a:rPr spc="-120" dirty="0"/>
              <a:t> </a:t>
            </a:r>
            <a:r>
              <a:rPr spc="55" dirty="0"/>
              <a:t>due</a:t>
            </a:r>
            <a:r>
              <a:rPr spc="-155" dirty="0"/>
              <a:t> </a:t>
            </a:r>
            <a:r>
              <a:rPr spc="-10" dirty="0"/>
              <a:t>to</a:t>
            </a:r>
          </a:p>
          <a:p>
            <a:pPr marL="12700">
              <a:lnSpc>
                <a:spcPts val="2510"/>
              </a:lnSpc>
            </a:pPr>
            <a:r>
              <a:rPr spc="70" dirty="0"/>
              <a:t>dependenc</a:t>
            </a:r>
            <a:r>
              <a:rPr spc="75" dirty="0"/>
              <a:t>y</a:t>
            </a:r>
            <a:r>
              <a:rPr spc="-15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-155" dirty="0"/>
              <a:t>i</a:t>
            </a:r>
            <a:r>
              <a:rPr dirty="0"/>
              <a:t>norga</a:t>
            </a:r>
            <a:r>
              <a:rPr spc="5" dirty="0"/>
              <a:t>n</a:t>
            </a:r>
            <a:r>
              <a:rPr spc="30" dirty="0"/>
              <a:t>i</a:t>
            </a:r>
            <a:r>
              <a:rPr spc="70" dirty="0"/>
              <a:t>c</a:t>
            </a:r>
            <a:r>
              <a:rPr spc="-190" dirty="0"/>
              <a:t> </a:t>
            </a:r>
            <a:r>
              <a:rPr spc="20" dirty="0"/>
              <a:t>chemi</a:t>
            </a:r>
            <a:r>
              <a:rPr spc="-5" dirty="0"/>
              <a:t>cals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2074" y="1343660"/>
            <a:ext cx="4112260" cy="48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2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India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Specialty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&amp;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Import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80"/>
              </a:lnSpc>
            </a:pPr>
            <a:r>
              <a:rPr sz="1400" spc="-5" dirty="0">
                <a:latin typeface="Arial MT"/>
                <a:cs typeface="Arial MT"/>
              </a:rPr>
              <a:t>USD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1534" y="1313179"/>
            <a:ext cx="27489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Major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contributors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export/import,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2040</a:t>
            </a:r>
            <a:r>
              <a:rPr sz="1600" spc="-5" dirty="0">
                <a:latin typeface="Arial MT"/>
                <a:cs typeface="Arial MT"/>
              </a:rPr>
              <a:t>, USD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Bn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80097" y="2081593"/>
            <a:ext cx="3947160" cy="3787775"/>
            <a:chOff x="780097" y="2081593"/>
            <a:chExt cx="3947160" cy="3787775"/>
          </a:xfrm>
        </p:grpSpPr>
        <p:sp>
          <p:nvSpPr>
            <p:cNvPr id="6" name="object 6"/>
            <p:cNvSpPr/>
            <p:nvPr/>
          </p:nvSpPr>
          <p:spPr>
            <a:xfrm>
              <a:off x="784859" y="2086355"/>
              <a:ext cx="3930650" cy="3778250"/>
            </a:xfrm>
            <a:custGeom>
              <a:avLst/>
              <a:gdLst/>
              <a:ahLst/>
              <a:cxnLst/>
              <a:rect l="l" t="t" r="r" b="b"/>
              <a:pathLst>
                <a:path w="3930650" h="3778250">
                  <a:moveTo>
                    <a:pt x="0" y="3777996"/>
                  </a:moveTo>
                  <a:lnTo>
                    <a:pt x="0" y="0"/>
                  </a:lnTo>
                </a:path>
                <a:path w="3930650" h="3778250">
                  <a:moveTo>
                    <a:pt x="0" y="3777996"/>
                  </a:moveTo>
                  <a:lnTo>
                    <a:pt x="3930395" y="377799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39418" y="5026913"/>
              <a:ext cx="3275329" cy="756285"/>
            </a:xfrm>
            <a:custGeom>
              <a:avLst/>
              <a:gdLst/>
              <a:ahLst/>
              <a:cxnLst/>
              <a:rect l="l" t="t" r="r" b="b"/>
              <a:pathLst>
                <a:path w="3275329" h="756285">
                  <a:moveTo>
                    <a:pt x="0" y="755904"/>
                  </a:moveTo>
                  <a:lnTo>
                    <a:pt x="786383" y="739140"/>
                  </a:lnTo>
                  <a:lnTo>
                    <a:pt x="1572768" y="597408"/>
                  </a:lnTo>
                  <a:lnTo>
                    <a:pt x="3275076" y="0"/>
                  </a:lnTo>
                </a:path>
              </a:pathLst>
            </a:custGeom>
            <a:ln w="254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39418" y="2300477"/>
              <a:ext cx="3275329" cy="3211195"/>
            </a:xfrm>
            <a:custGeom>
              <a:avLst/>
              <a:gdLst/>
              <a:ahLst/>
              <a:cxnLst/>
              <a:rect l="l" t="t" r="r" b="b"/>
              <a:pathLst>
                <a:path w="3275329" h="3211195">
                  <a:moveTo>
                    <a:pt x="0" y="3211068"/>
                  </a:moveTo>
                  <a:lnTo>
                    <a:pt x="786383" y="2891028"/>
                  </a:lnTo>
                  <a:lnTo>
                    <a:pt x="1572768" y="2350008"/>
                  </a:lnTo>
                  <a:lnTo>
                    <a:pt x="3275076" y="0"/>
                  </a:lnTo>
                </a:path>
              </a:pathLst>
            </a:custGeom>
            <a:ln w="2540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168144" y="5471566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54273" y="5330139"/>
            <a:ext cx="11620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57725" y="4732146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09061" y="4687011"/>
            <a:ext cx="2057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12640" y="2005076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28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04435" y="5905296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5751" y="5739485"/>
            <a:ext cx="1250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5777" y="1960880"/>
            <a:ext cx="2235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30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4675" y="2585085"/>
            <a:ext cx="205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2152" y="5103367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5777" y="4480382"/>
            <a:ext cx="22352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10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5777" y="3219957"/>
            <a:ext cx="2235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Arial MT"/>
                <a:cs typeface="Arial MT"/>
              </a:rPr>
              <a:t>20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4675" y="3844290"/>
            <a:ext cx="205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15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70253" y="5159857"/>
            <a:ext cx="339725" cy="56578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400" spc="-5" dirty="0">
                <a:latin typeface="Calibri"/>
                <a:cs typeface="Calibri"/>
              </a:rPr>
              <a:t>~</a:t>
            </a:r>
            <a:r>
              <a:rPr sz="1400" spc="-10" dirty="0">
                <a:latin typeface="Calibri"/>
                <a:cs typeface="Calibri"/>
              </a:rPr>
              <a:t>2</a:t>
            </a:r>
            <a:r>
              <a:rPr sz="1400" dirty="0">
                <a:latin typeface="Calibri"/>
                <a:cs typeface="Calibri"/>
              </a:rPr>
              <a:t>.8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400" spc="-5" dirty="0">
                <a:latin typeface="Calibri"/>
                <a:cs typeface="Calibri"/>
              </a:rPr>
              <a:t>~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.7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68779" y="5060696"/>
            <a:ext cx="116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281301" y="1991741"/>
            <a:ext cx="2935605" cy="3873500"/>
            <a:chOff x="2281301" y="1991741"/>
            <a:chExt cx="2935605" cy="3873500"/>
          </a:xfrm>
        </p:grpSpPr>
        <p:sp>
          <p:nvSpPr>
            <p:cNvPr id="25" name="object 25"/>
            <p:cNvSpPr/>
            <p:nvPr/>
          </p:nvSpPr>
          <p:spPr>
            <a:xfrm>
              <a:off x="2284476" y="1994916"/>
              <a:ext cx="2405380" cy="3868420"/>
            </a:xfrm>
            <a:custGeom>
              <a:avLst/>
              <a:gdLst/>
              <a:ahLst/>
              <a:cxnLst/>
              <a:rect l="l" t="t" r="r" b="b"/>
              <a:pathLst>
                <a:path w="2405379" h="3868420">
                  <a:moveTo>
                    <a:pt x="0" y="0"/>
                  </a:moveTo>
                  <a:lnTo>
                    <a:pt x="15875" y="3867150"/>
                  </a:lnTo>
                </a:path>
                <a:path w="2405379" h="3868420">
                  <a:moveTo>
                    <a:pt x="729996" y="9144"/>
                  </a:moveTo>
                  <a:lnTo>
                    <a:pt x="729996" y="3868356"/>
                  </a:lnTo>
                </a:path>
                <a:path w="2405379" h="3868420">
                  <a:moveTo>
                    <a:pt x="2404872" y="495300"/>
                  </a:moveTo>
                  <a:lnTo>
                    <a:pt x="2404872" y="3867150"/>
                  </a:lnTo>
                </a:path>
              </a:pathLst>
            </a:custGeom>
            <a:ln w="6350">
              <a:solidFill>
                <a:srgbClr val="B3B3B3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51248" y="2420112"/>
              <a:ext cx="76200" cy="2216150"/>
            </a:xfrm>
            <a:custGeom>
              <a:avLst/>
              <a:gdLst/>
              <a:ahLst/>
              <a:cxnLst/>
              <a:rect l="l" t="t" r="r" b="b"/>
              <a:pathLst>
                <a:path w="76200" h="2216150">
                  <a:moveTo>
                    <a:pt x="31750" y="2139950"/>
                  </a:moveTo>
                  <a:lnTo>
                    <a:pt x="0" y="2139950"/>
                  </a:lnTo>
                  <a:lnTo>
                    <a:pt x="38100" y="2216150"/>
                  </a:lnTo>
                  <a:lnTo>
                    <a:pt x="69850" y="2152650"/>
                  </a:lnTo>
                  <a:lnTo>
                    <a:pt x="31750" y="2152650"/>
                  </a:lnTo>
                  <a:lnTo>
                    <a:pt x="31750" y="2139950"/>
                  </a:lnTo>
                  <a:close/>
                </a:path>
                <a:path w="76200" h="2216150">
                  <a:moveTo>
                    <a:pt x="44450" y="63500"/>
                  </a:moveTo>
                  <a:lnTo>
                    <a:pt x="31750" y="63500"/>
                  </a:lnTo>
                  <a:lnTo>
                    <a:pt x="31750" y="2152650"/>
                  </a:lnTo>
                  <a:lnTo>
                    <a:pt x="44450" y="2152650"/>
                  </a:lnTo>
                  <a:lnTo>
                    <a:pt x="44450" y="63500"/>
                  </a:lnTo>
                  <a:close/>
                </a:path>
                <a:path w="76200" h="2216150">
                  <a:moveTo>
                    <a:pt x="76200" y="2139950"/>
                  </a:moveTo>
                  <a:lnTo>
                    <a:pt x="44450" y="2139950"/>
                  </a:lnTo>
                  <a:lnTo>
                    <a:pt x="44450" y="2152650"/>
                  </a:lnTo>
                  <a:lnTo>
                    <a:pt x="69850" y="2152650"/>
                  </a:lnTo>
                  <a:lnTo>
                    <a:pt x="76200" y="2139950"/>
                  </a:lnTo>
                  <a:close/>
                </a:path>
                <a:path w="76200" h="2216150">
                  <a:moveTo>
                    <a:pt x="38100" y="0"/>
                  </a:moveTo>
                  <a:lnTo>
                    <a:pt x="0" y="76200"/>
                  </a:lnTo>
                  <a:lnTo>
                    <a:pt x="31750" y="76200"/>
                  </a:lnTo>
                  <a:lnTo>
                    <a:pt x="317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2216150">
                  <a:moveTo>
                    <a:pt x="69850" y="63500"/>
                  </a:moveTo>
                  <a:lnTo>
                    <a:pt x="44450" y="63500"/>
                  </a:lnTo>
                  <a:lnTo>
                    <a:pt x="44450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177283" y="3268980"/>
              <a:ext cx="1039494" cy="364490"/>
            </a:xfrm>
            <a:custGeom>
              <a:avLst/>
              <a:gdLst/>
              <a:ahLst/>
              <a:cxnLst/>
              <a:rect l="l" t="t" r="r" b="b"/>
              <a:pathLst>
                <a:path w="1039495" h="364489">
                  <a:moveTo>
                    <a:pt x="519683" y="0"/>
                  </a:moveTo>
                  <a:lnTo>
                    <a:pt x="449164" y="1662"/>
                  </a:lnTo>
                  <a:lnTo>
                    <a:pt x="381529" y="6505"/>
                  </a:lnTo>
                  <a:lnTo>
                    <a:pt x="317396" y="14311"/>
                  </a:lnTo>
                  <a:lnTo>
                    <a:pt x="257386" y="24863"/>
                  </a:lnTo>
                  <a:lnTo>
                    <a:pt x="202117" y="37945"/>
                  </a:lnTo>
                  <a:lnTo>
                    <a:pt x="152209" y="53339"/>
                  </a:lnTo>
                  <a:lnTo>
                    <a:pt x="108280" y="70829"/>
                  </a:lnTo>
                  <a:lnTo>
                    <a:pt x="70950" y="90198"/>
                  </a:lnTo>
                  <a:lnTo>
                    <a:pt x="18563" y="133702"/>
                  </a:lnTo>
                  <a:lnTo>
                    <a:pt x="0" y="182118"/>
                  </a:lnTo>
                  <a:lnTo>
                    <a:pt x="4743" y="206830"/>
                  </a:lnTo>
                  <a:lnTo>
                    <a:pt x="40838" y="253007"/>
                  </a:lnTo>
                  <a:lnTo>
                    <a:pt x="108280" y="293406"/>
                  </a:lnTo>
                  <a:lnTo>
                    <a:pt x="152209" y="310896"/>
                  </a:lnTo>
                  <a:lnTo>
                    <a:pt x="202117" y="326290"/>
                  </a:lnTo>
                  <a:lnTo>
                    <a:pt x="257386" y="339372"/>
                  </a:lnTo>
                  <a:lnTo>
                    <a:pt x="317396" y="349924"/>
                  </a:lnTo>
                  <a:lnTo>
                    <a:pt x="381529" y="357730"/>
                  </a:lnTo>
                  <a:lnTo>
                    <a:pt x="449164" y="362573"/>
                  </a:lnTo>
                  <a:lnTo>
                    <a:pt x="519683" y="364236"/>
                  </a:lnTo>
                  <a:lnTo>
                    <a:pt x="590203" y="362573"/>
                  </a:lnTo>
                  <a:lnTo>
                    <a:pt x="657838" y="357730"/>
                  </a:lnTo>
                  <a:lnTo>
                    <a:pt x="721971" y="349924"/>
                  </a:lnTo>
                  <a:lnTo>
                    <a:pt x="781981" y="339372"/>
                  </a:lnTo>
                  <a:lnTo>
                    <a:pt x="837250" y="326290"/>
                  </a:lnTo>
                  <a:lnTo>
                    <a:pt x="887158" y="310896"/>
                  </a:lnTo>
                  <a:lnTo>
                    <a:pt x="931087" y="293406"/>
                  </a:lnTo>
                  <a:lnTo>
                    <a:pt x="968417" y="274037"/>
                  </a:lnTo>
                  <a:lnTo>
                    <a:pt x="1020804" y="230533"/>
                  </a:lnTo>
                  <a:lnTo>
                    <a:pt x="1039367" y="182118"/>
                  </a:lnTo>
                  <a:lnTo>
                    <a:pt x="1034624" y="157405"/>
                  </a:lnTo>
                  <a:lnTo>
                    <a:pt x="998529" y="111228"/>
                  </a:lnTo>
                  <a:lnTo>
                    <a:pt x="931087" y="70829"/>
                  </a:lnTo>
                  <a:lnTo>
                    <a:pt x="887158" y="53340"/>
                  </a:lnTo>
                  <a:lnTo>
                    <a:pt x="837250" y="37945"/>
                  </a:lnTo>
                  <a:lnTo>
                    <a:pt x="781981" y="24863"/>
                  </a:lnTo>
                  <a:lnTo>
                    <a:pt x="721971" y="14311"/>
                  </a:lnTo>
                  <a:lnTo>
                    <a:pt x="657838" y="6505"/>
                  </a:lnTo>
                  <a:lnTo>
                    <a:pt x="590203" y="1662"/>
                  </a:lnTo>
                  <a:lnTo>
                    <a:pt x="519683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065782" y="5873597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2021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72232" y="5873597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2027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61534" y="1919986"/>
            <a:ext cx="23615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export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shares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105392" y="1657473"/>
            <a:ext cx="2746375" cy="138874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320"/>
              </a:spcBef>
            </a:pPr>
            <a:r>
              <a:rPr sz="1400" b="1" spc="-5" dirty="0">
                <a:latin typeface="Arial"/>
                <a:cs typeface="Arial"/>
              </a:rPr>
              <a:t>Key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insights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90"/>
              </a:spcBef>
            </a:pPr>
            <a:r>
              <a:rPr sz="1200" spc="-40" dirty="0">
                <a:latin typeface="Arial MT"/>
                <a:cs typeface="Arial MT"/>
              </a:rPr>
              <a:t>Today, </a:t>
            </a:r>
            <a:r>
              <a:rPr sz="1200" dirty="0">
                <a:latin typeface="Arial MT"/>
                <a:cs typeface="Arial MT"/>
              </a:rPr>
              <a:t>the Indian </a:t>
            </a:r>
            <a:r>
              <a:rPr sz="1200" spc="-5" dirty="0">
                <a:latin typeface="Arial MT"/>
                <a:cs typeface="Arial MT"/>
              </a:rPr>
              <a:t>inorganic Chemical </a:t>
            </a:r>
            <a:r>
              <a:rPr sz="1200" dirty="0">
                <a:latin typeface="Arial MT"/>
                <a:cs typeface="Arial MT"/>
              </a:rPr>
              <a:t> market </a:t>
            </a:r>
            <a:r>
              <a:rPr sz="1200" b="1" spc="-5" dirty="0">
                <a:latin typeface="Arial"/>
                <a:cs typeface="Arial"/>
              </a:rPr>
              <a:t>contributes -4 USD </a:t>
            </a:r>
            <a:r>
              <a:rPr sz="1200" b="1" dirty="0">
                <a:latin typeface="Arial"/>
                <a:cs typeface="Arial"/>
              </a:rPr>
              <a:t>Bn of net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exports </a:t>
            </a:r>
            <a:r>
              <a:rPr sz="1200" dirty="0">
                <a:latin typeface="Arial MT"/>
                <a:cs typeface="Arial MT"/>
              </a:rPr>
              <a:t>to the Indian </a:t>
            </a:r>
            <a:r>
              <a:rPr sz="1200" spc="-5" dirty="0">
                <a:latin typeface="Arial MT"/>
                <a:cs typeface="Arial MT"/>
              </a:rPr>
              <a:t>economy </a:t>
            </a:r>
            <a:r>
              <a:rPr sz="1200" dirty="0">
                <a:latin typeface="Arial MT"/>
                <a:cs typeface="Arial MT"/>
              </a:rPr>
              <a:t>: this </a:t>
            </a:r>
            <a:r>
              <a:rPr sz="1200" spc="-5" dirty="0">
                <a:latin typeface="Arial MT"/>
                <a:cs typeface="Arial MT"/>
              </a:rPr>
              <a:t>is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expected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grow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b="1" spc="-5" dirty="0">
                <a:latin typeface="Arial"/>
                <a:cs typeface="Arial"/>
              </a:rPr>
              <a:t>-8 USD </a:t>
            </a:r>
            <a:r>
              <a:rPr sz="1200" b="1" dirty="0">
                <a:latin typeface="Arial"/>
                <a:cs typeface="Arial"/>
              </a:rPr>
              <a:t>Bn by </a:t>
            </a:r>
            <a:r>
              <a:rPr sz="1200" b="1" spc="-5" dirty="0">
                <a:latin typeface="Arial"/>
                <a:cs typeface="Arial"/>
              </a:rPr>
              <a:t>2027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at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CAGR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b="1" spc="-20" dirty="0">
                <a:latin typeface="Arial"/>
                <a:cs typeface="Arial"/>
              </a:rPr>
              <a:t>~11% </a:t>
            </a:r>
            <a:r>
              <a:rPr sz="1200" dirty="0">
                <a:latin typeface="Arial MT"/>
                <a:cs typeface="Arial MT"/>
              </a:rPr>
              <a:t>and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-21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USD Bn</a:t>
            </a:r>
            <a:r>
              <a:rPr sz="1200" b="1" dirty="0">
                <a:latin typeface="Arial"/>
                <a:cs typeface="Arial"/>
              </a:rPr>
              <a:t> by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2040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at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b="1" spc="-15" dirty="0">
                <a:latin typeface="Arial"/>
                <a:cs typeface="Arial"/>
              </a:rPr>
              <a:t>CAGR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~8%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237735" y="3336163"/>
            <a:ext cx="7543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Arial"/>
                <a:cs typeface="Arial"/>
              </a:rPr>
              <a:t>-21</a:t>
            </a:r>
            <a:r>
              <a:rPr sz="1050" b="1" spc="-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Bn</a:t>
            </a:r>
            <a:r>
              <a:rPr sz="1050" b="1" spc="-4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USD</a:t>
            </a:r>
            <a:endParaRPr sz="10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643629" y="5092446"/>
            <a:ext cx="466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80409" y="3634867"/>
            <a:ext cx="4597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I</a:t>
            </a:r>
            <a:r>
              <a:rPr sz="1200" spc="5" dirty="0">
                <a:latin typeface="Arial MT"/>
                <a:cs typeface="Arial MT"/>
              </a:rPr>
              <a:t>m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61534" y="3774440"/>
            <a:ext cx="2373630" cy="668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marR="40005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Major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segments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dirty="0">
                <a:latin typeface="Arial MT"/>
                <a:cs typeface="Arial MT"/>
              </a:rPr>
              <a:t> others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include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Silicon,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Fluorine,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Sulphur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import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shares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108440" y="3058795"/>
            <a:ext cx="2769235" cy="1160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" indent="-226060" algn="just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Exports is likely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grow </a:t>
            </a:r>
            <a:r>
              <a:rPr sz="1200" dirty="0">
                <a:latin typeface="Arial MT"/>
                <a:cs typeface="Arial MT"/>
              </a:rPr>
              <a:t>from ~</a:t>
            </a:r>
            <a:r>
              <a:rPr sz="1200" b="1" dirty="0">
                <a:latin typeface="Arial"/>
                <a:cs typeface="Arial"/>
              </a:rPr>
              <a:t>1 </a:t>
            </a:r>
            <a:r>
              <a:rPr sz="1200" b="1" spc="-5" dirty="0">
                <a:latin typeface="Arial"/>
                <a:cs typeface="Arial"/>
              </a:rPr>
              <a:t>USD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Bn </a:t>
            </a:r>
            <a:r>
              <a:rPr sz="1200" spc="-5" dirty="0">
                <a:latin typeface="Arial MT"/>
                <a:cs typeface="Arial MT"/>
              </a:rPr>
              <a:t>in 2021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b="1" spc="-5" dirty="0">
                <a:latin typeface="Arial"/>
                <a:cs typeface="Arial"/>
              </a:rPr>
              <a:t>7 USD </a:t>
            </a:r>
            <a:r>
              <a:rPr sz="1200" b="1" dirty="0">
                <a:latin typeface="Arial"/>
                <a:cs typeface="Arial"/>
              </a:rPr>
              <a:t>Bn </a:t>
            </a:r>
            <a:r>
              <a:rPr sz="1200" spc="-5" dirty="0">
                <a:latin typeface="Arial MT"/>
                <a:cs typeface="Arial MT"/>
              </a:rPr>
              <a:t>in 2040 </a:t>
            </a:r>
            <a:r>
              <a:rPr sz="1200" dirty="0">
                <a:latin typeface="Arial MT"/>
                <a:cs typeface="Arial MT"/>
              </a:rPr>
              <a:t>at </a:t>
            </a:r>
            <a:r>
              <a:rPr sz="1200" spc="-5" dirty="0">
                <a:latin typeface="Arial MT"/>
                <a:cs typeface="Arial MT"/>
              </a:rPr>
              <a:t>a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CAGR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10-11%</a:t>
            </a:r>
            <a:endParaRPr sz="1200">
              <a:latin typeface="Arial MT"/>
              <a:cs typeface="Arial MT"/>
            </a:endParaRPr>
          </a:p>
          <a:p>
            <a:pPr marL="238125" marR="78740" indent="-226060" algn="just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Imports </a:t>
            </a:r>
            <a:r>
              <a:rPr sz="1200" spc="-5" dirty="0">
                <a:latin typeface="Arial MT"/>
                <a:cs typeface="Arial MT"/>
              </a:rPr>
              <a:t>is likely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grow </a:t>
            </a:r>
            <a:r>
              <a:rPr sz="1200" dirty="0">
                <a:latin typeface="Arial MT"/>
                <a:cs typeface="Arial MT"/>
              </a:rPr>
              <a:t>from </a:t>
            </a:r>
            <a:r>
              <a:rPr sz="1200" b="1" spc="-5" dirty="0">
                <a:latin typeface="Arial"/>
                <a:cs typeface="Arial"/>
              </a:rPr>
              <a:t>5 USD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Bn </a:t>
            </a:r>
            <a:r>
              <a:rPr sz="1200" spc="-5" dirty="0">
                <a:latin typeface="Arial MT"/>
                <a:cs typeface="Arial MT"/>
              </a:rPr>
              <a:t>in 2021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b="1" spc="-5" dirty="0">
                <a:latin typeface="Arial"/>
                <a:cs typeface="Arial"/>
              </a:rPr>
              <a:t>28 USD </a:t>
            </a:r>
            <a:r>
              <a:rPr sz="1200" b="1" dirty="0">
                <a:latin typeface="Arial"/>
                <a:cs typeface="Arial"/>
              </a:rPr>
              <a:t>Bn </a:t>
            </a:r>
            <a:r>
              <a:rPr sz="1200" spc="-5" dirty="0">
                <a:latin typeface="Arial MT"/>
                <a:cs typeface="Arial MT"/>
              </a:rPr>
              <a:t>in 2040 </a:t>
            </a:r>
            <a:r>
              <a:rPr sz="1200" dirty="0">
                <a:latin typeface="Arial MT"/>
                <a:cs typeface="Arial MT"/>
              </a:rPr>
              <a:t>at </a:t>
            </a:r>
            <a:r>
              <a:rPr sz="1200" spc="-3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CAGR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9-10%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092945" y="4445634"/>
            <a:ext cx="27095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Exports could be dominated </a:t>
            </a:r>
            <a:r>
              <a:rPr sz="1200" b="1" spc="-5" dirty="0">
                <a:latin typeface="Arial"/>
                <a:cs typeface="Arial"/>
              </a:rPr>
              <a:t>(~75%)</a:t>
            </a:r>
            <a:r>
              <a:rPr sz="1200" b="1" dirty="0">
                <a:latin typeface="Arial"/>
                <a:cs typeface="Arial"/>
              </a:rPr>
              <a:t> by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Carbon Black, Sodium, </a:t>
            </a:r>
            <a:r>
              <a:rPr sz="1200" b="1" spc="-5" dirty="0">
                <a:latin typeface="Arial"/>
                <a:cs typeface="Arial"/>
              </a:rPr>
              <a:t>Titanium,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Caustic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9119616" y="1179575"/>
            <a:ext cx="414655" cy="414655"/>
            <a:chOff x="9119616" y="1179575"/>
            <a:chExt cx="414655" cy="414655"/>
          </a:xfrm>
        </p:grpSpPr>
        <p:sp>
          <p:nvSpPr>
            <p:cNvPr id="39" name="object 39"/>
            <p:cNvSpPr/>
            <p:nvPr/>
          </p:nvSpPr>
          <p:spPr>
            <a:xfrm>
              <a:off x="9119616" y="1179575"/>
              <a:ext cx="414655" cy="414655"/>
            </a:xfrm>
            <a:custGeom>
              <a:avLst/>
              <a:gdLst/>
              <a:ahLst/>
              <a:cxnLst/>
              <a:rect l="l" t="t" r="r" b="b"/>
              <a:pathLst>
                <a:path w="414654" h="414655">
                  <a:moveTo>
                    <a:pt x="207263" y="0"/>
                  </a:moveTo>
                  <a:lnTo>
                    <a:pt x="159753" y="5476"/>
                  </a:lnTo>
                  <a:lnTo>
                    <a:pt x="116132" y="21073"/>
                  </a:lnTo>
                  <a:lnTo>
                    <a:pt x="77648" y="45546"/>
                  </a:lnTo>
                  <a:lnTo>
                    <a:pt x="45546" y="77648"/>
                  </a:lnTo>
                  <a:lnTo>
                    <a:pt x="21073" y="116132"/>
                  </a:lnTo>
                  <a:lnTo>
                    <a:pt x="5476" y="159753"/>
                  </a:lnTo>
                  <a:lnTo>
                    <a:pt x="0" y="207263"/>
                  </a:lnTo>
                  <a:lnTo>
                    <a:pt x="5476" y="254774"/>
                  </a:lnTo>
                  <a:lnTo>
                    <a:pt x="21073" y="298395"/>
                  </a:lnTo>
                  <a:lnTo>
                    <a:pt x="45546" y="336879"/>
                  </a:lnTo>
                  <a:lnTo>
                    <a:pt x="77648" y="368981"/>
                  </a:lnTo>
                  <a:lnTo>
                    <a:pt x="116132" y="393454"/>
                  </a:lnTo>
                  <a:lnTo>
                    <a:pt x="159753" y="409051"/>
                  </a:lnTo>
                  <a:lnTo>
                    <a:pt x="207263" y="414527"/>
                  </a:lnTo>
                  <a:lnTo>
                    <a:pt x="254774" y="409051"/>
                  </a:lnTo>
                  <a:lnTo>
                    <a:pt x="298395" y="393454"/>
                  </a:lnTo>
                  <a:lnTo>
                    <a:pt x="336879" y="368981"/>
                  </a:lnTo>
                  <a:lnTo>
                    <a:pt x="368981" y="336879"/>
                  </a:lnTo>
                  <a:lnTo>
                    <a:pt x="393454" y="298395"/>
                  </a:lnTo>
                  <a:lnTo>
                    <a:pt x="409051" y="254774"/>
                  </a:lnTo>
                  <a:lnTo>
                    <a:pt x="414527" y="207263"/>
                  </a:lnTo>
                  <a:lnTo>
                    <a:pt x="409051" y="159753"/>
                  </a:lnTo>
                  <a:lnTo>
                    <a:pt x="393454" y="116132"/>
                  </a:lnTo>
                  <a:lnTo>
                    <a:pt x="368981" y="77648"/>
                  </a:lnTo>
                  <a:lnTo>
                    <a:pt x="336879" y="45546"/>
                  </a:lnTo>
                  <a:lnTo>
                    <a:pt x="298395" y="21073"/>
                  </a:lnTo>
                  <a:lnTo>
                    <a:pt x="254774" y="5476"/>
                  </a:lnTo>
                  <a:lnTo>
                    <a:pt x="207263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3436" y="1261871"/>
              <a:ext cx="248411" cy="249936"/>
            </a:xfrm>
            <a:prstGeom prst="rect">
              <a:avLst/>
            </a:prstGeom>
          </p:spPr>
        </p:pic>
      </p:grpSp>
      <p:grpSp>
        <p:nvGrpSpPr>
          <p:cNvPr id="41" name="object 41"/>
          <p:cNvGrpSpPr/>
          <p:nvPr/>
        </p:nvGrpSpPr>
        <p:grpSpPr>
          <a:xfrm>
            <a:off x="5708713" y="2262187"/>
            <a:ext cx="1389380" cy="1394460"/>
            <a:chOff x="5708713" y="2262187"/>
            <a:chExt cx="1389380" cy="1394460"/>
          </a:xfrm>
        </p:grpSpPr>
        <p:sp>
          <p:nvSpPr>
            <p:cNvPr id="42" name="object 42"/>
            <p:cNvSpPr/>
            <p:nvPr/>
          </p:nvSpPr>
          <p:spPr>
            <a:xfrm>
              <a:off x="6405626" y="2266950"/>
              <a:ext cx="692150" cy="998855"/>
            </a:xfrm>
            <a:custGeom>
              <a:avLst/>
              <a:gdLst/>
              <a:ahLst/>
              <a:cxnLst/>
              <a:rect l="l" t="t" r="r" b="b"/>
              <a:pathLst>
                <a:path w="692150" h="998854">
                  <a:moveTo>
                    <a:pt x="0" y="0"/>
                  </a:moveTo>
                  <a:lnTo>
                    <a:pt x="0" y="692150"/>
                  </a:lnTo>
                  <a:lnTo>
                    <a:pt x="620522" y="998601"/>
                  </a:lnTo>
                  <a:lnTo>
                    <a:pt x="642187" y="950209"/>
                  </a:lnTo>
                  <a:lnTo>
                    <a:pt x="660033" y="900439"/>
                  </a:lnTo>
                  <a:lnTo>
                    <a:pt x="674004" y="849518"/>
                  </a:lnTo>
                  <a:lnTo>
                    <a:pt x="684050" y="797677"/>
                  </a:lnTo>
                  <a:lnTo>
                    <a:pt x="690116" y="745144"/>
                  </a:lnTo>
                  <a:lnTo>
                    <a:pt x="692150" y="692150"/>
                  </a:lnTo>
                  <a:lnTo>
                    <a:pt x="690552" y="644760"/>
                  </a:lnTo>
                  <a:lnTo>
                    <a:pt x="685829" y="598228"/>
                  </a:lnTo>
                  <a:lnTo>
                    <a:pt x="678083" y="552655"/>
                  </a:lnTo>
                  <a:lnTo>
                    <a:pt x="667417" y="508146"/>
                  </a:lnTo>
                  <a:lnTo>
                    <a:pt x="653935" y="464804"/>
                  </a:lnTo>
                  <a:lnTo>
                    <a:pt x="637740" y="422731"/>
                  </a:lnTo>
                  <a:lnTo>
                    <a:pt x="618935" y="382030"/>
                  </a:lnTo>
                  <a:lnTo>
                    <a:pt x="597624" y="342805"/>
                  </a:lnTo>
                  <a:lnTo>
                    <a:pt x="573909" y="305159"/>
                  </a:lnTo>
                  <a:lnTo>
                    <a:pt x="547895" y="269195"/>
                  </a:lnTo>
                  <a:lnTo>
                    <a:pt x="519683" y="235015"/>
                  </a:lnTo>
                  <a:lnTo>
                    <a:pt x="489378" y="202723"/>
                  </a:lnTo>
                  <a:lnTo>
                    <a:pt x="457083" y="172422"/>
                  </a:lnTo>
                  <a:lnTo>
                    <a:pt x="422900" y="144216"/>
                  </a:lnTo>
                  <a:lnTo>
                    <a:pt x="386934" y="118206"/>
                  </a:lnTo>
                  <a:lnTo>
                    <a:pt x="349287" y="94497"/>
                  </a:lnTo>
                  <a:lnTo>
                    <a:pt x="310063" y="73191"/>
                  </a:lnTo>
                  <a:lnTo>
                    <a:pt x="269365" y="54391"/>
                  </a:lnTo>
                  <a:lnTo>
                    <a:pt x="227295" y="38201"/>
                  </a:lnTo>
                  <a:lnTo>
                    <a:pt x="183958" y="24723"/>
                  </a:lnTo>
                  <a:lnTo>
                    <a:pt x="139457" y="14061"/>
                  </a:lnTo>
                  <a:lnTo>
                    <a:pt x="93895" y="6318"/>
                  </a:lnTo>
                  <a:lnTo>
                    <a:pt x="47374" y="15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220841" y="2959100"/>
              <a:ext cx="805815" cy="692785"/>
            </a:xfrm>
            <a:custGeom>
              <a:avLst/>
              <a:gdLst/>
              <a:ahLst/>
              <a:cxnLst/>
              <a:rect l="l" t="t" r="r" b="b"/>
              <a:pathLst>
                <a:path w="805815" h="692785">
                  <a:moveTo>
                    <a:pt x="184785" y="0"/>
                  </a:moveTo>
                  <a:lnTo>
                    <a:pt x="0" y="667004"/>
                  </a:lnTo>
                  <a:lnTo>
                    <a:pt x="48133" y="678530"/>
                  </a:lnTo>
                  <a:lnTo>
                    <a:pt x="96378" y="686524"/>
                  </a:lnTo>
                  <a:lnTo>
                    <a:pt x="144578" y="691057"/>
                  </a:lnTo>
                  <a:lnTo>
                    <a:pt x="192577" y="692197"/>
                  </a:lnTo>
                  <a:lnTo>
                    <a:pt x="240218" y="690016"/>
                  </a:lnTo>
                  <a:lnTo>
                    <a:pt x="287344" y="684584"/>
                  </a:lnTo>
                  <a:lnTo>
                    <a:pt x="333798" y="675971"/>
                  </a:lnTo>
                  <a:lnTo>
                    <a:pt x="379425" y="664246"/>
                  </a:lnTo>
                  <a:lnTo>
                    <a:pt x="424066" y="649481"/>
                  </a:lnTo>
                  <a:lnTo>
                    <a:pt x="467566" y="631745"/>
                  </a:lnTo>
                  <a:lnTo>
                    <a:pt x="509767" y="611109"/>
                  </a:lnTo>
                  <a:lnTo>
                    <a:pt x="550514" y="587643"/>
                  </a:lnTo>
                  <a:lnTo>
                    <a:pt x="589649" y="561416"/>
                  </a:lnTo>
                  <a:lnTo>
                    <a:pt x="627016" y="532500"/>
                  </a:lnTo>
                  <a:lnTo>
                    <a:pt x="662457" y="500965"/>
                  </a:lnTo>
                  <a:lnTo>
                    <a:pt x="695817" y="466880"/>
                  </a:lnTo>
                  <a:lnTo>
                    <a:pt x="726939" y="430316"/>
                  </a:lnTo>
                  <a:lnTo>
                    <a:pt x="755665" y="391343"/>
                  </a:lnTo>
                  <a:lnTo>
                    <a:pt x="781840" y="350031"/>
                  </a:lnTo>
                  <a:lnTo>
                    <a:pt x="805307" y="306450"/>
                  </a:lnTo>
                  <a:lnTo>
                    <a:pt x="18478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20841" y="2959100"/>
              <a:ext cx="805815" cy="692785"/>
            </a:xfrm>
            <a:custGeom>
              <a:avLst/>
              <a:gdLst/>
              <a:ahLst/>
              <a:cxnLst/>
              <a:rect l="l" t="t" r="r" b="b"/>
              <a:pathLst>
                <a:path w="805815" h="692785">
                  <a:moveTo>
                    <a:pt x="805307" y="306450"/>
                  </a:moveTo>
                  <a:lnTo>
                    <a:pt x="781840" y="350031"/>
                  </a:lnTo>
                  <a:lnTo>
                    <a:pt x="755665" y="391343"/>
                  </a:lnTo>
                  <a:lnTo>
                    <a:pt x="726939" y="430316"/>
                  </a:lnTo>
                  <a:lnTo>
                    <a:pt x="695817" y="466880"/>
                  </a:lnTo>
                  <a:lnTo>
                    <a:pt x="662457" y="500965"/>
                  </a:lnTo>
                  <a:lnTo>
                    <a:pt x="627016" y="532500"/>
                  </a:lnTo>
                  <a:lnTo>
                    <a:pt x="589649" y="561416"/>
                  </a:lnTo>
                  <a:lnTo>
                    <a:pt x="550514" y="587643"/>
                  </a:lnTo>
                  <a:lnTo>
                    <a:pt x="509767" y="611109"/>
                  </a:lnTo>
                  <a:lnTo>
                    <a:pt x="467566" y="631745"/>
                  </a:lnTo>
                  <a:lnTo>
                    <a:pt x="424066" y="649481"/>
                  </a:lnTo>
                  <a:lnTo>
                    <a:pt x="379425" y="664246"/>
                  </a:lnTo>
                  <a:lnTo>
                    <a:pt x="333798" y="675971"/>
                  </a:lnTo>
                  <a:lnTo>
                    <a:pt x="287344" y="684584"/>
                  </a:lnTo>
                  <a:lnTo>
                    <a:pt x="240218" y="690016"/>
                  </a:lnTo>
                  <a:lnTo>
                    <a:pt x="192577" y="692197"/>
                  </a:lnTo>
                  <a:lnTo>
                    <a:pt x="144578" y="691057"/>
                  </a:lnTo>
                  <a:lnTo>
                    <a:pt x="96378" y="686524"/>
                  </a:lnTo>
                  <a:lnTo>
                    <a:pt x="48133" y="678530"/>
                  </a:lnTo>
                  <a:lnTo>
                    <a:pt x="0" y="667004"/>
                  </a:lnTo>
                  <a:lnTo>
                    <a:pt x="184785" y="0"/>
                  </a:lnTo>
                  <a:lnTo>
                    <a:pt x="805307" y="30645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833110" y="2959100"/>
              <a:ext cx="572770" cy="667385"/>
            </a:xfrm>
            <a:custGeom>
              <a:avLst/>
              <a:gdLst/>
              <a:ahLst/>
              <a:cxnLst/>
              <a:rect l="l" t="t" r="r" b="b"/>
              <a:pathLst>
                <a:path w="572770" h="667385">
                  <a:moveTo>
                    <a:pt x="572515" y="0"/>
                  </a:moveTo>
                  <a:lnTo>
                    <a:pt x="0" y="389000"/>
                  </a:lnTo>
                  <a:lnTo>
                    <a:pt x="28992" y="428595"/>
                  </a:lnTo>
                  <a:lnTo>
                    <a:pt x="60550" y="465852"/>
                  </a:lnTo>
                  <a:lnTo>
                    <a:pt x="94527" y="500664"/>
                  </a:lnTo>
                  <a:lnTo>
                    <a:pt x="130775" y="532925"/>
                  </a:lnTo>
                  <a:lnTo>
                    <a:pt x="169148" y="562530"/>
                  </a:lnTo>
                  <a:lnTo>
                    <a:pt x="209498" y="589373"/>
                  </a:lnTo>
                  <a:lnTo>
                    <a:pt x="251678" y="613348"/>
                  </a:lnTo>
                  <a:lnTo>
                    <a:pt x="295542" y="634348"/>
                  </a:lnTo>
                  <a:lnTo>
                    <a:pt x="340942" y="652269"/>
                  </a:lnTo>
                  <a:lnTo>
                    <a:pt x="387730" y="667004"/>
                  </a:lnTo>
                  <a:lnTo>
                    <a:pt x="572515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833110" y="2959100"/>
              <a:ext cx="572770" cy="667385"/>
            </a:xfrm>
            <a:custGeom>
              <a:avLst/>
              <a:gdLst/>
              <a:ahLst/>
              <a:cxnLst/>
              <a:rect l="l" t="t" r="r" b="b"/>
              <a:pathLst>
                <a:path w="572770" h="667385">
                  <a:moveTo>
                    <a:pt x="387730" y="667004"/>
                  </a:moveTo>
                  <a:lnTo>
                    <a:pt x="340942" y="652269"/>
                  </a:lnTo>
                  <a:lnTo>
                    <a:pt x="295542" y="634348"/>
                  </a:lnTo>
                  <a:lnTo>
                    <a:pt x="251678" y="613348"/>
                  </a:lnTo>
                  <a:lnTo>
                    <a:pt x="209498" y="589373"/>
                  </a:lnTo>
                  <a:lnTo>
                    <a:pt x="169148" y="562530"/>
                  </a:lnTo>
                  <a:lnTo>
                    <a:pt x="130775" y="532925"/>
                  </a:lnTo>
                  <a:lnTo>
                    <a:pt x="94527" y="500664"/>
                  </a:lnTo>
                  <a:lnTo>
                    <a:pt x="60550" y="465852"/>
                  </a:lnTo>
                  <a:lnTo>
                    <a:pt x="28992" y="428595"/>
                  </a:lnTo>
                  <a:lnTo>
                    <a:pt x="0" y="389000"/>
                  </a:lnTo>
                  <a:lnTo>
                    <a:pt x="572515" y="0"/>
                  </a:lnTo>
                  <a:lnTo>
                    <a:pt x="387730" y="667004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713476" y="2954781"/>
              <a:ext cx="692150" cy="393700"/>
            </a:xfrm>
            <a:custGeom>
              <a:avLst/>
              <a:gdLst/>
              <a:ahLst/>
              <a:cxnLst/>
              <a:rect l="l" t="t" r="r" b="b"/>
              <a:pathLst>
                <a:path w="692150" h="393700">
                  <a:moveTo>
                    <a:pt x="0" y="0"/>
                  </a:moveTo>
                  <a:lnTo>
                    <a:pt x="1650" y="52399"/>
                  </a:lnTo>
                  <a:lnTo>
                    <a:pt x="7227" y="104300"/>
                  </a:lnTo>
                  <a:lnTo>
                    <a:pt x="16667" y="155490"/>
                  </a:lnTo>
                  <a:lnTo>
                    <a:pt x="29908" y="205755"/>
                  </a:lnTo>
                  <a:lnTo>
                    <a:pt x="46888" y="254884"/>
                  </a:lnTo>
                  <a:lnTo>
                    <a:pt x="67544" y="302662"/>
                  </a:lnTo>
                  <a:lnTo>
                    <a:pt x="91813" y="348878"/>
                  </a:lnTo>
                  <a:lnTo>
                    <a:pt x="119634" y="393318"/>
                  </a:lnTo>
                  <a:lnTo>
                    <a:pt x="692150" y="43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713476" y="2954781"/>
              <a:ext cx="692150" cy="393700"/>
            </a:xfrm>
            <a:custGeom>
              <a:avLst/>
              <a:gdLst/>
              <a:ahLst/>
              <a:cxnLst/>
              <a:rect l="l" t="t" r="r" b="b"/>
              <a:pathLst>
                <a:path w="692150" h="393700">
                  <a:moveTo>
                    <a:pt x="119634" y="393318"/>
                  </a:moveTo>
                  <a:lnTo>
                    <a:pt x="91813" y="348878"/>
                  </a:lnTo>
                  <a:lnTo>
                    <a:pt x="67544" y="302662"/>
                  </a:lnTo>
                  <a:lnTo>
                    <a:pt x="46888" y="254884"/>
                  </a:lnTo>
                  <a:lnTo>
                    <a:pt x="29908" y="205755"/>
                  </a:lnTo>
                  <a:lnTo>
                    <a:pt x="16667" y="155490"/>
                  </a:lnTo>
                  <a:lnTo>
                    <a:pt x="7227" y="104300"/>
                  </a:lnTo>
                  <a:lnTo>
                    <a:pt x="1650" y="52399"/>
                  </a:lnTo>
                  <a:lnTo>
                    <a:pt x="0" y="0"/>
                  </a:lnTo>
                  <a:lnTo>
                    <a:pt x="692150" y="4317"/>
                  </a:lnTo>
                  <a:lnTo>
                    <a:pt x="119634" y="393318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713476" y="2266950"/>
              <a:ext cx="692150" cy="692150"/>
            </a:xfrm>
            <a:custGeom>
              <a:avLst/>
              <a:gdLst/>
              <a:ahLst/>
              <a:cxnLst/>
              <a:rect l="l" t="t" r="r" b="b"/>
              <a:pathLst>
                <a:path w="692150" h="692150">
                  <a:moveTo>
                    <a:pt x="692150" y="0"/>
                  </a:moveTo>
                  <a:lnTo>
                    <a:pt x="644961" y="1583"/>
                  </a:lnTo>
                  <a:lnTo>
                    <a:pt x="598618" y="6264"/>
                  </a:lnTo>
                  <a:lnTo>
                    <a:pt x="553223" y="13943"/>
                  </a:lnTo>
                  <a:lnTo>
                    <a:pt x="508879" y="24518"/>
                  </a:lnTo>
                  <a:lnTo>
                    <a:pt x="465686" y="37887"/>
                  </a:lnTo>
                  <a:lnTo>
                    <a:pt x="423749" y="53949"/>
                  </a:lnTo>
                  <a:lnTo>
                    <a:pt x="383168" y="72602"/>
                  </a:lnTo>
                  <a:lnTo>
                    <a:pt x="344047" y="93744"/>
                  </a:lnTo>
                  <a:lnTo>
                    <a:pt x="306487" y="117275"/>
                  </a:lnTo>
                  <a:lnTo>
                    <a:pt x="270591" y="143093"/>
                  </a:lnTo>
                  <a:lnTo>
                    <a:pt x="236461" y="171096"/>
                  </a:lnTo>
                  <a:lnTo>
                    <a:pt x="204200" y="201183"/>
                  </a:lnTo>
                  <a:lnTo>
                    <a:pt x="173908" y="233253"/>
                  </a:lnTo>
                  <a:lnTo>
                    <a:pt x="145690" y="267203"/>
                  </a:lnTo>
                  <a:lnTo>
                    <a:pt x="119646" y="302933"/>
                  </a:lnTo>
                  <a:lnTo>
                    <a:pt x="95880" y="340341"/>
                  </a:lnTo>
                  <a:lnTo>
                    <a:pt x="74493" y="379325"/>
                  </a:lnTo>
                  <a:lnTo>
                    <a:pt x="55588" y="419784"/>
                  </a:lnTo>
                  <a:lnTo>
                    <a:pt x="39267" y="461617"/>
                  </a:lnTo>
                  <a:lnTo>
                    <a:pt x="25632" y="504722"/>
                  </a:lnTo>
                  <a:lnTo>
                    <a:pt x="14785" y="548997"/>
                  </a:lnTo>
                  <a:lnTo>
                    <a:pt x="6830" y="594341"/>
                  </a:lnTo>
                  <a:lnTo>
                    <a:pt x="1867" y="640653"/>
                  </a:lnTo>
                  <a:lnTo>
                    <a:pt x="0" y="687832"/>
                  </a:lnTo>
                  <a:lnTo>
                    <a:pt x="692150" y="692150"/>
                  </a:lnTo>
                  <a:lnTo>
                    <a:pt x="69215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713476" y="2266950"/>
              <a:ext cx="692150" cy="692150"/>
            </a:xfrm>
            <a:custGeom>
              <a:avLst/>
              <a:gdLst/>
              <a:ahLst/>
              <a:cxnLst/>
              <a:rect l="l" t="t" r="r" b="b"/>
              <a:pathLst>
                <a:path w="692150" h="692150">
                  <a:moveTo>
                    <a:pt x="0" y="687832"/>
                  </a:moveTo>
                  <a:lnTo>
                    <a:pt x="1867" y="640653"/>
                  </a:lnTo>
                  <a:lnTo>
                    <a:pt x="6830" y="594341"/>
                  </a:lnTo>
                  <a:lnTo>
                    <a:pt x="14785" y="548997"/>
                  </a:lnTo>
                  <a:lnTo>
                    <a:pt x="25632" y="504722"/>
                  </a:lnTo>
                  <a:lnTo>
                    <a:pt x="39267" y="461617"/>
                  </a:lnTo>
                  <a:lnTo>
                    <a:pt x="55588" y="419784"/>
                  </a:lnTo>
                  <a:lnTo>
                    <a:pt x="74493" y="379325"/>
                  </a:lnTo>
                  <a:lnTo>
                    <a:pt x="95880" y="340341"/>
                  </a:lnTo>
                  <a:lnTo>
                    <a:pt x="119646" y="302933"/>
                  </a:lnTo>
                  <a:lnTo>
                    <a:pt x="145690" y="267203"/>
                  </a:lnTo>
                  <a:lnTo>
                    <a:pt x="173908" y="233253"/>
                  </a:lnTo>
                  <a:lnTo>
                    <a:pt x="204200" y="201183"/>
                  </a:lnTo>
                  <a:lnTo>
                    <a:pt x="236461" y="171096"/>
                  </a:lnTo>
                  <a:lnTo>
                    <a:pt x="270591" y="143093"/>
                  </a:lnTo>
                  <a:lnTo>
                    <a:pt x="306487" y="117275"/>
                  </a:lnTo>
                  <a:lnTo>
                    <a:pt x="344047" y="93744"/>
                  </a:lnTo>
                  <a:lnTo>
                    <a:pt x="383168" y="72602"/>
                  </a:lnTo>
                  <a:lnTo>
                    <a:pt x="423749" y="53949"/>
                  </a:lnTo>
                  <a:lnTo>
                    <a:pt x="465686" y="37887"/>
                  </a:lnTo>
                  <a:lnTo>
                    <a:pt x="508879" y="24518"/>
                  </a:lnTo>
                  <a:lnTo>
                    <a:pt x="553223" y="13943"/>
                  </a:lnTo>
                  <a:lnTo>
                    <a:pt x="598618" y="6264"/>
                  </a:lnTo>
                  <a:lnTo>
                    <a:pt x="644961" y="1583"/>
                  </a:lnTo>
                  <a:lnTo>
                    <a:pt x="692150" y="0"/>
                  </a:lnTo>
                  <a:lnTo>
                    <a:pt x="692150" y="692150"/>
                  </a:lnTo>
                  <a:lnTo>
                    <a:pt x="0" y="687832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6788911" y="2578735"/>
            <a:ext cx="2025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32%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542658" y="3409314"/>
            <a:ext cx="2025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libri"/>
                <a:cs typeface="Calibri"/>
              </a:rPr>
              <a:t>22%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972302" y="3344417"/>
            <a:ext cx="2025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libri"/>
                <a:cs typeface="Calibri"/>
              </a:rPr>
              <a:t>11%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758688" y="3046222"/>
            <a:ext cx="2025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10%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904738" y="2474468"/>
            <a:ext cx="20256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E7E6E6"/>
                </a:solidFill>
                <a:latin typeface="Calibri"/>
                <a:cs typeface="Calibri"/>
              </a:rPr>
              <a:t>25%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56" name="object 56"/>
          <p:cNvGraphicFramePr>
            <a:graphicFrameLocks noGrp="1"/>
          </p:cNvGraphicFramePr>
          <p:nvPr/>
        </p:nvGraphicFramePr>
        <p:xfrm>
          <a:off x="7709916" y="2420111"/>
          <a:ext cx="109855" cy="802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0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2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7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7" name="object 57"/>
          <p:cNvSpPr txBox="1"/>
          <p:nvPr/>
        </p:nvSpPr>
        <p:spPr>
          <a:xfrm>
            <a:off x="7859014" y="2345918"/>
            <a:ext cx="562610" cy="890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2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Ca</a:t>
            </a:r>
            <a:r>
              <a:rPr sz="800" spc="-1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b</a:t>
            </a:r>
            <a:r>
              <a:rPr sz="800" spc="-10" dirty="0">
                <a:latin typeface="Calibri"/>
                <a:cs typeface="Calibri"/>
              </a:rPr>
              <a:t>o</a:t>
            </a:r>
            <a:r>
              <a:rPr sz="800" dirty="0">
                <a:latin typeface="Calibri"/>
                <a:cs typeface="Calibri"/>
              </a:rPr>
              <a:t>n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B</a:t>
            </a:r>
            <a:r>
              <a:rPr sz="800" spc="-5" dirty="0">
                <a:latin typeface="Calibri"/>
                <a:cs typeface="Calibri"/>
              </a:rPr>
              <a:t>l</a:t>
            </a:r>
            <a:r>
              <a:rPr sz="800" dirty="0">
                <a:latin typeface="Calibri"/>
                <a:cs typeface="Calibri"/>
              </a:rPr>
              <a:t>a</a:t>
            </a:r>
            <a:r>
              <a:rPr sz="800" spc="-5" dirty="0">
                <a:latin typeface="Calibri"/>
                <a:cs typeface="Calibri"/>
              </a:rPr>
              <a:t>c</a:t>
            </a:r>
            <a:r>
              <a:rPr sz="800" dirty="0">
                <a:latin typeface="Calibri"/>
                <a:cs typeface="Calibri"/>
              </a:rPr>
              <a:t>k  </a:t>
            </a:r>
            <a:r>
              <a:rPr sz="800" spc="-5" dirty="0">
                <a:latin typeface="Calibri"/>
                <a:cs typeface="Calibri"/>
              </a:rPr>
              <a:t>Sodium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Titanium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Caustic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Others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5678638" y="4459287"/>
            <a:ext cx="1431925" cy="1437005"/>
            <a:chOff x="5678638" y="4459287"/>
            <a:chExt cx="1431925" cy="1437005"/>
          </a:xfrm>
        </p:grpSpPr>
        <p:sp>
          <p:nvSpPr>
            <p:cNvPr id="59" name="object 59"/>
            <p:cNvSpPr/>
            <p:nvPr/>
          </p:nvSpPr>
          <p:spPr>
            <a:xfrm>
              <a:off x="5678638" y="4464050"/>
              <a:ext cx="717550" cy="1172845"/>
            </a:xfrm>
            <a:custGeom>
              <a:avLst/>
              <a:gdLst/>
              <a:ahLst/>
              <a:cxnLst/>
              <a:rect l="l" t="t" r="r" b="b"/>
              <a:pathLst>
                <a:path w="717550" h="1172845">
                  <a:moveTo>
                    <a:pt x="717462" y="0"/>
                  </a:moveTo>
                  <a:lnTo>
                    <a:pt x="666899" y="1521"/>
                  </a:lnTo>
                  <a:lnTo>
                    <a:pt x="616822" y="6578"/>
                  </a:lnTo>
                  <a:lnTo>
                    <a:pt x="567409" y="15110"/>
                  </a:lnTo>
                  <a:lnTo>
                    <a:pt x="518834" y="27056"/>
                  </a:lnTo>
                  <a:lnTo>
                    <a:pt x="471273" y="42354"/>
                  </a:lnTo>
                  <a:lnTo>
                    <a:pt x="424900" y="60944"/>
                  </a:lnTo>
                  <a:lnTo>
                    <a:pt x="379891" y="82765"/>
                  </a:lnTo>
                  <a:lnTo>
                    <a:pt x="336422" y="107756"/>
                  </a:lnTo>
                  <a:lnTo>
                    <a:pt x="294667" y="135856"/>
                  </a:lnTo>
                  <a:lnTo>
                    <a:pt x="254801" y="167005"/>
                  </a:lnTo>
                  <a:lnTo>
                    <a:pt x="218421" y="199660"/>
                  </a:lnTo>
                  <a:lnTo>
                    <a:pt x="184789" y="234215"/>
                  </a:lnTo>
                  <a:lnTo>
                    <a:pt x="153919" y="270522"/>
                  </a:lnTo>
                  <a:lnTo>
                    <a:pt x="125824" y="308430"/>
                  </a:lnTo>
                  <a:lnTo>
                    <a:pt x="100517" y="347790"/>
                  </a:lnTo>
                  <a:lnTo>
                    <a:pt x="78011" y="388452"/>
                  </a:lnTo>
                  <a:lnTo>
                    <a:pt x="58320" y="430265"/>
                  </a:lnTo>
                  <a:lnTo>
                    <a:pt x="41455" y="473081"/>
                  </a:lnTo>
                  <a:lnTo>
                    <a:pt x="27431" y="516750"/>
                  </a:lnTo>
                  <a:lnTo>
                    <a:pt x="16261" y="561121"/>
                  </a:lnTo>
                  <a:lnTo>
                    <a:pt x="7956" y="606045"/>
                  </a:lnTo>
                  <a:lnTo>
                    <a:pt x="2532" y="651373"/>
                  </a:lnTo>
                  <a:lnTo>
                    <a:pt x="0" y="696954"/>
                  </a:lnTo>
                  <a:lnTo>
                    <a:pt x="373" y="742640"/>
                  </a:lnTo>
                  <a:lnTo>
                    <a:pt x="3665" y="788279"/>
                  </a:lnTo>
                  <a:lnTo>
                    <a:pt x="9889" y="833723"/>
                  </a:lnTo>
                  <a:lnTo>
                    <a:pt x="19058" y="878821"/>
                  </a:lnTo>
                  <a:lnTo>
                    <a:pt x="31184" y="923424"/>
                  </a:lnTo>
                  <a:lnTo>
                    <a:pt x="46282" y="967382"/>
                  </a:lnTo>
                  <a:lnTo>
                    <a:pt x="64363" y="1010546"/>
                  </a:lnTo>
                  <a:lnTo>
                    <a:pt x="85442" y="1052766"/>
                  </a:lnTo>
                  <a:lnTo>
                    <a:pt x="109530" y="1093891"/>
                  </a:lnTo>
                  <a:lnTo>
                    <a:pt x="136642" y="1133772"/>
                  </a:lnTo>
                  <a:lnTo>
                    <a:pt x="166790" y="1172260"/>
                  </a:lnTo>
                  <a:lnTo>
                    <a:pt x="713398" y="713613"/>
                  </a:lnTo>
                  <a:lnTo>
                    <a:pt x="71746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6392037" y="4464050"/>
              <a:ext cx="687705" cy="713740"/>
            </a:xfrm>
            <a:custGeom>
              <a:avLst/>
              <a:gdLst/>
              <a:ahLst/>
              <a:cxnLst/>
              <a:rect l="l" t="t" r="r" b="b"/>
              <a:pathLst>
                <a:path w="687704" h="713739">
                  <a:moveTo>
                    <a:pt x="4063" y="0"/>
                  </a:moveTo>
                  <a:lnTo>
                    <a:pt x="0" y="713613"/>
                  </a:lnTo>
                  <a:lnTo>
                    <a:pt x="687578" y="522605"/>
                  </a:lnTo>
                  <a:lnTo>
                    <a:pt x="672514" y="474856"/>
                  </a:lnTo>
                  <a:lnTo>
                    <a:pt x="654364" y="428775"/>
                  </a:lnTo>
                  <a:lnTo>
                    <a:pt x="633262" y="384463"/>
                  </a:lnTo>
                  <a:lnTo>
                    <a:pt x="609344" y="342024"/>
                  </a:lnTo>
                  <a:lnTo>
                    <a:pt x="582742" y="301560"/>
                  </a:lnTo>
                  <a:lnTo>
                    <a:pt x="553593" y="263173"/>
                  </a:lnTo>
                  <a:lnTo>
                    <a:pt x="522031" y="226968"/>
                  </a:lnTo>
                  <a:lnTo>
                    <a:pt x="488190" y="193046"/>
                  </a:lnTo>
                  <a:lnTo>
                    <a:pt x="452205" y="161510"/>
                  </a:lnTo>
                  <a:lnTo>
                    <a:pt x="414211" y="132463"/>
                  </a:lnTo>
                  <a:lnTo>
                    <a:pt x="374342" y="106007"/>
                  </a:lnTo>
                  <a:lnTo>
                    <a:pt x="332733" y="82247"/>
                  </a:lnTo>
                  <a:lnTo>
                    <a:pt x="289519" y="61283"/>
                  </a:lnTo>
                  <a:lnTo>
                    <a:pt x="244835" y="43220"/>
                  </a:lnTo>
                  <a:lnTo>
                    <a:pt x="198814" y="28159"/>
                  </a:lnTo>
                  <a:lnTo>
                    <a:pt x="151592" y="16204"/>
                  </a:lnTo>
                  <a:lnTo>
                    <a:pt x="103303" y="7457"/>
                  </a:lnTo>
                  <a:lnTo>
                    <a:pt x="54082" y="2021"/>
                  </a:lnTo>
                  <a:lnTo>
                    <a:pt x="4063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6392037" y="4464050"/>
              <a:ext cx="687705" cy="713740"/>
            </a:xfrm>
            <a:custGeom>
              <a:avLst/>
              <a:gdLst/>
              <a:ahLst/>
              <a:cxnLst/>
              <a:rect l="l" t="t" r="r" b="b"/>
              <a:pathLst>
                <a:path w="687704" h="713739">
                  <a:moveTo>
                    <a:pt x="4063" y="0"/>
                  </a:moveTo>
                  <a:lnTo>
                    <a:pt x="54082" y="2021"/>
                  </a:lnTo>
                  <a:lnTo>
                    <a:pt x="103303" y="7457"/>
                  </a:lnTo>
                  <a:lnTo>
                    <a:pt x="151592" y="16204"/>
                  </a:lnTo>
                  <a:lnTo>
                    <a:pt x="198814" y="28159"/>
                  </a:lnTo>
                  <a:lnTo>
                    <a:pt x="244835" y="43220"/>
                  </a:lnTo>
                  <a:lnTo>
                    <a:pt x="289519" y="61283"/>
                  </a:lnTo>
                  <a:lnTo>
                    <a:pt x="332733" y="82247"/>
                  </a:lnTo>
                  <a:lnTo>
                    <a:pt x="374342" y="106007"/>
                  </a:lnTo>
                  <a:lnTo>
                    <a:pt x="414211" y="132463"/>
                  </a:lnTo>
                  <a:lnTo>
                    <a:pt x="452205" y="161510"/>
                  </a:lnTo>
                  <a:lnTo>
                    <a:pt x="488190" y="193046"/>
                  </a:lnTo>
                  <a:lnTo>
                    <a:pt x="522031" y="226968"/>
                  </a:lnTo>
                  <a:lnTo>
                    <a:pt x="553593" y="263173"/>
                  </a:lnTo>
                  <a:lnTo>
                    <a:pt x="582742" y="301560"/>
                  </a:lnTo>
                  <a:lnTo>
                    <a:pt x="609344" y="342024"/>
                  </a:lnTo>
                  <a:lnTo>
                    <a:pt x="633262" y="384463"/>
                  </a:lnTo>
                  <a:lnTo>
                    <a:pt x="654364" y="428775"/>
                  </a:lnTo>
                  <a:lnTo>
                    <a:pt x="672514" y="474856"/>
                  </a:lnTo>
                  <a:lnTo>
                    <a:pt x="687578" y="522605"/>
                  </a:lnTo>
                  <a:lnTo>
                    <a:pt x="0" y="713613"/>
                  </a:lnTo>
                  <a:lnTo>
                    <a:pt x="4063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6392037" y="4986655"/>
              <a:ext cx="713740" cy="617855"/>
            </a:xfrm>
            <a:custGeom>
              <a:avLst/>
              <a:gdLst/>
              <a:ahLst/>
              <a:cxnLst/>
              <a:rect l="l" t="t" r="r" b="b"/>
              <a:pathLst>
                <a:path w="713740" h="617854">
                  <a:moveTo>
                    <a:pt x="687578" y="0"/>
                  </a:moveTo>
                  <a:lnTo>
                    <a:pt x="0" y="191008"/>
                  </a:lnTo>
                  <a:lnTo>
                    <a:pt x="572262" y="617232"/>
                  </a:lnTo>
                  <a:lnTo>
                    <a:pt x="601092" y="575530"/>
                  </a:lnTo>
                  <a:lnTo>
                    <a:pt x="626720" y="532201"/>
                  </a:lnTo>
                  <a:lnTo>
                    <a:pt x="649110" y="487427"/>
                  </a:lnTo>
                  <a:lnTo>
                    <a:pt x="668230" y="441388"/>
                  </a:lnTo>
                  <a:lnTo>
                    <a:pt x="684046" y="394265"/>
                  </a:lnTo>
                  <a:lnTo>
                    <a:pt x="696523" y="346240"/>
                  </a:lnTo>
                  <a:lnTo>
                    <a:pt x="705629" y="297494"/>
                  </a:lnTo>
                  <a:lnTo>
                    <a:pt x="711330" y="248207"/>
                  </a:lnTo>
                  <a:lnTo>
                    <a:pt x="713592" y="198560"/>
                  </a:lnTo>
                  <a:lnTo>
                    <a:pt x="712381" y="148735"/>
                  </a:lnTo>
                  <a:lnTo>
                    <a:pt x="707664" y="98913"/>
                  </a:lnTo>
                  <a:lnTo>
                    <a:pt x="699408" y="49274"/>
                  </a:lnTo>
                  <a:lnTo>
                    <a:pt x="68757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6392037" y="4986655"/>
              <a:ext cx="713740" cy="617855"/>
            </a:xfrm>
            <a:custGeom>
              <a:avLst/>
              <a:gdLst/>
              <a:ahLst/>
              <a:cxnLst/>
              <a:rect l="l" t="t" r="r" b="b"/>
              <a:pathLst>
                <a:path w="713740" h="617854">
                  <a:moveTo>
                    <a:pt x="687578" y="0"/>
                  </a:moveTo>
                  <a:lnTo>
                    <a:pt x="699408" y="49274"/>
                  </a:lnTo>
                  <a:lnTo>
                    <a:pt x="707664" y="98913"/>
                  </a:lnTo>
                  <a:lnTo>
                    <a:pt x="712381" y="148735"/>
                  </a:lnTo>
                  <a:lnTo>
                    <a:pt x="713592" y="198560"/>
                  </a:lnTo>
                  <a:lnTo>
                    <a:pt x="711330" y="248207"/>
                  </a:lnTo>
                  <a:lnTo>
                    <a:pt x="705629" y="297494"/>
                  </a:lnTo>
                  <a:lnTo>
                    <a:pt x="696523" y="346240"/>
                  </a:lnTo>
                  <a:lnTo>
                    <a:pt x="684046" y="394265"/>
                  </a:lnTo>
                  <a:lnTo>
                    <a:pt x="668230" y="441388"/>
                  </a:lnTo>
                  <a:lnTo>
                    <a:pt x="649110" y="487427"/>
                  </a:lnTo>
                  <a:lnTo>
                    <a:pt x="626720" y="532201"/>
                  </a:lnTo>
                  <a:lnTo>
                    <a:pt x="601092" y="575530"/>
                  </a:lnTo>
                  <a:lnTo>
                    <a:pt x="572262" y="617232"/>
                  </a:lnTo>
                  <a:lnTo>
                    <a:pt x="0" y="191008"/>
                  </a:lnTo>
                  <a:lnTo>
                    <a:pt x="68757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392037" y="5177662"/>
              <a:ext cx="572770" cy="635635"/>
            </a:xfrm>
            <a:custGeom>
              <a:avLst/>
              <a:gdLst/>
              <a:ahLst/>
              <a:cxnLst/>
              <a:rect l="l" t="t" r="r" b="b"/>
              <a:pathLst>
                <a:path w="572770" h="635635">
                  <a:moveTo>
                    <a:pt x="0" y="0"/>
                  </a:moveTo>
                  <a:lnTo>
                    <a:pt x="324485" y="635546"/>
                  </a:lnTo>
                  <a:lnTo>
                    <a:pt x="372163" y="608844"/>
                  </a:lnTo>
                  <a:lnTo>
                    <a:pt x="417538" y="578664"/>
                  </a:lnTo>
                  <a:lnTo>
                    <a:pt x="460422" y="545158"/>
                  </a:lnTo>
                  <a:lnTo>
                    <a:pt x="500629" y="508481"/>
                  </a:lnTo>
                  <a:lnTo>
                    <a:pt x="537971" y="468785"/>
                  </a:lnTo>
                  <a:lnTo>
                    <a:pt x="572262" y="4262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392037" y="5177662"/>
              <a:ext cx="572770" cy="635635"/>
            </a:xfrm>
            <a:custGeom>
              <a:avLst/>
              <a:gdLst/>
              <a:ahLst/>
              <a:cxnLst/>
              <a:rect l="l" t="t" r="r" b="b"/>
              <a:pathLst>
                <a:path w="572770" h="635635">
                  <a:moveTo>
                    <a:pt x="572262" y="426224"/>
                  </a:moveTo>
                  <a:lnTo>
                    <a:pt x="537971" y="468785"/>
                  </a:lnTo>
                  <a:lnTo>
                    <a:pt x="500629" y="508481"/>
                  </a:lnTo>
                  <a:lnTo>
                    <a:pt x="460422" y="545158"/>
                  </a:lnTo>
                  <a:lnTo>
                    <a:pt x="417538" y="578664"/>
                  </a:lnTo>
                  <a:lnTo>
                    <a:pt x="372163" y="608844"/>
                  </a:lnTo>
                  <a:lnTo>
                    <a:pt x="324485" y="635546"/>
                  </a:lnTo>
                  <a:lnTo>
                    <a:pt x="0" y="0"/>
                  </a:lnTo>
                  <a:lnTo>
                    <a:pt x="572262" y="42622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845429" y="5177662"/>
              <a:ext cx="871219" cy="713740"/>
            </a:xfrm>
            <a:custGeom>
              <a:avLst/>
              <a:gdLst/>
              <a:ahLst/>
              <a:cxnLst/>
              <a:rect l="l" t="t" r="r" b="b"/>
              <a:pathLst>
                <a:path w="871220" h="713739">
                  <a:moveTo>
                    <a:pt x="546608" y="0"/>
                  </a:moveTo>
                  <a:lnTo>
                    <a:pt x="0" y="458647"/>
                  </a:lnTo>
                  <a:lnTo>
                    <a:pt x="33140" y="495483"/>
                  </a:lnTo>
                  <a:lnTo>
                    <a:pt x="68333" y="529567"/>
                  </a:lnTo>
                  <a:lnTo>
                    <a:pt x="105419" y="560866"/>
                  </a:lnTo>
                  <a:lnTo>
                    <a:pt x="144238" y="589348"/>
                  </a:lnTo>
                  <a:lnTo>
                    <a:pt x="184632" y="614981"/>
                  </a:lnTo>
                  <a:lnTo>
                    <a:pt x="226440" y="637732"/>
                  </a:lnTo>
                  <a:lnTo>
                    <a:pt x="269505" y="657569"/>
                  </a:lnTo>
                  <a:lnTo>
                    <a:pt x="313665" y="674460"/>
                  </a:lnTo>
                  <a:lnTo>
                    <a:pt x="358762" y="688372"/>
                  </a:lnTo>
                  <a:lnTo>
                    <a:pt x="404637" y="699273"/>
                  </a:lnTo>
                  <a:lnTo>
                    <a:pt x="451130" y="707130"/>
                  </a:lnTo>
                  <a:lnTo>
                    <a:pt x="498082" y="711911"/>
                  </a:lnTo>
                  <a:lnTo>
                    <a:pt x="545334" y="713585"/>
                  </a:lnTo>
                  <a:lnTo>
                    <a:pt x="592725" y="712117"/>
                  </a:lnTo>
                  <a:lnTo>
                    <a:pt x="640097" y="707477"/>
                  </a:lnTo>
                  <a:lnTo>
                    <a:pt x="687291" y="699631"/>
                  </a:lnTo>
                  <a:lnTo>
                    <a:pt x="734147" y="688547"/>
                  </a:lnTo>
                  <a:lnTo>
                    <a:pt x="780505" y="674193"/>
                  </a:lnTo>
                  <a:lnTo>
                    <a:pt x="826207" y="656537"/>
                  </a:lnTo>
                  <a:lnTo>
                    <a:pt x="871093" y="635546"/>
                  </a:lnTo>
                  <a:lnTo>
                    <a:pt x="546608" y="0"/>
                  </a:lnTo>
                  <a:close/>
                </a:path>
              </a:pathLst>
            </a:custGeom>
            <a:solidFill>
              <a:srgbClr val="E453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845429" y="5177662"/>
              <a:ext cx="871219" cy="713740"/>
            </a:xfrm>
            <a:custGeom>
              <a:avLst/>
              <a:gdLst/>
              <a:ahLst/>
              <a:cxnLst/>
              <a:rect l="l" t="t" r="r" b="b"/>
              <a:pathLst>
                <a:path w="871220" h="713739">
                  <a:moveTo>
                    <a:pt x="871093" y="635546"/>
                  </a:moveTo>
                  <a:lnTo>
                    <a:pt x="826207" y="656537"/>
                  </a:lnTo>
                  <a:lnTo>
                    <a:pt x="780505" y="674193"/>
                  </a:lnTo>
                  <a:lnTo>
                    <a:pt x="734147" y="688547"/>
                  </a:lnTo>
                  <a:lnTo>
                    <a:pt x="687291" y="699631"/>
                  </a:lnTo>
                  <a:lnTo>
                    <a:pt x="640097" y="707477"/>
                  </a:lnTo>
                  <a:lnTo>
                    <a:pt x="592725" y="712117"/>
                  </a:lnTo>
                  <a:lnTo>
                    <a:pt x="545334" y="713585"/>
                  </a:lnTo>
                  <a:lnTo>
                    <a:pt x="498082" y="711911"/>
                  </a:lnTo>
                  <a:lnTo>
                    <a:pt x="451130" y="707130"/>
                  </a:lnTo>
                  <a:lnTo>
                    <a:pt x="404637" y="699273"/>
                  </a:lnTo>
                  <a:lnTo>
                    <a:pt x="358762" y="688372"/>
                  </a:lnTo>
                  <a:lnTo>
                    <a:pt x="313665" y="674460"/>
                  </a:lnTo>
                  <a:lnTo>
                    <a:pt x="269505" y="657569"/>
                  </a:lnTo>
                  <a:lnTo>
                    <a:pt x="226440" y="637732"/>
                  </a:lnTo>
                  <a:lnTo>
                    <a:pt x="184632" y="614981"/>
                  </a:lnTo>
                  <a:lnTo>
                    <a:pt x="144238" y="589348"/>
                  </a:lnTo>
                  <a:lnTo>
                    <a:pt x="105419" y="560866"/>
                  </a:lnTo>
                  <a:lnTo>
                    <a:pt x="68333" y="529567"/>
                  </a:lnTo>
                  <a:lnTo>
                    <a:pt x="33140" y="495483"/>
                  </a:lnTo>
                  <a:lnTo>
                    <a:pt x="0" y="458647"/>
                  </a:lnTo>
                  <a:lnTo>
                    <a:pt x="546608" y="0"/>
                  </a:lnTo>
                  <a:lnTo>
                    <a:pt x="871093" y="63554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5756528" y="4849114"/>
            <a:ext cx="20256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36%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650481" y="4623942"/>
            <a:ext cx="20256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21%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881241" y="5204586"/>
            <a:ext cx="20256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15%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713346" y="5561177"/>
            <a:ext cx="15049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7%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173851" y="5701690"/>
            <a:ext cx="20256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libri"/>
                <a:cs typeface="Calibri"/>
              </a:rPr>
              <a:t>21%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73" name="object 73"/>
          <p:cNvGraphicFramePr>
            <a:graphicFrameLocks noGrp="1"/>
          </p:cNvGraphicFramePr>
          <p:nvPr/>
        </p:nvGraphicFramePr>
        <p:xfrm>
          <a:off x="7712964" y="4462271"/>
          <a:ext cx="109855" cy="62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17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9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9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7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F99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4" name="object 74"/>
          <p:cNvSpPr/>
          <p:nvPr/>
        </p:nvSpPr>
        <p:spPr>
          <a:xfrm>
            <a:off x="7712964" y="5154167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7"/>
                </a:lnTo>
                <a:lnTo>
                  <a:pt x="109727" y="109727"/>
                </a:lnTo>
                <a:lnTo>
                  <a:pt x="109727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7862443" y="4389602"/>
            <a:ext cx="562610" cy="890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1900"/>
              </a:lnSpc>
              <a:spcBef>
                <a:spcPts val="100"/>
              </a:spcBef>
            </a:pPr>
            <a:r>
              <a:rPr sz="800" spc="-5" dirty="0">
                <a:latin typeface="Calibri"/>
                <a:cs typeface="Calibri"/>
              </a:rPr>
              <a:t>Phosphorus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Potassium </a:t>
            </a:r>
            <a:r>
              <a:rPr sz="80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Titanium </a:t>
            </a:r>
            <a:r>
              <a:rPr sz="800" dirty="0">
                <a:latin typeface="Calibri"/>
                <a:cs typeface="Calibri"/>
              </a:rPr>
              <a:t> Ca</a:t>
            </a:r>
            <a:r>
              <a:rPr sz="800" spc="-10" dirty="0">
                <a:latin typeface="Calibri"/>
                <a:cs typeface="Calibri"/>
              </a:rPr>
              <a:t>r</a:t>
            </a:r>
            <a:r>
              <a:rPr sz="800" spc="-5" dirty="0">
                <a:latin typeface="Calibri"/>
                <a:cs typeface="Calibri"/>
              </a:rPr>
              <a:t>b</a:t>
            </a:r>
            <a:r>
              <a:rPr sz="800" spc="-10" dirty="0">
                <a:latin typeface="Calibri"/>
                <a:cs typeface="Calibri"/>
              </a:rPr>
              <a:t>o</a:t>
            </a:r>
            <a:r>
              <a:rPr sz="800" dirty="0">
                <a:latin typeface="Calibri"/>
                <a:cs typeface="Calibri"/>
              </a:rPr>
              <a:t>n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B</a:t>
            </a:r>
            <a:r>
              <a:rPr sz="800" spc="-5" dirty="0">
                <a:latin typeface="Calibri"/>
                <a:cs typeface="Calibri"/>
              </a:rPr>
              <a:t>l</a:t>
            </a:r>
            <a:r>
              <a:rPr sz="800" dirty="0">
                <a:latin typeface="Calibri"/>
                <a:cs typeface="Calibri"/>
              </a:rPr>
              <a:t>a</a:t>
            </a:r>
            <a:r>
              <a:rPr sz="800" spc="-5" dirty="0">
                <a:latin typeface="Calibri"/>
                <a:cs typeface="Calibri"/>
              </a:rPr>
              <a:t>c</a:t>
            </a:r>
            <a:r>
              <a:rPr sz="800" dirty="0">
                <a:latin typeface="Calibri"/>
                <a:cs typeface="Calibri"/>
              </a:rPr>
              <a:t>k  </a:t>
            </a:r>
            <a:r>
              <a:rPr sz="800" spc="-5" dirty="0">
                <a:latin typeface="Calibri"/>
                <a:cs typeface="Calibri"/>
              </a:rPr>
              <a:t>Others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242686" y="5936996"/>
            <a:ext cx="22574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Major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segments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dirty="0">
                <a:latin typeface="Arial MT"/>
                <a:cs typeface="Arial MT"/>
              </a:rPr>
              <a:t> others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include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Sodium,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Silicon,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Calcium,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9092945" y="5241163"/>
            <a:ext cx="27019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Imports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could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dominated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(~79%)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by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Phosphorus, </a:t>
            </a:r>
            <a:r>
              <a:rPr sz="1200" b="1" spc="-5" dirty="0">
                <a:latin typeface="Arial"/>
                <a:cs typeface="Arial"/>
              </a:rPr>
              <a:t>Potassium, Titanium, </a:t>
            </a:r>
            <a:r>
              <a:rPr sz="1200" b="1" dirty="0">
                <a:latin typeface="Arial"/>
                <a:cs typeface="Arial"/>
              </a:rPr>
              <a:t> Carbon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Black</a:t>
            </a:r>
            <a:endParaRPr sz="1200">
              <a:latin typeface="Arial"/>
              <a:cs typeface="Arial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78739" y="16002"/>
            <a:ext cx="2748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Export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-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Import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8779002" y="1175766"/>
            <a:ext cx="0" cy="5132705"/>
          </a:xfrm>
          <a:custGeom>
            <a:avLst/>
            <a:gdLst/>
            <a:ahLst/>
            <a:cxnLst/>
            <a:rect l="l" t="t" r="r" b="b"/>
            <a:pathLst>
              <a:path h="5132705">
                <a:moveTo>
                  <a:pt x="0" y="0"/>
                </a:moveTo>
                <a:lnTo>
                  <a:pt x="0" y="51323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1" name="object 8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82" name="object 8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83" name="object 8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  <p:sp>
        <p:nvSpPr>
          <p:cNvPr id="84" name="object 84"/>
          <p:cNvSpPr txBox="1"/>
          <p:nvPr/>
        </p:nvSpPr>
        <p:spPr>
          <a:xfrm>
            <a:off x="395427" y="6616618"/>
            <a:ext cx="292481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Team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analysis,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220325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70" dirty="0"/>
              <a:t>India</a:t>
            </a:r>
            <a:r>
              <a:rPr spc="-170" dirty="0"/>
              <a:t> </a:t>
            </a:r>
            <a:r>
              <a:rPr spc="-225" dirty="0"/>
              <a:t>is</a:t>
            </a:r>
            <a:r>
              <a:rPr spc="-185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-254" dirty="0"/>
              <a:t>~$57</a:t>
            </a:r>
            <a:r>
              <a:rPr spc="-120" dirty="0"/>
              <a:t> </a:t>
            </a:r>
            <a:r>
              <a:rPr spc="-155" dirty="0"/>
              <a:t>Bn</a:t>
            </a:r>
            <a:r>
              <a:rPr spc="-160" dirty="0"/>
              <a:t> </a:t>
            </a:r>
            <a:r>
              <a:rPr dirty="0"/>
              <a:t>petrochemicals</a:t>
            </a:r>
            <a:r>
              <a:rPr spc="-195" dirty="0"/>
              <a:t> </a:t>
            </a:r>
            <a:r>
              <a:rPr spc="-85" dirty="0"/>
              <a:t>market,</a:t>
            </a:r>
            <a:r>
              <a:rPr spc="-170" dirty="0"/>
              <a:t> </a:t>
            </a:r>
            <a:r>
              <a:rPr spc="65" dirty="0"/>
              <a:t>expected</a:t>
            </a:r>
            <a:r>
              <a:rPr spc="-160" dirty="0"/>
              <a:t> </a:t>
            </a:r>
            <a:r>
              <a:rPr spc="-10" dirty="0"/>
              <a:t>to</a:t>
            </a:r>
            <a:r>
              <a:rPr spc="-160" dirty="0"/>
              <a:t> </a:t>
            </a:r>
            <a:r>
              <a:rPr spc="-15" dirty="0"/>
              <a:t>grow</a:t>
            </a:r>
            <a:r>
              <a:rPr spc="-160" dirty="0"/>
              <a:t> </a:t>
            </a:r>
            <a:r>
              <a:rPr spc="25" dirty="0"/>
              <a:t>at</a:t>
            </a:r>
            <a:r>
              <a:rPr spc="-165" dirty="0"/>
              <a:t> </a:t>
            </a:r>
            <a:r>
              <a:rPr spc="-380" dirty="0"/>
              <a:t>~11%</a:t>
            </a:r>
            <a:r>
              <a:rPr spc="-125" dirty="0"/>
              <a:t> </a:t>
            </a:r>
            <a:r>
              <a:rPr spc="85" dirty="0"/>
              <a:t>CAGR </a:t>
            </a:r>
            <a:r>
              <a:rPr spc="-755" dirty="0"/>
              <a:t> </a:t>
            </a:r>
            <a:r>
              <a:rPr spc="80" dirty="0"/>
              <a:t>an</a:t>
            </a:r>
            <a:r>
              <a:rPr spc="85" dirty="0"/>
              <a:t>d</a:t>
            </a:r>
            <a:r>
              <a:rPr spc="-155" dirty="0"/>
              <a:t> </a:t>
            </a:r>
            <a:r>
              <a:rPr spc="45" dirty="0"/>
              <a:t>reach</a:t>
            </a:r>
            <a:r>
              <a:rPr spc="-165" dirty="0"/>
              <a:t> </a:t>
            </a:r>
            <a:r>
              <a:rPr spc="-260" dirty="0"/>
              <a:t>~$3</a:t>
            </a:r>
            <a:r>
              <a:rPr spc="-250" dirty="0"/>
              <a:t>5</a:t>
            </a:r>
            <a:r>
              <a:rPr spc="-185" dirty="0"/>
              <a:t>0</a:t>
            </a:r>
            <a:r>
              <a:rPr spc="-110" dirty="0"/>
              <a:t> </a:t>
            </a:r>
            <a:r>
              <a:rPr spc="-165" dirty="0"/>
              <a:t>B</a:t>
            </a:r>
            <a:r>
              <a:rPr spc="-145" dirty="0"/>
              <a:t>n</a:t>
            </a:r>
            <a:r>
              <a:rPr spc="-170" dirty="0"/>
              <a:t> </a:t>
            </a:r>
            <a:r>
              <a:rPr spc="-5" dirty="0"/>
              <a:t>b</a:t>
            </a:r>
            <a:r>
              <a:rPr dirty="0"/>
              <a:t>y</a:t>
            </a:r>
            <a:r>
              <a:rPr spc="-170" dirty="0"/>
              <a:t> </a:t>
            </a:r>
            <a:r>
              <a:rPr spc="-190" dirty="0"/>
              <a:t>2</a:t>
            </a:r>
            <a:r>
              <a:rPr spc="-195" dirty="0"/>
              <a:t>0</a:t>
            </a:r>
            <a:r>
              <a:rPr spc="-190" dirty="0"/>
              <a:t>40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681841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1426" y="6379565"/>
            <a:ext cx="5915660" cy="36766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800" dirty="0">
                <a:latin typeface="Calibri"/>
                <a:cs typeface="Calibri"/>
              </a:rPr>
              <a:t>1.    </a:t>
            </a:r>
            <a:r>
              <a:rPr sz="800" spc="80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Estimated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basis</a:t>
            </a:r>
            <a:r>
              <a:rPr sz="800" spc="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EIL</a:t>
            </a:r>
            <a:r>
              <a:rPr sz="800" spc="-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2020</a:t>
            </a:r>
            <a:r>
              <a:rPr sz="800" spc="-3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(volume</a:t>
            </a:r>
            <a:r>
              <a:rPr sz="800" spc="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and </a:t>
            </a:r>
            <a:r>
              <a:rPr sz="800" spc="-5" dirty="0">
                <a:latin typeface="Calibri"/>
                <a:cs typeface="Calibri"/>
              </a:rPr>
              <a:t>prices)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and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2040</a:t>
            </a:r>
            <a:r>
              <a:rPr sz="800" spc="-3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(volume)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projections;</a:t>
            </a:r>
            <a:r>
              <a:rPr sz="800" spc="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5%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price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CAGR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assumed</a:t>
            </a:r>
            <a:r>
              <a:rPr sz="800" spc="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for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2021,</a:t>
            </a:r>
            <a:r>
              <a:rPr sz="800" spc="-2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2027</a:t>
            </a:r>
            <a:r>
              <a:rPr sz="800" spc="-3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and 2040</a:t>
            </a:r>
            <a:r>
              <a:rPr sz="800" spc="-35" dirty="0">
                <a:latin typeface="Calibri"/>
                <a:cs typeface="Calibri"/>
              </a:rPr>
              <a:t> </a:t>
            </a:r>
            <a:r>
              <a:rPr sz="800" spc="-5" dirty="0">
                <a:latin typeface="Calibri"/>
                <a:cs typeface="Calibri"/>
              </a:rPr>
              <a:t>projections</a:t>
            </a:r>
            <a:endParaRPr sz="8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38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Markit,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EIL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IOCL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Perspective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Plan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8431" y="1267967"/>
            <a:ext cx="8469630" cy="0"/>
          </a:xfrm>
          <a:custGeom>
            <a:avLst/>
            <a:gdLst/>
            <a:ahLst/>
            <a:cxnLst/>
            <a:rect l="l" t="t" r="r" b="b"/>
            <a:pathLst>
              <a:path w="8469630">
                <a:moveTo>
                  <a:pt x="0" y="0"/>
                </a:moveTo>
                <a:lnTo>
                  <a:pt x="846924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19438" y="1032510"/>
            <a:ext cx="0" cy="5073650"/>
          </a:xfrm>
          <a:custGeom>
            <a:avLst/>
            <a:gdLst/>
            <a:ahLst/>
            <a:cxnLst/>
            <a:rect l="l" t="t" r="r" b="b"/>
            <a:pathLst>
              <a:path h="5073650">
                <a:moveTo>
                  <a:pt x="0" y="0"/>
                </a:moveTo>
                <a:lnTo>
                  <a:pt x="0" y="50736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696277" y="4398073"/>
            <a:ext cx="3536315" cy="666750"/>
            <a:chOff x="696277" y="4398073"/>
            <a:chExt cx="3536315" cy="666750"/>
          </a:xfrm>
        </p:grpSpPr>
        <p:sp>
          <p:nvSpPr>
            <p:cNvPr id="8" name="object 8"/>
            <p:cNvSpPr/>
            <p:nvPr/>
          </p:nvSpPr>
          <p:spPr>
            <a:xfrm>
              <a:off x="2171700" y="4610099"/>
              <a:ext cx="587375" cy="0"/>
            </a:xfrm>
            <a:custGeom>
              <a:avLst/>
              <a:gdLst/>
              <a:ahLst/>
              <a:cxnLst/>
              <a:rect l="l" t="t" r="r" b="b"/>
              <a:pathLst>
                <a:path w="587375">
                  <a:moveTo>
                    <a:pt x="0" y="0"/>
                  </a:moveTo>
                  <a:lnTo>
                    <a:pt x="587375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58440" y="4610099"/>
              <a:ext cx="1469390" cy="44450"/>
            </a:xfrm>
            <a:custGeom>
              <a:avLst/>
              <a:gdLst/>
              <a:ahLst/>
              <a:cxnLst/>
              <a:rect l="l" t="t" r="r" b="b"/>
              <a:pathLst>
                <a:path w="1469389" h="44450">
                  <a:moveTo>
                    <a:pt x="1469136" y="0"/>
                  </a:moveTo>
                  <a:lnTo>
                    <a:pt x="0" y="0"/>
                  </a:lnTo>
                  <a:lnTo>
                    <a:pt x="0" y="44195"/>
                  </a:lnTo>
                  <a:lnTo>
                    <a:pt x="1469136" y="44195"/>
                  </a:lnTo>
                  <a:lnTo>
                    <a:pt x="146913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58440" y="4610099"/>
              <a:ext cx="1469390" cy="44450"/>
            </a:xfrm>
            <a:custGeom>
              <a:avLst/>
              <a:gdLst/>
              <a:ahLst/>
              <a:cxnLst/>
              <a:rect l="l" t="t" r="r" b="b"/>
              <a:pathLst>
                <a:path w="1469389" h="44450">
                  <a:moveTo>
                    <a:pt x="0" y="44195"/>
                  </a:moveTo>
                  <a:lnTo>
                    <a:pt x="1469136" y="44195"/>
                  </a:lnTo>
                  <a:lnTo>
                    <a:pt x="1469136" y="0"/>
                  </a:lnTo>
                  <a:lnTo>
                    <a:pt x="0" y="0"/>
                  </a:lnTo>
                  <a:lnTo>
                    <a:pt x="0" y="44195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1040" y="4867655"/>
              <a:ext cx="1469390" cy="192405"/>
            </a:xfrm>
            <a:custGeom>
              <a:avLst/>
              <a:gdLst/>
              <a:ahLst/>
              <a:cxnLst/>
              <a:rect l="l" t="t" r="r" b="b"/>
              <a:pathLst>
                <a:path w="1469389" h="192404">
                  <a:moveTo>
                    <a:pt x="1469136" y="0"/>
                  </a:moveTo>
                  <a:lnTo>
                    <a:pt x="0" y="0"/>
                  </a:lnTo>
                  <a:lnTo>
                    <a:pt x="0" y="192024"/>
                  </a:lnTo>
                  <a:lnTo>
                    <a:pt x="1469136" y="192024"/>
                  </a:lnTo>
                  <a:lnTo>
                    <a:pt x="1469136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1040" y="4867655"/>
              <a:ext cx="1469390" cy="192405"/>
            </a:xfrm>
            <a:custGeom>
              <a:avLst/>
              <a:gdLst/>
              <a:ahLst/>
              <a:cxnLst/>
              <a:rect l="l" t="t" r="r" b="b"/>
              <a:pathLst>
                <a:path w="1469389" h="192404">
                  <a:moveTo>
                    <a:pt x="0" y="192024"/>
                  </a:moveTo>
                  <a:lnTo>
                    <a:pt x="1469136" y="192024"/>
                  </a:lnTo>
                  <a:lnTo>
                    <a:pt x="1469136" y="0"/>
                  </a:lnTo>
                  <a:lnTo>
                    <a:pt x="0" y="0"/>
                  </a:lnTo>
                  <a:lnTo>
                    <a:pt x="0" y="19202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1040" y="4610099"/>
              <a:ext cx="1469390" cy="257810"/>
            </a:xfrm>
            <a:custGeom>
              <a:avLst/>
              <a:gdLst/>
              <a:ahLst/>
              <a:cxnLst/>
              <a:rect l="l" t="t" r="r" b="b"/>
              <a:pathLst>
                <a:path w="1469389" h="257810">
                  <a:moveTo>
                    <a:pt x="1469136" y="0"/>
                  </a:moveTo>
                  <a:lnTo>
                    <a:pt x="0" y="0"/>
                  </a:lnTo>
                  <a:lnTo>
                    <a:pt x="0" y="257556"/>
                  </a:lnTo>
                  <a:lnTo>
                    <a:pt x="1469136" y="257556"/>
                  </a:lnTo>
                  <a:lnTo>
                    <a:pt x="146913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01040" y="4610099"/>
              <a:ext cx="1469390" cy="257810"/>
            </a:xfrm>
            <a:custGeom>
              <a:avLst/>
              <a:gdLst/>
              <a:ahLst/>
              <a:cxnLst/>
              <a:rect l="l" t="t" r="r" b="b"/>
              <a:pathLst>
                <a:path w="1469389" h="257810">
                  <a:moveTo>
                    <a:pt x="0" y="257556"/>
                  </a:moveTo>
                  <a:lnTo>
                    <a:pt x="1469136" y="257556"/>
                  </a:lnTo>
                  <a:lnTo>
                    <a:pt x="1469136" y="0"/>
                  </a:lnTo>
                  <a:lnTo>
                    <a:pt x="0" y="0"/>
                  </a:lnTo>
                  <a:lnTo>
                    <a:pt x="0" y="25755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758440" y="4463795"/>
              <a:ext cx="1469390" cy="146685"/>
            </a:xfrm>
            <a:custGeom>
              <a:avLst/>
              <a:gdLst/>
              <a:ahLst/>
              <a:cxnLst/>
              <a:rect l="l" t="t" r="r" b="b"/>
              <a:pathLst>
                <a:path w="1469389" h="146685">
                  <a:moveTo>
                    <a:pt x="1469136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0" y="77724"/>
                  </a:lnTo>
                  <a:lnTo>
                    <a:pt x="0" y="146304"/>
                  </a:lnTo>
                  <a:lnTo>
                    <a:pt x="1469136" y="146304"/>
                  </a:lnTo>
                  <a:lnTo>
                    <a:pt x="1469136" y="77724"/>
                  </a:lnTo>
                  <a:lnTo>
                    <a:pt x="1469136" y="60960"/>
                  </a:lnTo>
                  <a:lnTo>
                    <a:pt x="146913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758440" y="4463795"/>
              <a:ext cx="1469390" cy="146685"/>
            </a:xfrm>
            <a:custGeom>
              <a:avLst/>
              <a:gdLst/>
              <a:ahLst/>
              <a:cxnLst/>
              <a:rect l="l" t="t" r="r" b="b"/>
              <a:pathLst>
                <a:path w="1469389" h="146685">
                  <a:moveTo>
                    <a:pt x="0" y="146303"/>
                  </a:moveTo>
                  <a:lnTo>
                    <a:pt x="1469136" y="146303"/>
                  </a:lnTo>
                  <a:lnTo>
                    <a:pt x="1469136" y="0"/>
                  </a:lnTo>
                  <a:lnTo>
                    <a:pt x="0" y="0"/>
                  </a:lnTo>
                  <a:lnTo>
                    <a:pt x="0" y="14630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758440" y="4402835"/>
              <a:ext cx="1469390" cy="60960"/>
            </a:xfrm>
            <a:custGeom>
              <a:avLst/>
              <a:gdLst/>
              <a:ahLst/>
              <a:cxnLst/>
              <a:rect l="l" t="t" r="r" b="b"/>
              <a:pathLst>
                <a:path w="1469389" h="60960">
                  <a:moveTo>
                    <a:pt x="1469136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1469136" y="60960"/>
                  </a:lnTo>
                  <a:lnTo>
                    <a:pt x="1469136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58440" y="4402835"/>
              <a:ext cx="1469390" cy="60960"/>
            </a:xfrm>
            <a:custGeom>
              <a:avLst/>
              <a:gdLst/>
              <a:ahLst/>
              <a:cxnLst/>
              <a:rect l="l" t="t" r="r" b="b"/>
              <a:pathLst>
                <a:path w="1469389" h="60960">
                  <a:moveTo>
                    <a:pt x="0" y="60960"/>
                  </a:moveTo>
                  <a:lnTo>
                    <a:pt x="1469136" y="60960"/>
                  </a:lnTo>
                  <a:lnTo>
                    <a:pt x="1469136" y="0"/>
                  </a:lnTo>
                  <a:lnTo>
                    <a:pt x="0" y="0"/>
                  </a:lnTo>
                  <a:lnTo>
                    <a:pt x="0" y="6096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408431" y="5762244"/>
            <a:ext cx="4113529" cy="0"/>
          </a:xfrm>
          <a:custGeom>
            <a:avLst/>
            <a:gdLst/>
            <a:ahLst/>
            <a:cxnLst/>
            <a:rect l="l" t="t" r="r" b="b"/>
            <a:pathLst>
              <a:path w="4113529">
                <a:moveTo>
                  <a:pt x="0" y="0"/>
                </a:moveTo>
                <a:lnTo>
                  <a:pt x="4113276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01040" y="5059679"/>
            <a:ext cx="1469390" cy="69786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75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30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1040" y="4867655"/>
            <a:ext cx="1469390" cy="192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8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1040" y="4610100"/>
            <a:ext cx="1469390" cy="25781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4"/>
              </a:spcBef>
            </a:pPr>
            <a:r>
              <a:rPr sz="1200" spc="-85" dirty="0">
                <a:latin typeface="Arial MT"/>
                <a:cs typeface="Arial MT"/>
              </a:rPr>
              <a:t>11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56023" y="4428235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6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51376" y="453694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>
                <a:moveTo>
                  <a:pt x="9525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438905" y="4142613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98626" y="5803798"/>
            <a:ext cx="8788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Produc</a:t>
            </a:r>
            <a:r>
              <a:rPr sz="1400" spc="5" dirty="0">
                <a:latin typeface="Arial MT"/>
                <a:cs typeface="Arial MT"/>
              </a:rPr>
              <a:t>t</a:t>
            </a:r>
            <a:r>
              <a:rPr sz="1400" dirty="0">
                <a:latin typeface="Arial MT"/>
                <a:cs typeface="Arial MT"/>
              </a:rPr>
              <a:t>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38452" y="4385564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50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025267" y="5803798"/>
            <a:ext cx="9359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Net</a:t>
            </a:r>
            <a:r>
              <a:rPr sz="1400" spc="-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imports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403091" y="4541520"/>
            <a:ext cx="180340" cy="182880"/>
          </a:xfrm>
          <a:custGeom>
            <a:avLst/>
            <a:gdLst/>
            <a:ahLst/>
            <a:cxnLst/>
            <a:rect l="l" t="t" r="r" b="b"/>
            <a:pathLst>
              <a:path w="180339" h="182879">
                <a:moveTo>
                  <a:pt x="179832" y="0"/>
                </a:moveTo>
                <a:lnTo>
                  <a:pt x="0" y="0"/>
                </a:lnTo>
                <a:lnTo>
                  <a:pt x="0" y="182879"/>
                </a:lnTo>
                <a:lnTo>
                  <a:pt x="179832" y="182879"/>
                </a:lnTo>
                <a:lnTo>
                  <a:pt x="17983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403091" y="4525517"/>
            <a:ext cx="1803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-2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429000" y="4341876"/>
            <a:ext cx="128270" cy="182880"/>
          </a:xfrm>
          <a:custGeom>
            <a:avLst/>
            <a:gdLst/>
            <a:ahLst/>
            <a:cxnLst/>
            <a:rect l="l" t="t" r="r" b="b"/>
            <a:pathLst>
              <a:path w="128270" h="182879">
                <a:moveTo>
                  <a:pt x="128015" y="0"/>
                </a:moveTo>
                <a:lnTo>
                  <a:pt x="0" y="0"/>
                </a:lnTo>
                <a:lnTo>
                  <a:pt x="0" y="182880"/>
                </a:lnTo>
                <a:lnTo>
                  <a:pt x="128015" y="182880"/>
                </a:lnTo>
                <a:lnTo>
                  <a:pt x="128015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438905" y="4325239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3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362700" y="1476755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33771" y="1476755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1" y="0"/>
                </a:moveTo>
                <a:lnTo>
                  <a:pt x="0" y="0"/>
                </a:lnTo>
                <a:lnTo>
                  <a:pt x="0" y="164591"/>
                </a:lnTo>
                <a:lnTo>
                  <a:pt x="164591" y="164591"/>
                </a:lnTo>
                <a:lnTo>
                  <a:pt x="164591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57327" y="967231"/>
            <a:ext cx="7185025" cy="699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Consumption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trade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Petrochemicals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India,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2022-2040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(USD </a:t>
            </a:r>
            <a:r>
              <a:rPr sz="1400" spc="5" dirty="0">
                <a:latin typeface="Arial MT"/>
                <a:cs typeface="Arial MT"/>
              </a:rPr>
              <a:t>Bn)</a:t>
            </a:r>
            <a:r>
              <a:rPr sz="1350" spc="7" baseline="24691" dirty="0">
                <a:latin typeface="Arial MT"/>
                <a:cs typeface="Arial MT"/>
              </a:rPr>
              <a:t>1</a:t>
            </a:r>
            <a:endParaRPr sz="1350" baseline="24691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50">
              <a:latin typeface="Arial MT"/>
              <a:cs typeface="Arial MT"/>
            </a:endParaRPr>
          </a:p>
          <a:p>
            <a:pPr marR="30480" algn="r">
              <a:lnSpc>
                <a:spcPct val="100000"/>
              </a:lnSpc>
              <a:spcBef>
                <a:spcPts val="5"/>
              </a:spcBef>
              <a:tabLst>
                <a:tab pos="1328420" algn="l"/>
              </a:tabLst>
            </a:pPr>
            <a:r>
              <a:rPr sz="1200" spc="-5" dirty="0">
                <a:latin typeface="Arial MT"/>
                <a:cs typeface="Arial MT"/>
              </a:rPr>
              <a:t>Building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blocks	Intermediates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601711" y="1476755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7805166" y="1457705"/>
            <a:ext cx="9334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End-products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5111305" y="4398073"/>
            <a:ext cx="1274445" cy="492759"/>
            <a:chOff x="5111305" y="4398073"/>
            <a:chExt cx="1274445" cy="492759"/>
          </a:xfrm>
        </p:grpSpPr>
        <p:sp>
          <p:nvSpPr>
            <p:cNvPr id="39" name="object 39"/>
            <p:cNvSpPr/>
            <p:nvPr/>
          </p:nvSpPr>
          <p:spPr>
            <a:xfrm>
              <a:off x="5116067" y="4623815"/>
              <a:ext cx="1264920" cy="262255"/>
            </a:xfrm>
            <a:custGeom>
              <a:avLst/>
              <a:gdLst/>
              <a:ahLst/>
              <a:cxnLst/>
              <a:rect l="l" t="t" r="r" b="b"/>
              <a:pathLst>
                <a:path w="1264920" h="262254">
                  <a:moveTo>
                    <a:pt x="1264919" y="0"/>
                  </a:moveTo>
                  <a:lnTo>
                    <a:pt x="0" y="0"/>
                  </a:lnTo>
                  <a:lnTo>
                    <a:pt x="0" y="262128"/>
                  </a:lnTo>
                  <a:lnTo>
                    <a:pt x="1264919" y="262128"/>
                  </a:lnTo>
                  <a:lnTo>
                    <a:pt x="1264919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116067" y="4623815"/>
              <a:ext cx="1264920" cy="262255"/>
            </a:xfrm>
            <a:custGeom>
              <a:avLst/>
              <a:gdLst/>
              <a:ahLst/>
              <a:cxnLst/>
              <a:rect l="l" t="t" r="r" b="b"/>
              <a:pathLst>
                <a:path w="1264920" h="262254">
                  <a:moveTo>
                    <a:pt x="0" y="262128"/>
                  </a:moveTo>
                  <a:lnTo>
                    <a:pt x="1264919" y="262128"/>
                  </a:lnTo>
                  <a:lnTo>
                    <a:pt x="1264919" y="0"/>
                  </a:lnTo>
                  <a:lnTo>
                    <a:pt x="0" y="0"/>
                  </a:lnTo>
                  <a:lnTo>
                    <a:pt x="0" y="262128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116067" y="4402835"/>
              <a:ext cx="1264920" cy="220979"/>
            </a:xfrm>
            <a:custGeom>
              <a:avLst/>
              <a:gdLst/>
              <a:ahLst/>
              <a:cxnLst/>
              <a:rect l="l" t="t" r="r" b="b"/>
              <a:pathLst>
                <a:path w="1264920" h="220979">
                  <a:moveTo>
                    <a:pt x="1264919" y="0"/>
                  </a:moveTo>
                  <a:lnTo>
                    <a:pt x="0" y="0"/>
                  </a:lnTo>
                  <a:lnTo>
                    <a:pt x="0" y="220980"/>
                  </a:lnTo>
                  <a:lnTo>
                    <a:pt x="1264919" y="220980"/>
                  </a:lnTo>
                  <a:lnTo>
                    <a:pt x="1264919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116067" y="4402835"/>
              <a:ext cx="1264920" cy="220979"/>
            </a:xfrm>
            <a:custGeom>
              <a:avLst/>
              <a:gdLst/>
              <a:ahLst/>
              <a:cxnLst/>
              <a:rect l="l" t="t" r="r" b="b"/>
              <a:pathLst>
                <a:path w="1264920" h="220979">
                  <a:moveTo>
                    <a:pt x="0" y="220980"/>
                  </a:moveTo>
                  <a:lnTo>
                    <a:pt x="1264919" y="220980"/>
                  </a:lnTo>
                  <a:lnTo>
                    <a:pt x="1264919" y="0"/>
                  </a:lnTo>
                  <a:lnTo>
                    <a:pt x="0" y="0"/>
                  </a:lnTo>
                  <a:lnTo>
                    <a:pt x="0" y="22098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/>
          <p:nvPr/>
        </p:nvSpPr>
        <p:spPr>
          <a:xfrm>
            <a:off x="4863084" y="5762244"/>
            <a:ext cx="1771014" cy="0"/>
          </a:xfrm>
          <a:custGeom>
            <a:avLst/>
            <a:gdLst/>
            <a:ahLst/>
            <a:cxnLst/>
            <a:rect l="l" t="t" r="r" b="b"/>
            <a:pathLst>
              <a:path w="1771015">
                <a:moveTo>
                  <a:pt x="0" y="0"/>
                </a:moveTo>
                <a:lnTo>
                  <a:pt x="1770888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5116067" y="4885944"/>
            <a:ext cx="1264920" cy="8718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Arial MT"/>
                <a:cs typeface="Arial MT"/>
              </a:rPr>
              <a:t>37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116067" y="4623815"/>
            <a:ext cx="1264920" cy="26225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200" spc="-85" dirty="0">
                <a:latin typeface="Arial MT"/>
                <a:cs typeface="Arial MT"/>
              </a:rPr>
              <a:t>11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116067" y="4402835"/>
            <a:ext cx="1264920" cy="2209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14"/>
              </a:spcBef>
            </a:pPr>
            <a:r>
              <a:rPr sz="1200" spc="-5" dirty="0">
                <a:latin typeface="Arial MT"/>
                <a:cs typeface="Arial MT"/>
              </a:rPr>
              <a:t>9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212207" y="5803798"/>
            <a:ext cx="10756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Arial MT"/>
                <a:cs typeface="Arial MT"/>
              </a:rPr>
              <a:t>C</a:t>
            </a:r>
            <a:r>
              <a:rPr sz="1400" dirty="0">
                <a:latin typeface="Arial MT"/>
                <a:cs typeface="Arial MT"/>
              </a:rPr>
              <a:t>onsu</a:t>
            </a:r>
            <a:r>
              <a:rPr sz="1400" spc="-1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ption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50738" y="4177410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57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6970585" y="2351341"/>
            <a:ext cx="1911985" cy="3415665"/>
            <a:chOff x="6970585" y="2351341"/>
            <a:chExt cx="1911985" cy="3415665"/>
          </a:xfrm>
        </p:grpSpPr>
        <p:sp>
          <p:nvSpPr>
            <p:cNvPr id="50" name="object 50"/>
            <p:cNvSpPr/>
            <p:nvPr/>
          </p:nvSpPr>
          <p:spPr>
            <a:xfrm>
              <a:off x="7246619" y="3441192"/>
              <a:ext cx="1359535" cy="2321560"/>
            </a:xfrm>
            <a:custGeom>
              <a:avLst/>
              <a:gdLst/>
              <a:ahLst/>
              <a:cxnLst/>
              <a:rect l="l" t="t" r="r" b="b"/>
              <a:pathLst>
                <a:path w="1359534" h="2321560">
                  <a:moveTo>
                    <a:pt x="1359407" y="0"/>
                  </a:moveTo>
                  <a:lnTo>
                    <a:pt x="0" y="0"/>
                  </a:lnTo>
                  <a:lnTo>
                    <a:pt x="0" y="2321051"/>
                  </a:lnTo>
                  <a:lnTo>
                    <a:pt x="1359407" y="2321051"/>
                  </a:lnTo>
                  <a:lnTo>
                    <a:pt x="135940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246619" y="2857500"/>
              <a:ext cx="1359535" cy="584200"/>
            </a:xfrm>
            <a:custGeom>
              <a:avLst/>
              <a:gdLst/>
              <a:ahLst/>
              <a:cxnLst/>
              <a:rect l="l" t="t" r="r" b="b"/>
              <a:pathLst>
                <a:path w="1359534" h="584200">
                  <a:moveTo>
                    <a:pt x="1359407" y="0"/>
                  </a:moveTo>
                  <a:lnTo>
                    <a:pt x="0" y="0"/>
                  </a:lnTo>
                  <a:lnTo>
                    <a:pt x="0" y="583691"/>
                  </a:lnTo>
                  <a:lnTo>
                    <a:pt x="1359407" y="583691"/>
                  </a:lnTo>
                  <a:lnTo>
                    <a:pt x="1359407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7246619" y="2857500"/>
              <a:ext cx="1359535" cy="584200"/>
            </a:xfrm>
            <a:custGeom>
              <a:avLst/>
              <a:gdLst/>
              <a:ahLst/>
              <a:cxnLst/>
              <a:rect l="l" t="t" r="r" b="b"/>
              <a:pathLst>
                <a:path w="1359534" h="584200">
                  <a:moveTo>
                    <a:pt x="0" y="583691"/>
                  </a:moveTo>
                  <a:lnTo>
                    <a:pt x="1359407" y="583691"/>
                  </a:lnTo>
                  <a:lnTo>
                    <a:pt x="1359407" y="0"/>
                  </a:lnTo>
                  <a:lnTo>
                    <a:pt x="0" y="0"/>
                  </a:lnTo>
                  <a:lnTo>
                    <a:pt x="0" y="583691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246619" y="2356104"/>
              <a:ext cx="1359535" cy="501650"/>
            </a:xfrm>
            <a:custGeom>
              <a:avLst/>
              <a:gdLst/>
              <a:ahLst/>
              <a:cxnLst/>
              <a:rect l="l" t="t" r="r" b="b"/>
              <a:pathLst>
                <a:path w="1359534" h="501650">
                  <a:moveTo>
                    <a:pt x="1359407" y="0"/>
                  </a:moveTo>
                  <a:lnTo>
                    <a:pt x="0" y="0"/>
                  </a:lnTo>
                  <a:lnTo>
                    <a:pt x="0" y="501396"/>
                  </a:lnTo>
                  <a:lnTo>
                    <a:pt x="1359407" y="501396"/>
                  </a:lnTo>
                  <a:lnTo>
                    <a:pt x="1359407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7246619" y="2356104"/>
              <a:ext cx="1359535" cy="501650"/>
            </a:xfrm>
            <a:custGeom>
              <a:avLst/>
              <a:gdLst/>
              <a:ahLst/>
              <a:cxnLst/>
              <a:rect l="l" t="t" r="r" b="b"/>
              <a:pathLst>
                <a:path w="1359534" h="501650">
                  <a:moveTo>
                    <a:pt x="0" y="501396"/>
                  </a:moveTo>
                  <a:lnTo>
                    <a:pt x="1359407" y="501396"/>
                  </a:lnTo>
                  <a:lnTo>
                    <a:pt x="1359407" y="0"/>
                  </a:lnTo>
                  <a:lnTo>
                    <a:pt x="0" y="0"/>
                  </a:lnTo>
                  <a:lnTo>
                    <a:pt x="0" y="50139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975347" y="5762244"/>
              <a:ext cx="1902460" cy="0"/>
            </a:xfrm>
            <a:custGeom>
              <a:avLst/>
              <a:gdLst/>
              <a:ahLst/>
              <a:cxnLst/>
              <a:rect l="l" t="t" r="r" b="b"/>
              <a:pathLst>
                <a:path w="1902459">
                  <a:moveTo>
                    <a:pt x="0" y="0"/>
                  </a:moveTo>
                  <a:lnTo>
                    <a:pt x="1901952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7246619" y="2356104"/>
            <a:ext cx="1359535" cy="50165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52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800467" y="4495292"/>
            <a:ext cx="2692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243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246619" y="2857500"/>
            <a:ext cx="1359535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61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310373" y="5803798"/>
            <a:ext cx="11912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Consumption</a:t>
            </a:r>
            <a:r>
              <a:rPr sz="1350" baseline="24691" dirty="0">
                <a:latin typeface="Arial MT"/>
                <a:cs typeface="Arial MT"/>
              </a:rPr>
              <a:t>1</a:t>
            </a:r>
            <a:endParaRPr sz="1350" baseline="24691">
              <a:latin typeface="Arial MT"/>
              <a:cs typeface="Arial M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743190" y="2130678"/>
            <a:ext cx="3689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~350</a:t>
            </a:r>
            <a:endParaRPr sz="12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9292843" y="1861335"/>
            <a:ext cx="2381885" cy="127952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750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80"/>
              </a:spcBef>
            </a:pPr>
            <a:r>
              <a:rPr sz="1400" b="1" spc="-10" dirty="0">
                <a:latin typeface="Arial"/>
                <a:cs typeface="Arial"/>
              </a:rPr>
              <a:t>India’s </a:t>
            </a:r>
            <a:r>
              <a:rPr sz="1400" b="1" spc="-5" dirty="0">
                <a:latin typeface="Arial"/>
                <a:cs typeface="Arial"/>
              </a:rPr>
              <a:t>petrochemicals </a:t>
            </a:r>
            <a:r>
              <a:rPr sz="1400" b="1" dirty="0">
                <a:latin typeface="Arial"/>
                <a:cs typeface="Arial"/>
              </a:rPr>
              <a:t> market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is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expected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grow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35" dirty="0">
                <a:latin typeface="Arial MT"/>
                <a:cs typeface="Arial MT"/>
              </a:rPr>
              <a:t>11% </a:t>
            </a:r>
            <a:r>
              <a:rPr sz="1400" dirty="0">
                <a:latin typeface="Arial MT"/>
                <a:cs typeface="Arial MT"/>
              </a:rPr>
              <a:t>CAGR and reach </a:t>
            </a:r>
            <a:r>
              <a:rPr sz="1400" b="1" dirty="0">
                <a:latin typeface="Arial"/>
                <a:cs typeface="Arial"/>
              </a:rPr>
              <a:t>~$350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Bn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by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9292843" y="3191001"/>
            <a:ext cx="2532380" cy="2449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Arial"/>
                <a:cs typeface="Arial"/>
              </a:rPr>
              <a:t>End-products (e.g. PVC, </a:t>
            </a:r>
            <a:r>
              <a:rPr sz="1400" b="1" dirty="0">
                <a:latin typeface="Arial"/>
                <a:cs typeface="Arial"/>
              </a:rPr>
              <a:t> PE)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could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constitute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~70%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(~$240 </a:t>
            </a:r>
            <a:r>
              <a:rPr sz="1400" b="1" spc="-5" dirty="0">
                <a:latin typeface="Arial"/>
                <a:cs typeface="Arial"/>
              </a:rPr>
              <a:t>Bn) </a:t>
            </a:r>
            <a:r>
              <a:rPr sz="1400" dirty="0">
                <a:latin typeface="Arial MT"/>
                <a:cs typeface="Arial MT"/>
              </a:rPr>
              <a:t>of the total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market</a:t>
            </a:r>
            <a:endParaRPr sz="1400">
              <a:latin typeface="Arial MT"/>
              <a:cs typeface="Arial MT"/>
            </a:endParaRPr>
          </a:p>
          <a:p>
            <a:pPr marL="299085" marR="43815" indent="-28702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Arial"/>
                <a:cs typeface="Arial"/>
              </a:rPr>
              <a:t>Intermediates </a:t>
            </a:r>
            <a:r>
              <a:rPr sz="1400" dirty="0">
                <a:latin typeface="Arial MT"/>
                <a:cs typeface="Arial MT"/>
              </a:rPr>
              <a:t>(e.g.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Ethylene </a:t>
            </a:r>
            <a:r>
              <a:rPr sz="1400" dirty="0">
                <a:latin typeface="Arial MT"/>
                <a:cs typeface="Arial MT"/>
              </a:rPr>
              <a:t>dichloride,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Ethylene Oxide) </a:t>
            </a:r>
            <a:r>
              <a:rPr sz="1400" dirty="0">
                <a:latin typeface="Arial MT"/>
                <a:cs typeface="Arial MT"/>
              </a:rPr>
              <a:t>and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building blocks (E.g.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Ethylene, Propylene </a:t>
            </a:r>
            <a:r>
              <a:rPr sz="1400" dirty="0">
                <a:latin typeface="Arial MT"/>
                <a:cs typeface="Arial MT"/>
              </a:rPr>
              <a:t>etc.)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could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constitute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15%-17%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each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9304019" y="1472183"/>
            <a:ext cx="416559" cy="416559"/>
            <a:chOff x="9304019" y="1472183"/>
            <a:chExt cx="416559" cy="416559"/>
          </a:xfrm>
        </p:grpSpPr>
        <p:sp>
          <p:nvSpPr>
            <p:cNvPr id="64" name="object 64"/>
            <p:cNvSpPr/>
            <p:nvPr/>
          </p:nvSpPr>
          <p:spPr>
            <a:xfrm>
              <a:off x="9304019" y="1472183"/>
              <a:ext cx="416559" cy="416559"/>
            </a:xfrm>
            <a:custGeom>
              <a:avLst/>
              <a:gdLst/>
              <a:ahLst/>
              <a:cxnLst/>
              <a:rect l="l" t="t" r="r" b="b"/>
              <a:pathLst>
                <a:path w="416559" h="416560">
                  <a:moveTo>
                    <a:pt x="208025" y="0"/>
                  </a:moveTo>
                  <a:lnTo>
                    <a:pt x="160313" y="5491"/>
                  </a:lnTo>
                  <a:lnTo>
                    <a:pt x="116521" y="21136"/>
                  </a:lnTo>
                  <a:lnTo>
                    <a:pt x="77897" y="45686"/>
                  </a:lnTo>
                  <a:lnTo>
                    <a:pt x="45686" y="77897"/>
                  </a:lnTo>
                  <a:lnTo>
                    <a:pt x="21136" y="116521"/>
                  </a:lnTo>
                  <a:lnTo>
                    <a:pt x="5491" y="160313"/>
                  </a:lnTo>
                  <a:lnTo>
                    <a:pt x="0" y="208025"/>
                  </a:lnTo>
                  <a:lnTo>
                    <a:pt x="5491" y="255738"/>
                  </a:lnTo>
                  <a:lnTo>
                    <a:pt x="21136" y="299530"/>
                  </a:lnTo>
                  <a:lnTo>
                    <a:pt x="45686" y="338154"/>
                  </a:lnTo>
                  <a:lnTo>
                    <a:pt x="77897" y="370365"/>
                  </a:lnTo>
                  <a:lnTo>
                    <a:pt x="116521" y="394915"/>
                  </a:lnTo>
                  <a:lnTo>
                    <a:pt x="160313" y="410560"/>
                  </a:lnTo>
                  <a:lnTo>
                    <a:pt x="208025" y="416051"/>
                  </a:lnTo>
                  <a:lnTo>
                    <a:pt x="255738" y="410560"/>
                  </a:lnTo>
                  <a:lnTo>
                    <a:pt x="299530" y="394915"/>
                  </a:lnTo>
                  <a:lnTo>
                    <a:pt x="338154" y="370365"/>
                  </a:lnTo>
                  <a:lnTo>
                    <a:pt x="370365" y="338154"/>
                  </a:lnTo>
                  <a:lnTo>
                    <a:pt x="394915" y="299530"/>
                  </a:lnTo>
                  <a:lnTo>
                    <a:pt x="410560" y="255738"/>
                  </a:lnTo>
                  <a:lnTo>
                    <a:pt x="416051" y="208025"/>
                  </a:lnTo>
                  <a:lnTo>
                    <a:pt x="410560" y="160313"/>
                  </a:lnTo>
                  <a:lnTo>
                    <a:pt x="394915" y="116521"/>
                  </a:lnTo>
                  <a:lnTo>
                    <a:pt x="370365" y="77897"/>
                  </a:lnTo>
                  <a:lnTo>
                    <a:pt x="338154" y="45686"/>
                  </a:lnTo>
                  <a:lnTo>
                    <a:pt x="299530" y="21136"/>
                  </a:lnTo>
                  <a:lnTo>
                    <a:pt x="255738" y="5491"/>
                  </a:lnTo>
                  <a:lnTo>
                    <a:pt x="208025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387839" y="1556003"/>
              <a:ext cx="248411" cy="246887"/>
            </a:xfrm>
            <a:prstGeom prst="rect">
              <a:avLst/>
            </a:prstGeom>
          </p:spPr>
        </p:pic>
      </p:grpSp>
      <p:grpSp>
        <p:nvGrpSpPr>
          <p:cNvPr id="66" name="object 66"/>
          <p:cNvGrpSpPr/>
          <p:nvPr/>
        </p:nvGrpSpPr>
        <p:grpSpPr>
          <a:xfrm>
            <a:off x="554736" y="6079235"/>
            <a:ext cx="8313420" cy="212090"/>
            <a:chOff x="554736" y="6079235"/>
            <a:chExt cx="8313420" cy="212090"/>
          </a:xfrm>
        </p:grpSpPr>
        <p:sp>
          <p:nvSpPr>
            <p:cNvPr id="67" name="object 67"/>
            <p:cNvSpPr/>
            <p:nvPr/>
          </p:nvSpPr>
          <p:spPr>
            <a:xfrm>
              <a:off x="554736" y="6175247"/>
              <a:ext cx="8313420" cy="76200"/>
            </a:xfrm>
            <a:custGeom>
              <a:avLst/>
              <a:gdLst/>
              <a:ahLst/>
              <a:cxnLst/>
              <a:rect l="l" t="t" r="r" b="b"/>
              <a:pathLst>
                <a:path w="8313420" h="76200">
                  <a:moveTo>
                    <a:pt x="8313166" y="38100"/>
                  </a:moveTo>
                  <a:lnTo>
                    <a:pt x="8300466" y="31750"/>
                  </a:lnTo>
                  <a:lnTo>
                    <a:pt x="8236966" y="0"/>
                  </a:lnTo>
                  <a:lnTo>
                    <a:pt x="8236966" y="31750"/>
                  </a:lnTo>
                  <a:lnTo>
                    <a:pt x="6414516" y="31750"/>
                  </a:lnTo>
                  <a:lnTo>
                    <a:pt x="6414516" y="0"/>
                  </a:lnTo>
                  <a:lnTo>
                    <a:pt x="6338570" y="37973"/>
                  </a:lnTo>
                  <a:lnTo>
                    <a:pt x="6326124" y="31750"/>
                  </a:lnTo>
                  <a:lnTo>
                    <a:pt x="6262624" y="0"/>
                  </a:lnTo>
                  <a:lnTo>
                    <a:pt x="6262624" y="31750"/>
                  </a:lnTo>
                  <a:lnTo>
                    <a:pt x="76200" y="31750"/>
                  </a:lnTo>
                  <a:lnTo>
                    <a:pt x="76200" y="0"/>
                  </a:ln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262624" y="44450"/>
                  </a:lnTo>
                  <a:lnTo>
                    <a:pt x="6262624" y="76200"/>
                  </a:lnTo>
                  <a:lnTo>
                    <a:pt x="6326124" y="44450"/>
                  </a:lnTo>
                  <a:lnTo>
                    <a:pt x="6338570" y="38227"/>
                  </a:lnTo>
                  <a:lnTo>
                    <a:pt x="6414516" y="76200"/>
                  </a:lnTo>
                  <a:lnTo>
                    <a:pt x="6414516" y="44450"/>
                  </a:lnTo>
                  <a:lnTo>
                    <a:pt x="8236966" y="44450"/>
                  </a:lnTo>
                  <a:lnTo>
                    <a:pt x="8236966" y="76200"/>
                  </a:lnTo>
                  <a:lnTo>
                    <a:pt x="8300466" y="44450"/>
                  </a:lnTo>
                  <a:lnTo>
                    <a:pt x="8313166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532631" y="6079235"/>
              <a:ext cx="510540" cy="212090"/>
            </a:xfrm>
            <a:custGeom>
              <a:avLst/>
              <a:gdLst/>
              <a:ahLst/>
              <a:cxnLst/>
              <a:rect l="l" t="t" r="r" b="b"/>
              <a:pathLst>
                <a:path w="510539" h="212089">
                  <a:moveTo>
                    <a:pt x="510539" y="0"/>
                  </a:moveTo>
                  <a:lnTo>
                    <a:pt x="0" y="0"/>
                  </a:lnTo>
                  <a:lnTo>
                    <a:pt x="0" y="211835"/>
                  </a:lnTo>
                  <a:lnTo>
                    <a:pt x="510539" y="211835"/>
                  </a:lnTo>
                  <a:lnTo>
                    <a:pt x="5105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3570223" y="6054953"/>
            <a:ext cx="434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Calibri"/>
                <a:cs typeface="Calibri"/>
              </a:rPr>
              <a:t>2022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7699247" y="6079235"/>
            <a:ext cx="512445" cy="212090"/>
          </a:xfrm>
          <a:custGeom>
            <a:avLst/>
            <a:gdLst/>
            <a:ahLst/>
            <a:cxnLst/>
            <a:rect l="l" t="t" r="r" b="b"/>
            <a:pathLst>
              <a:path w="512445" h="212089">
                <a:moveTo>
                  <a:pt x="512064" y="0"/>
                </a:moveTo>
                <a:lnTo>
                  <a:pt x="0" y="0"/>
                </a:lnTo>
                <a:lnTo>
                  <a:pt x="0" y="211835"/>
                </a:lnTo>
                <a:lnTo>
                  <a:pt x="512064" y="211835"/>
                </a:lnTo>
                <a:lnTo>
                  <a:pt x="512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7738109" y="6054953"/>
            <a:ext cx="434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Calibri"/>
                <a:cs typeface="Calibri"/>
              </a:rPr>
              <a:t>2040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5748528" y="2162555"/>
            <a:ext cx="1558925" cy="2032000"/>
            <a:chOff x="5748528" y="2162555"/>
            <a:chExt cx="1558925" cy="2032000"/>
          </a:xfrm>
        </p:grpSpPr>
        <p:sp>
          <p:nvSpPr>
            <p:cNvPr id="73" name="object 73"/>
            <p:cNvSpPr/>
            <p:nvPr/>
          </p:nvSpPr>
          <p:spPr>
            <a:xfrm>
              <a:off x="5748528" y="2162555"/>
              <a:ext cx="1558925" cy="2032000"/>
            </a:xfrm>
            <a:custGeom>
              <a:avLst/>
              <a:gdLst/>
              <a:ahLst/>
              <a:cxnLst/>
              <a:rect l="l" t="t" r="r" b="b"/>
              <a:pathLst>
                <a:path w="1558925" h="2032000">
                  <a:moveTo>
                    <a:pt x="16129" y="1948307"/>
                  </a:moveTo>
                  <a:lnTo>
                    <a:pt x="0" y="2032000"/>
                  </a:lnTo>
                  <a:lnTo>
                    <a:pt x="76581" y="1994789"/>
                  </a:lnTo>
                  <a:lnTo>
                    <a:pt x="64523" y="1985518"/>
                  </a:lnTo>
                  <a:lnTo>
                    <a:pt x="43687" y="1985518"/>
                  </a:lnTo>
                  <a:lnTo>
                    <a:pt x="33655" y="1977771"/>
                  </a:lnTo>
                  <a:lnTo>
                    <a:pt x="41369" y="1967714"/>
                  </a:lnTo>
                  <a:lnTo>
                    <a:pt x="16129" y="1948307"/>
                  </a:lnTo>
                  <a:close/>
                </a:path>
                <a:path w="1558925" h="2032000">
                  <a:moveTo>
                    <a:pt x="41369" y="1967714"/>
                  </a:moveTo>
                  <a:lnTo>
                    <a:pt x="33655" y="1977771"/>
                  </a:lnTo>
                  <a:lnTo>
                    <a:pt x="43687" y="1985518"/>
                  </a:lnTo>
                  <a:lnTo>
                    <a:pt x="51418" y="1975441"/>
                  </a:lnTo>
                  <a:lnTo>
                    <a:pt x="41369" y="1967714"/>
                  </a:lnTo>
                  <a:close/>
                </a:path>
                <a:path w="1558925" h="2032000">
                  <a:moveTo>
                    <a:pt x="51418" y="1975441"/>
                  </a:moveTo>
                  <a:lnTo>
                    <a:pt x="43687" y="1985518"/>
                  </a:lnTo>
                  <a:lnTo>
                    <a:pt x="64523" y="1985518"/>
                  </a:lnTo>
                  <a:lnTo>
                    <a:pt x="51418" y="1975441"/>
                  </a:lnTo>
                  <a:close/>
                </a:path>
                <a:path w="1558925" h="2032000">
                  <a:moveTo>
                    <a:pt x="1507506" y="56558"/>
                  </a:moveTo>
                  <a:lnTo>
                    <a:pt x="41369" y="1967714"/>
                  </a:lnTo>
                  <a:lnTo>
                    <a:pt x="51418" y="1975441"/>
                  </a:lnTo>
                  <a:lnTo>
                    <a:pt x="1517555" y="64285"/>
                  </a:lnTo>
                  <a:lnTo>
                    <a:pt x="1507506" y="56558"/>
                  </a:lnTo>
                  <a:close/>
                </a:path>
                <a:path w="1558925" h="2032000">
                  <a:moveTo>
                    <a:pt x="1549967" y="46482"/>
                  </a:moveTo>
                  <a:lnTo>
                    <a:pt x="1515237" y="46482"/>
                  </a:lnTo>
                  <a:lnTo>
                    <a:pt x="1525270" y="54229"/>
                  </a:lnTo>
                  <a:lnTo>
                    <a:pt x="1517555" y="64285"/>
                  </a:lnTo>
                  <a:lnTo>
                    <a:pt x="1542796" y="83693"/>
                  </a:lnTo>
                  <a:lnTo>
                    <a:pt x="1549967" y="46482"/>
                  </a:lnTo>
                  <a:close/>
                </a:path>
                <a:path w="1558925" h="2032000">
                  <a:moveTo>
                    <a:pt x="1515237" y="46482"/>
                  </a:moveTo>
                  <a:lnTo>
                    <a:pt x="1507506" y="56558"/>
                  </a:lnTo>
                  <a:lnTo>
                    <a:pt x="1517555" y="64285"/>
                  </a:lnTo>
                  <a:lnTo>
                    <a:pt x="1525270" y="54229"/>
                  </a:lnTo>
                  <a:lnTo>
                    <a:pt x="1515237" y="46482"/>
                  </a:lnTo>
                  <a:close/>
                </a:path>
                <a:path w="1558925" h="2032000">
                  <a:moveTo>
                    <a:pt x="1558925" y="0"/>
                  </a:moveTo>
                  <a:lnTo>
                    <a:pt x="1482344" y="37211"/>
                  </a:lnTo>
                  <a:lnTo>
                    <a:pt x="1507506" y="56558"/>
                  </a:lnTo>
                  <a:lnTo>
                    <a:pt x="1515237" y="46482"/>
                  </a:lnTo>
                  <a:lnTo>
                    <a:pt x="1549967" y="46482"/>
                  </a:lnTo>
                  <a:lnTo>
                    <a:pt x="15589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208069" y="3086764"/>
              <a:ext cx="427355" cy="497205"/>
            </a:xfrm>
            <a:custGeom>
              <a:avLst/>
              <a:gdLst/>
              <a:ahLst/>
              <a:cxnLst/>
              <a:rect l="l" t="t" r="r" b="b"/>
              <a:pathLst>
                <a:path w="427354" h="497204">
                  <a:moveTo>
                    <a:pt x="317440" y="0"/>
                  </a:moveTo>
                  <a:lnTo>
                    <a:pt x="279532" y="4621"/>
                  </a:lnTo>
                  <a:lnTo>
                    <a:pt x="239466" y="18210"/>
                  </a:lnTo>
                  <a:lnTo>
                    <a:pt x="198448" y="40234"/>
                  </a:lnTo>
                  <a:lnTo>
                    <a:pt x="157682" y="70163"/>
                  </a:lnTo>
                  <a:lnTo>
                    <a:pt x="118375" y="107465"/>
                  </a:lnTo>
                  <a:lnTo>
                    <a:pt x="81732" y="151608"/>
                  </a:lnTo>
                  <a:lnTo>
                    <a:pt x="50437" y="199687"/>
                  </a:lnTo>
                  <a:lnTo>
                    <a:pt x="26469" y="248281"/>
                  </a:lnTo>
                  <a:lnTo>
                    <a:pt x="9975" y="296079"/>
                  </a:lnTo>
                  <a:lnTo>
                    <a:pt x="1103" y="341774"/>
                  </a:lnTo>
                  <a:lnTo>
                    <a:pt x="0" y="384059"/>
                  </a:lnTo>
                  <a:lnTo>
                    <a:pt x="6812" y="421624"/>
                  </a:lnTo>
                  <a:lnTo>
                    <a:pt x="21688" y="453161"/>
                  </a:lnTo>
                  <a:lnTo>
                    <a:pt x="44775" y="477363"/>
                  </a:lnTo>
                  <a:lnTo>
                    <a:pt x="74751" y="492269"/>
                  </a:lnTo>
                  <a:lnTo>
                    <a:pt x="109295" y="497145"/>
                  </a:lnTo>
                  <a:lnTo>
                    <a:pt x="147203" y="492523"/>
                  </a:lnTo>
                  <a:lnTo>
                    <a:pt x="187269" y="478934"/>
                  </a:lnTo>
                  <a:lnTo>
                    <a:pt x="228288" y="456910"/>
                  </a:lnTo>
                  <a:lnTo>
                    <a:pt x="269053" y="426981"/>
                  </a:lnTo>
                  <a:lnTo>
                    <a:pt x="308360" y="389680"/>
                  </a:lnTo>
                  <a:lnTo>
                    <a:pt x="345003" y="345537"/>
                  </a:lnTo>
                  <a:lnTo>
                    <a:pt x="376298" y="297457"/>
                  </a:lnTo>
                  <a:lnTo>
                    <a:pt x="400266" y="248864"/>
                  </a:lnTo>
                  <a:lnTo>
                    <a:pt x="416760" y="201066"/>
                  </a:lnTo>
                  <a:lnTo>
                    <a:pt x="425632" y="155370"/>
                  </a:lnTo>
                  <a:lnTo>
                    <a:pt x="426736" y="113086"/>
                  </a:lnTo>
                  <a:lnTo>
                    <a:pt x="419923" y="75521"/>
                  </a:lnTo>
                  <a:lnTo>
                    <a:pt x="405047" y="43983"/>
                  </a:lnTo>
                  <a:lnTo>
                    <a:pt x="381960" y="19782"/>
                  </a:lnTo>
                  <a:lnTo>
                    <a:pt x="351985" y="4876"/>
                  </a:lnTo>
                  <a:lnTo>
                    <a:pt x="317440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6299708" y="3168141"/>
              <a:ext cx="237490" cy="290830"/>
            </a:xfrm>
            <a:custGeom>
              <a:avLst/>
              <a:gdLst/>
              <a:ahLst/>
              <a:cxnLst/>
              <a:rect l="l" t="t" r="r" b="b"/>
              <a:pathLst>
                <a:path w="237490" h="290829">
                  <a:moveTo>
                    <a:pt x="35178" y="219075"/>
                  </a:moveTo>
                  <a:lnTo>
                    <a:pt x="35940" y="223520"/>
                  </a:lnTo>
                  <a:lnTo>
                    <a:pt x="36067" y="227457"/>
                  </a:lnTo>
                  <a:lnTo>
                    <a:pt x="35305" y="230886"/>
                  </a:lnTo>
                  <a:lnTo>
                    <a:pt x="34670" y="234442"/>
                  </a:lnTo>
                  <a:lnTo>
                    <a:pt x="16509" y="250190"/>
                  </a:lnTo>
                  <a:lnTo>
                    <a:pt x="12826" y="252603"/>
                  </a:lnTo>
                  <a:lnTo>
                    <a:pt x="9143" y="255778"/>
                  </a:lnTo>
                  <a:lnTo>
                    <a:pt x="7492" y="257556"/>
                  </a:lnTo>
                  <a:lnTo>
                    <a:pt x="5841" y="259842"/>
                  </a:lnTo>
                  <a:lnTo>
                    <a:pt x="1396" y="265811"/>
                  </a:lnTo>
                  <a:lnTo>
                    <a:pt x="0" y="272796"/>
                  </a:lnTo>
                  <a:lnTo>
                    <a:pt x="1650" y="280797"/>
                  </a:lnTo>
                  <a:lnTo>
                    <a:pt x="15239" y="290830"/>
                  </a:lnTo>
                  <a:lnTo>
                    <a:pt x="13842" y="282575"/>
                  </a:lnTo>
                  <a:lnTo>
                    <a:pt x="14858" y="275971"/>
                  </a:lnTo>
                  <a:lnTo>
                    <a:pt x="20827" y="267970"/>
                  </a:lnTo>
                  <a:lnTo>
                    <a:pt x="25145" y="264541"/>
                  </a:lnTo>
                  <a:lnTo>
                    <a:pt x="35687" y="258445"/>
                  </a:lnTo>
                  <a:lnTo>
                    <a:pt x="38607" y="256540"/>
                  </a:lnTo>
                  <a:lnTo>
                    <a:pt x="40258" y="255143"/>
                  </a:lnTo>
                  <a:lnTo>
                    <a:pt x="41909" y="253873"/>
                  </a:lnTo>
                  <a:lnTo>
                    <a:pt x="43433" y="252222"/>
                  </a:lnTo>
                  <a:lnTo>
                    <a:pt x="44703" y="250444"/>
                  </a:lnTo>
                  <a:lnTo>
                    <a:pt x="46989" y="247396"/>
                  </a:lnTo>
                  <a:lnTo>
                    <a:pt x="48513" y="243840"/>
                  </a:lnTo>
                  <a:lnTo>
                    <a:pt x="49783" y="235838"/>
                  </a:lnTo>
                  <a:lnTo>
                    <a:pt x="49911" y="232410"/>
                  </a:lnTo>
                  <a:lnTo>
                    <a:pt x="49402" y="229616"/>
                  </a:lnTo>
                  <a:lnTo>
                    <a:pt x="35178" y="219075"/>
                  </a:lnTo>
                  <a:close/>
                </a:path>
                <a:path w="237490" h="290829">
                  <a:moveTo>
                    <a:pt x="81780" y="183134"/>
                  </a:moveTo>
                  <a:lnTo>
                    <a:pt x="50672" y="183134"/>
                  </a:lnTo>
                  <a:lnTo>
                    <a:pt x="106552" y="224282"/>
                  </a:lnTo>
                  <a:lnTo>
                    <a:pt x="117475" y="209423"/>
                  </a:lnTo>
                  <a:lnTo>
                    <a:pt x="81780" y="183134"/>
                  </a:lnTo>
                  <a:close/>
                </a:path>
                <a:path w="237490" h="290829">
                  <a:moveTo>
                    <a:pt x="39877" y="152273"/>
                  </a:moveTo>
                  <a:lnTo>
                    <a:pt x="30987" y="164337"/>
                  </a:lnTo>
                  <a:lnTo>
                    <a:pt x="34416" y="169418"/>
                  </a:lnTo>
                  <a:lnTo>
                    <a:pt x="36321" y="175641"/>
                  </a:lnTo>
                  <a:lnTo>
                    <a:pt x="36462" y="183134"/>
                  </a:lnTo>
                  <a:lnTo>
                    <a:pt x="36702" y="189865"/>
                  </a:lnTo>
                  <a:lnTo>
                    <a:pt x="35940" y="195834"/>
                  </a:lnTo>
                  <a:lnTo>
                    <a:pt x="34416" y="200660"/>
                  </a:lnTo>
                  <a:lnTo>
                    <a:pt x="47751" y="210566"/>
                  </a:lnTo>
                  <a:lnTo>
                    <a:pt x="49655" y="203708"/>
                  </a:lnTo>
                  <a:lnTo>
                    <a:pt x="50784" y="196850"/>
                  </a:lnTo>
                  <a:lnTo>
                    <a:pt x="51127" y="189992"/>
                  </a:lnTo>
                  <a:lnTo>
                    <a:pt x="50672" y="183134"/>
                  </a:lnTo>
                  <a:lnTo>
                    <a:pt x="81780" y="183134"/>
                  </a:lnTo>
                  <a:lnTo>
                    <a:pt x="39877" y="152273"/>
                  </a:lnTo>
                  <a:close/>
                </a:path>
                <a:path w="237490" h="290829">
                  <a:moveTo>
                    <a:pt x="125976" y="123062"/>
                  </a:moveTo>
                  <a:lnTo>
                    <a:pt x="94995" y="123062"/>
                  </a:lnTo>
                  <a:lnTo>
                    <a:pt x="150749" y="164211"/>
                  </a:lnTo>
                  <a:lnTo>
                    <a:pt x="161670" y="149352"/>
                  </a:lnTo>
                  <a:lnTo>
                    <a:pt x="125976" y="123062"/>
                  </a:lnTo>
                  <a:close/>
                </a:path>
                <a:path w="237490" h="290829">
                  <a:moveTo>
                    <a:pt x="84074" y="92202"/>
                  </a:moveTo>
                  <a:lnTo>
                    <a:pt x="75311" y="104140"/>
                  </a:lnTo>
                  <a:lnTo>
                    <a:pt x="78739" y="109347"/>
                  </a:lnTo>
                  <a:lnTo>
                    <a:pt x="80517" y="115443"/>
                  </a:lnTo>
                  <a:lnTo>
                    <a:pt x="80771" y="122682"/>
                  </a:lnTo>
                  <a:lnTo>
                    <a:pt x="80885" y="129921"/>
                  </a:lnTo>
                  <a:lnTo>
                    <a:pt x="80263" y="135762"/>
                  </a:lnTo>
                  <a:lnTo>
                    <a:pt x="78612" y="140588"/>
                  </a:lnTo>
                  <a:lnTo>
                    <a:pt x="92075" y="150495"/>
                  </a:lnTo>
                  <a:lnTo>
                    <a:pt x="93960" y="143637"/>
                  </a:lnTo>
                  <a:lnTo>
                    <a:pt x="95059" y="136779"/>
                  </a:lnTo>
                  <a:lnTo>
                    <a:pt x="95396" y="129921"/>
                  </a:lnTo>
                  <a:lnTo>
                    <a:pt x="94995" y="123062"/>
                  </a:lnTo>
                  <a:lnTo>
                    <a:pt x="125976" y="123062"/>
                  </a:lnTo>
                  <a:lnTo>
                    <a:pt x="84074" y="92202"/>
                  </a:lnTo>
                  <a:close/>
                </a:path>
                <a:path w="237490" h="290829">
                  <a:moveTo>
                    <a:pt x="150494" y="0"/>
                  </a:moveTo>
                  <a:lnTo>
                    <a:pt x="142620" y="10668"/>
                  </a:lnTo>
                  <a:lnTo>
                    <a:pt x="193801" y="112013"/>
                  </a:lnTo>
                  <a:lnTo>
                    <a:pt x="201929" y="100965"/>
                  </a:lnTo>
                  <a:lnTo>
                    <a:pt x="150494" y="0"/>
                  </a:lnTo>
                  <a:close/>
                </a:path>
                <a:path w="237490" h="290829">
                  <a:moveTo>
                    <a:pt x="131825" y="42672"/>
                  </a:moveTo>
                  <a:lnTo>
                    <a:pt x="106806" y="62737"/>
                  </a:lnTo>
                  <a:lnTo>
                    <a:pt x="107950" y="68199"/>
                  </a:lnTo>
                  <a:lnTo>
                    <a:pt x="108965" y="73787"/>
                  </a:lnTo>
                  <a:lnTo>
                    <a:pt x="113029" y="78994"/>
                  </a:lnTo>
                  <a:lnTo>
                    <a:pt x="126872" y="89281"/>
                  </a:lnTo>
                  <a:lnTo>
                    <a:pt x="133222" y="91567"/>
                  </a:lnTo>
                  <a:lnTo>
                    <a:pt x="144271" y="90297"/>
                  </a:lnTo>
                  <a:lnTo>
                    <a:pt x="149097" y="87375"/>
                  </a:lnTo>
                  <a:lnTo>
                    <a:pt x="155822" y="78232"/>
                  </a:lnTo>
                  <a:lnTo>
                    <a:pt x="139700" y="78232"/>
                  </a:lnTo>
                  <a:lnTo>
                    <a:pt x="137159" y="78105"/>
                  </a:lnTo>
                  <a:lnTo>
                    <a:pt x="133350" y="76200"/>
                  </a:lnTo>
                  <a:lnTo>
                    <a:pt x="128396" y="72517"/>
                  </a:lnTo>
                  <a:lnTo>
                    <a:pt x="123316" y="68834"/>
                  </a:lnTo>
                  <a:lnTo>
                    <a:pt x="120395" y="65786"/>
                  </a:lnTo>
                  <a:lnTo>
                    <a:pt x="119506" y="63373"/>
                  </a:lnTo>
                  <a:lnTo>
                    <a:pt x="118871" y="61468"/>
                  </a:lnTo>
                  <a:lnTo>
                    <a:pt x="119125" y="59817"/>
                  </a:lnTo>
                  <a:lnTo>
                    <a:pt x="120268" y="58293"/>
                  </a:lnTo>
                  <a:lnTo>
                    <a:pt x="121412" y="56642"/>
                  </a:lnTo>
                  <a:lnTo>
                    <a:pt x="123062" y="56007"/>
                  </a:lnTo>
                  <a:lnTo>
                    <a:pt x="152696" y="56007"/>
                  </a:lnTo>
                  <a:lnTo>
                    <a:pt x="152018" y="55118"/>
                  </a:lnTo>
                  <a:lnTo>
                    <a:pt x="145033" y="50037"/>
                  </a:lnTo>
                  <a:lnTo>
                    <a:pt x="138175" y="44958"/>
                  </a:lnTo>
                  <a:lnTo>
                    <a:pt x="131825" y="42672"/>
                  </a:lnTo>
                  <a:close/>
                </a:path>
                <a:path w="237490" h="290829">
                  <a:moveTo>
                    <a:pt x="152696" y="56007"/>
                  </a:moveTo>
                  <a:lnTo>
                    <a:pt x="124967" y="56007"/>
                  </a:lnTo>
                  <a:lnTo>
                    <a:pt x="127507" y="56134"/>
                  </a:lnTo>
                  <a:lnTo>
                    <a:pt x="131317" y="58038"/>
                  </a:lnTo>
                  <a:lnTo>
                    <a:pt x="136270" y="61722"/>
                  </a:lnTo>
                  <a:lnTo>
                    <a:pt x="141350" y="65405"/>
                  </a:lnTo>
                  <a:lnTo>
                    <a:pt x="144271" y="68453"/>
                  </a:lnTo>
                  <a:lnTo>
                    <a:pt x="145161" y="70866"/>
                  </a:lnTo>
                  <a:lnTo>
                    <a:pt x="145795" y="72771"/>
                  </a:lnTo>
                  <a:lnTo>
                    <a:pt x="145541" y="74422"/>
                  </a:lnTo>
                  <a:lnTo>
                    <a:pt x="144399" y="75946"/>
                  </a:lnTo>
                  <a:lnTo>
                    <a:pt x="143255" y="77597"/>
                  </a:lnTo>
                  <a:lnTo>
                    <a:pt x="141731" y="78232"/>
                  </a:lnTo>
                  <a:lnTo>
                    <a:pt x="155822" y="78232"/>
                  </a:lnTo>
                  <a:lnTo>
                    <a:pt x="156844" y="76835"/>
                  </a:lnTo>
                  <a:lnTo>
                    <a:pt x="158241" y="71374"/>
                  </a:lnTo>
                  <a:lnTo>
                    <a:pt x="157004" y="65405"/>
                  </a:lnTo>
                  <a:lnTo>
                    <a:pt x="156082" y="60452"/>
                  </a:lnTo>
                  <a:lnTo>
                    <a:pt x="152696" y="56007"/>
                  </a:lnTo>
                  <a:close/>
                </a:path>
                <a:path w="237490" h="290829">
                  <a:moveTo>
                    <a:pt x="211200" y="20574"/>
                  </a:moveTo>
                  <a:lnTo>
                    <a:pt x="200025" y="21844"/>
                  </a:lnTo>
                  <a:lnTo>
                    <a:pt x="195325" y="24765"/>
                  </a:lnTo>
                  <a:lnTo>
                    <a:pt x="191388" y="30099"/>
                  </a:lnTo>
                  <a:lnTo>
                    <a:pt x="187451" y="35306"/>
                  </a:lnTo>
                  <a:lnTo>
                    <a:pt x="212470" y="69469"/>
                  </a:lnTo>
                  <a:lnTo>
                    <a:pt x="218059" y="68961"/>
                  </a:lnTo>
                  <a:lnTo>
                    <a:pt x="223646" y="68325"/>
                  </a:lnTo>
                  <a:lnTo>
                    <a:pt x="228345" y="65405"/>
                  </a:lnTo>
                  <a:lnTo>
                    <a:pt x="232502" y="59817"/>
                  </a:lnTo>
                  <a:lnTo>
                    <a:pt x="235104" y="56261"/>
                  </a:lnTo>
                  <a:lnTo>
                    <a:pt x="220980" y="56261"/>
                  </a:lnTo>
                  <a:lnTo>
                    <a:pt x="219074" y="56134"/>
                  </a:lnTo>
                  <a:lnTo>
                    <a:pt x="216535" y="56134"/>
                  </a:lnTo>
                  <a:lnTo>
                    <a:pt x="212724" y="54229"/>
                  </a:lnTo>
                  <a:lnTo>
                    <a:pt x="207644" y="50546"/>
                  </a:lnTo>
                  <a:lnTo>
                    <a:pt x="202691" y="46862"/>
                  </a:lnTo>
                  <a:lnTo>
                    <a:pt x="199770" y="43687"/>
                  </a:lnTo>
                  <a:lnTo>
                    <a:pt x="198246" y="39497"/>
                  </a:lnTo>
                  <a:lnTo>
                    <a:pt x="198500" y="37846"/>
                  </a:lnTo>
                  <a:lnTo>
                    <a:pt x="199643" y="36322"/>
                  </a:lnTo>
                  <a:lnTo>
                    <a:pt x="200787" y="34671"/>
                  </a:lnTo>
                  <a:lnTo>
                    <a:pt x="202311" y="33909"/>
                  </a:lnTo>
                  <a:lnTo>
                    <a:pt x="231847" y="33909"/>
                  </a:lnTo>
                  <a:lnTo>
                    <a:pt x="231266" y="33147"/>
                  </a:lnTo>
                  <a:lnTo>
                    <a:pt x="224409" y="27940"/>
                  </a:lnTo>
                  <a:lnTo>
                    <a:pt x="217423" y="22860"/>
                  </a:lnTo>
                  <a:lnTo>
                    <a:pt x="211200" y="20574"/>
                  </a:lnTo>
                  <a:close/>
                </a:path>
                <a:path w="237490" h="290829">
                  <a:moveTo>
                    <a:pt x="231847" y="33909"/>
                  </a:moveTo>
                  <a:lnTo>
                    <a:pt x="202311" y="33909"/>
                  </a:lnTo>
                  <a:lnTo>
                    <a:pt x="204215" y="34036"/>
                  </a:lnTo>
                  <a:lnTo>
                    <a:pt x="206756" y="34162"/>
                  </a:lnTo>
                  <a:lnTo>
                    <a:pt x="210565" y="36068"/>
                  </a:lnTo>
                  <a:lnTo>
                    <a:pt x="215645" y="39750"/>
                  </a:lnTo>
                  <a:lnTo>
                    <a:pt x="220598" y="43434"/>
                  </a:lnTo>
                  <a:lnTo>
                    <a:pt x="223519" y="46482"/>
                  </a:lnTo>
                  <a:lnTo>
                    <a:pt x="224409" y="49022"/>
                  </a:lnTo>
                  <a:lnTo>
                    <a:pt x="225043" y="50673"/>
                  </a:lnTo>
                  <a:lnTo>
                    <a:pt x="224789" y="52450"/>
                  </a:lnTo>
                  <a:lnTo>
                    <a:pt x="222503" y="55499"/>
                  </a:lnTo>
                  <a:lnTo>
                    <a:pt x="220980" y="56261"/>
                  </a:lnTo>
                  <a:lnTo>
                    <a:pt x="235104" y="56261"/>
                  </a:lnTo>
                  <a:lnTo>
                    <a:pt x="236219" y="54737"/>
                  </a:lnTo>
                  <a:lnTo>
                    <a:pt x="237338" y="50037"/>
                  </a:lnTo>
                  <a:lnTo>
                    <a:pt x="237419" y="49022"/>
                  </a:lnTo>
                  <a:lnTo>
                    <a:pt x="236208" y="42672"/>
                  </a:lnTo>
                  <a:lnTo>
                    <a:pt x="235331" y="38481"/>
                  </a:lnTo>
                  <a:lnTo>
                    <a:pt x="231847" y="339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78739" y="16002"/>
            <a:ext cx="18903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Petrochemicals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8" name="object 7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79" name="object 7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1.</a:t>
            </a:r>
            <a:r>
              <a:rPr spc="-155" dirty="0"/>
              <a:t> </a:t>
            </a:r>
            <a:r>
              <a:rPr spc="-25" dirty="0"/>
              <a:t>Consider</a:t>
            </a:r>
            <a:r>
              <a:rPr spc="-175" dirty="0"/>
              <a:t> </a:t>
            </a:r>
            <a:r>
              <a:rPr spc="-80" dirty="0"/>
              <a:t>setting</a:t>
            </a:r>
            <a:r>
              <a:rPr spc="-200" dirty="0"/>
              <a:t> </a:t>
            </a:r>
            <a:r>
              <a:rPr spc="35" dirty="0"/>
              <a:t>up</a:t>
            </a:r>
            <a:r>
              <a:rPr spc="-150" dirty="0"/>
              <a:t> </a:t>
            </a:r>
            <a:r>
              <a:rPr spc="175" dirty="0"/>
              <a:t>a</a:t>
            </a:r>
            <a:r>
              <a:rPr spc="-170" dirty="0"/>
              <a:t> </a:t>
            </a:r>
            <a:r>
              <a:rPr spc="-35" dirty="0"/>
              <a:t>strategic</a:t>
            </a:r>
            <a:r>
              <a:rPr spc="-185" dirty="0"/>
              <a:t> </a:t>
            </a:r>
            <a:r>
              <a:rPr spc="-35" dirty="0"/>
              <a:t>decision-making</a:t>
            </a:r>
            <a:r>
              <a:rPr spc="-200" dirty="0"/>
              <a:t> </a:t>
            </a:r>
            <a:r>
              <a:rPr spc="55" dirty="0"/>
              <a:t>body</a:t>
            </a:r>
            <a:r>
              <a:rPr spc="-150" dirty="0"/>
              <a:t> </a:t>
            </a:r>
            <a:r>
              <a:rPr spc="-90" dirty="0"/>
              <a:t>for</a:t>
            </a:r>
            <a:r>
              <a:rPr spc="-165" dirty="0"/>
              <a:t> </a:t>
            </a:r>
            <a:r>
              <a:rPr spc="-125" dirty="0"/>
              <a:t>PCPIRs</a:t>
            </a:r>
            <a:r>
              <a:rPr spc="-145" dirty="0"/>
              <a:t> </a:t>
            </a:r>
            <a:r>
              <a:rPr spc="25" dirty="0"/>
              <a:t>at</a:t>
            </a:r>
            <a:r>
              <a:rPr spc="-170" dirty="0"/>
              <a:t> </a:t>
            </a:r>
            <a:r>
              <a:rPr spc="-20" dirty="0"/>
              <a:t>the </a:t>
            </a:r>
            <a:r>
              <a:rPr spc="-760" dirty="0"/>
              <a:t> </a:t>
            </a:r>
            <a:r>
              <a:rPr spc="-10" dirty="0"/>
              <a:t>national</a:t>
            </a:r>
            <a:r>
              <a:rPr spc="-204" dirty="0"/>
              <a:t> </a:t>
            </a:r>
            <a:r>
              <a:rPr spc="-35" dirty="0"/>
              <a:t>level</a:t>
            </a:r>
          </a:p>
        </p:txBody>
      </p:sp>
      <p:sp>
        <p:nvSpPr>
          <p:cNvPr id="3" name="object 3"/>
          <p:cNvSpPr/>
          <p:nvPr/>
        </p:nvSpPr>
        <p:spPr>
          <a:xfrm>
            <a:off x="408431" y="1667255"/>
            <a:ext cx="11372850" cy="0"/>
          </a:xfrm>
          <a:custGeom>
            <a:avLst/>
            <a:gdLst/>
            <a:ahLst/>
            <a:cxnLst/>
            <a:rect l="l" t="t" r="r" b="b"/>
            <a:pathLst>
              <a:path w="11372850">
                <a:moveTo>
                  <a:pt x="0" y="0"/>
                </a:moveTo>
                <a:lnTo>
                  <a:pt x="113728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5427" y="1711579"/>
            <a:ext cx="92646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 </a:t>
            </a:r>
            <a:r>
              <a:rPr sz="1400" b="1" dirty="0">
                <a:latin typeface="Arial"/>
                <a:cs typeface="Arial"/>
              </a:rPr>
              <a:t> O</a:t>
            </a:r>
            <a:r>
              <a:rPr sz="1400" b="1" spc="-10" dirty="0">
                <a:latin typeface="Arial"/>
                <a:cs typeface="Arial"/>
              </a:rPr>
              <a:t>b</a:t>
            </a:r>
            <a:r>
              <a:rPr sz="1400" b="1" dirty="0">
                <a:latin typeface="Arial"/>
                <a:cs typeface="Arial"/>
              </a:rPr>
              <a:t>jecti</a:t>
            </a:r>
            <a:r>
              <a:rPr sz="1400" b="1" spc="-15" dirty="0">
                <a:latin typeface="Arial"/>
                <a:cs typeface="Arial"/>
              </a:rPr>
              <a:t>v</a:t>
            </a:r>
            <a:r>
              <a:rPr sz="1400" b="1" dirty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9627" y="1656359"/>
            <a:ext cx="4720590" cy="100266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5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dirty="0">
                <a:latin typeface="Arial MT"/>
                <a:cs typeface="Arial MT"/>
              </a:rPr>
              <a:t>Create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sustainable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economic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growth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job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opportunities</a:t>
            </a:r>
            <a:endParaRPr sz="135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dirty="0">
                <a:latin typeface="Arial MT"/>
                <a:cs typeface="Arial MT"/>
              </a:rPr>
              <a:t>Define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strategic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vision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for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the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island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to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achieve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its</a:t>
            </a:r>
            <a:r>
              <a:rPr sz="1350" dirty="0">
                <a:latin typeface="Arial MT"/>
                <a:cs typeface="Arial MT"/>
              </a:rPr>
              <a:t> mandate</a:t>
            </a:r>
            <a:endParaRPr sz="1350">
              <a:latin typeface="Arial MT"/>
              <a:cs typeface="Arial MT"/>
            </a:endParaRPr>
          </a:p>
          <a:p>
            <a:pPr marL="238125" marR="84518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dirty="0">
                <a:latin typeface="Arial MT"/>
                <a:cs typeface="Arial MT"/>
              </a:rPr>
              <a:t>Interface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between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the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central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government,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state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governments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the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PCPIRs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49627" y="2953664"/>
            <a:ext cx="4699000" cy="9525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38125" indent="-226060" algn="just">
              <a:lnSpc>
                <a:spcPct val="100000"/>
              </a:lnSpc>
              <a:spcBef>
                <a:spcPts val="505"/>
              </a:spcBef>
              <a:buFont typeface="Wingdings"/>
              <a:buChar char=""/>
              <a:tabLst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Marketing</a:t>
            </a:r>
            <a:r>
              <a:rPr sz="1350" b="1" spc="-40" dirty="0">
                <a:latin typeface="Arial"/>
                <a:cs typeface="Arial"/>
              </a:rPr>
              <a:t> </a:t>
            </a:r>
            <a:r>
              <a:rPr sz="1350" dirty="0">
                <a:latin typeface="Arial MT"/>
                <a:cs typeface="Arial MT"/>
              </a:rPr>
              <a:t>–</a:t>
            </a:r>
            <a:r>
              <a:rPr sz="1350" spc="-7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Attract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investors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to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set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up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plants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on</a:t>
            </a:r>
            <a:r>
              <a:rPr sz="1350" spc="-5" dirty="0">
                <a:latin typeface="Arial MT"/>
                <a:cs typeface="Arial MT"/>
              </a:rPr>
              <a:t> the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island</a:t>
            </a:r>
            <a:endParaRPr sz="1350">
              <a:latin typeface="Arial MT"/>
              <a:cs typeface="Arial MT"/>
            </a:endParaRPr>
          </a:p>
          <a:p>
            <a:pPr marL="238125" marR="142240" indent="-226060" algn="just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One-stop shop agency </a:t>
            </a:r>
            <a:r>
              <a:rPr sz="1350" dirty="0">
                <a:latin typeface="Arial MT"/>
                <a:cs typeface="Arial MT"/>
              </a:rPr>
              <a:t>– </a:t>
            </a:r>
            <a:r>
              <a:rPr sz="1350" spc="-5" dirty="0">
                <a:latin typeface="Arial MT"/>
                <a:cs typeface="Arial MT"/>
              </a:rPr>
              <a:t>Involved </a:t>
            </a:r>
            <a:r>
              <a:rPr sz="1350" dirty="0">
                <a:latin typeface="Arial MT"/>
                <a:cs typeface="Arial MT"/>
              </a:rPr>
              <a:t>across </a:t>
            </a:r>
            <a:r>
              <a:rPr sz="1350" spc="-5" dirty="0">
                <a:latin typeface="Arial MT"/>
                <a:cs typeface="Arial MT"/>
              </a:rPr>
              <a:t>the </a:t>
            </a:r>
            <a:r>
              <a:rPr sz="1350" dirty="0">
                <a:latin typeface="Arial MT"/>
                <a:cs typeface="Arial MT"/>
              </a:rPr>
              <a:t>process – </a:t>
            </a:r>
            <a:r>
              <a:rPr sz="1350" spc="-37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from setting up </a:t>
            </a:r>
            <a:r>
              <a:rPr sz="1350" spc="-5" dirty="0">
                <a:latin typeface="Arial MT"/>
                <a:cs typeface="Arial MT"/>
              </a:rPr>
              <a:t>the </a:t>
            </a:r>
            <a:r>
              <a:rPr sz="1350" dirty="0">
                <a:latin typeface="Arial MT"/>
                <a:cs typeface="Arial MT"/>
              </a:rPr>
              <a:t>investment strategy </a:t>
            </a:r>
            <a:r>
              <a:rPr sz="1350" spc="-5" dirty="0">
                <a:latin typeface="Arial MT"/>
                <a:cs typeface="Arial MT"/>
              </a:rPr>
              <a:t>to </a:t>
            </a:r>
            <a:r>
              <a:rPr sz="1350" dirty="0">
                <a:latin typeface="Arial MT"/>
                <a:cs typeface="Arial MT"/>
              </a:rPr>
              <a:t>executing it on </a:t>
            </a:r>
            <a:r>
              <a:rPr sz="1350" spc="-36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the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ground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offering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investors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all necessary</a:t>
            </a:r>
            <a:r>
              <a:rPr sz="1350" spc="-4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support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0220" y="3944111"/>
            <a:ext cx="4782820" cy="111760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26060">
              <a:lnSpc>
                <a:spcPts val="1610"/>
              </a:lnSpc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350" b="1" spc="-5" dirty="0">
                <a:latin typeface="Arial"/>
                <a:cs typeface="Arial"/>
              </a:rPr>
              <a:t>Awarding </a:t>
            </a:r>
            <a:r>
              <a:rPr sz="1350" b="1" dirty="0">
                <a:latin typeface="Arial"/>
                <a:cs typeface="Arial"/>
              </a:rPr>
              <a:t>incentives</a:t>
            </a:r>
            <a:r>
              <a:rPr sz="1350" b="1" spc="-20" dirty="0">
                <a:latin typeface="Arial"/>
                <a:cs typeface="Arial"/>
              </a:rPr>
              <a:t> </a:t>
            </a:r>
            <a:r>
              <a:rPr sz="1350" dirty="0">
                <a:latin typeface="Arial MT"/>
                <a:cs typeface="Arial MT"/>
              </a:rPr>
              <a:t>–</a:t>
            </a:r>
            <a:r>
              <a:rPr sz="1350" spc="-5" dirty="0">
                <a:latin typeface="Arial MT"/>
                <a:cs typeface="Arial MT"/>
              </a:rPr>
              <a:t> Identify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award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financial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or</a:t>
            </a:r>
            <a:endParaRPr sz="135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sz="1350" dirty="0">
                <a:latin typeface="Arial MT"/>
                <a:cs typeface="Arial MT"/>
              </a:rPr>
              <a:t>non-financial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incentives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required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by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investors</a:t>
            </a:r>
            <a:endParaRPr sz="1350">
              <a:latin typeface="Arial MT"/>
              <a:cs typeface="Arial MT"/>
            </a:endParaRPr>
          </a:p>
          <a:p>
            <a:pPr marL="327660" marR="33337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350" b="1" spc="-10" dirty="0">
                <a:latin typeface="Arial"/>
                <a:cs typeface="Arial"/>
              </a:rPr>
              <a:t>Tracking </a:t>
            </a:r>
            <a:r>
              <a:rPr sz="1350" b="1" spc="-5" dirty="0">
                <a:latin typeface="Arial"/>
                <a:cs typeface="Arial"/>
              </a:rPr>
              <a:t>KPIs </a:t>
            </a:r>
            <a:r>
              <a:rPr sz="1350" dirty="0">
                <a:latin typeface="Arial MT"/>
                <a:cs typeface="Arial MT"/>
              </a:rPr>
              <a:t>– </a:t>
            </a:r>
            <a:r>
              <a:rPr sz="1350" spc="-5" dirty="0">
                <a:latin typeface="Arial MT"/>
                <a:cs typeface="Arial MT"/>
              </a:rPr>
              <a:t>Identify KPIs to </a:t>
            </a:r>
            <a:r>
              <a:rPr sz="1350" dirty="0">
                <a:latin typeface="Arial MT"/>
                <a:cs typeface="Arial MT"/>
              </a:rPr>
              <a:t>track development of </a:t>
            </a:r>
            <a:r>
              <a:rPr sz="1350" spc="-37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each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PCPIR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5427" y="3008757"/>
            <a:ext cx="138811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</a:t>
            </a:r>
            <a:r>
              <a:rPr sz="1400" b="1" dirty="0">
                <a:latin typeface="Arial"/>
                <a:cs typeface="Arial"/>
              </a:rPr>
              <a:t>es</a:t>
            </a:r>
            <a:r>
              <a:rPr sz="1400" b="1" spc="-10" dirty="0">
                <a:latin typeface="Arial"/>
                <a:cs typeface="Arial"/>
              </a:rPr>
              <a:t>pon</a:t>
            </a:r>
            <a:r>
              <a:rPr sz="1400" b="1" dirty="0">
                <a:latin typeface="Arial"/>
                <a:cs typeface="Arial"/>
              </a:rPr>
              <a:t>si</a:t>
            </a:r>
            <a:r>
              <a:rPr sz="1400" b="1" spc="-10" dirty="0">
                <a:latin typeface="Arial"/>
                <a:cs typeface="Arial"/>
              </a:rPr>
              <a:t>b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0" dirty="0">
                <a:latin typeface="Arial"/>
                <a:cs typeface="Arial"/>
              </a:rPr>
              <a:t>l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5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i</a:t>
            </a:r>
            <a:r>
              <a:rPr sz="1400" b="1" dirty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08431" y="2191511"/>
            <a:ext cx="6134100" cy="621030"/>
            <a:chOff x="408431" y="2191511"/>
            <a:chExt cx="6134100" cy="621030"/>
          </a:xfrm>
        </p:grpSpPr>
        <p:sp>
          <p:nvSpPr>
            <p:cNvPr id="10" name="object 10"/>
            <p:cNvSpPr/>
            <p:nvPr/>
          </p:nvSpPr>
          <p:spPr>
            <a:xfrm>
              <a:off x="411479" y="2805683"/>
              <a:ext cx="6130925" cy="0"/>
            </a:xfrm>
            <a:custGeom>
              <a:avLst/>
              <a:gdLst/>
              <a:ahLst/>
              <a:cxnLst/>
              <a:rect l="l" t="t" r="r" b="b"/>
              <a:pathLst>
                <a:path w="6130925">
                  <a:moveTo>
                    <a:pt x="0" y="0"/>
                  </a:moveTo>
                  <a:lnTo>
                    <a:pt x="6130925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08431" y="2191511"/>
              <a:ext cx="570230" cy="571500"/>
            </a:xfrm>
            <a:custGeom>
              <a:avLst/>
              <a:gdLst/>
              <a:ahLst/>
              <a:cxnLst/>
              <a:rect l="l" t="t" r="r" b="b"/>
              <a:pathLst>
                <a:path w="570230" h="571500">
                  <a:moveTo>
                    <a:pt x="284988" y="0"/>
                  </a:moveTo>
                  <a:lnTo>
                    <a:pt x="238762" y="3738"/>
                  </a:lnTo>
                  <a:lnTo>
                    <a:pt x="194911" y="14563"/>
                  </a:lnTo>
                  <a:lnTo>
                    <a:pt x="154021" y="31886"/>
                  </a:lnTo>
                  <a:lnTo>
                    <a:pt x="116679" y="55120"/>
                  </a:lnTo>
                  <a:lnTo>
                    <a:pt x="83472" y="83677"/>
                  </a:lnTo>
                  <a:lnTo>
                    <a:pt x="54987" y="116970"/>
                  </a:lnTo>
                  <a:lnTo>
                    <a:pt x="31810" y="154411"/>
                  </a:lnTo>
                  <a:lnTo>
                    <a:pt x="14529" y="195413"/>
                  </a:lnTo>
                  <a:lnTo>
                    <a:pt x="3730" y="239388"/>
                  </a:lnTo>
                  <a:lnTo>
                    <a:pt x="0" y="285750"/>
                  </a:lnTo>
                  <a:lnTo>
                    <a:pt x="3730" y="332111"/>
                  </a:lnTo>
                  <a:lnTo>
                    <a:pt x="14529" y="376086"/>
                  </a:lnTo>
                  <a:lnTo>
                    <a:pt x="31810" y="417088"/>
                  </a:lnTo>
                  <a:lnTo>
                    <a:pt x="54987" y="454529"/>
                  </a:lnTo>
                  <a:lnTo>
                    <a:pt x="83472" y="487822"/>
                  </a:lnTo>
                  <a:lnTo>
                    <a:pt x="116679" y="516379"/>
                  </a:lnTo>
                  <a:lnTo>
                    <a:pt x="154021" y="539613"/>
                  </a:lnTo>
                  <a:lnTo>
                    <a:pt x="194911" y="556936"/>
                  </a:lnTo>
                  <a:lnTo>
                    <a:pt x="238762" y="567761"/>
                  </a:lnTo>
                  <a:lnTo>
                    <a:pt x="284988" y="571500"/>
                  </a:lnTo>
                  <a:lnTo>
                    <a:pt x="331213" y="567761"/>
                  </a:lnTo>
                  <a:lnTo>
                    <a:pt x="375064" y="556936"/>
                  </a:lnTo>
                  <a:lnTo>
                    <a:pt x="415954" y="539613"/>
                  </a:lnTo>
                  <a:lnTo>
                    <a:pt x="453296" y="516379"/>
                  </a:lnTo>
                  <a:lnTo>
                    <a:pt x="486503" y="487822"/>
                  </a:lnTo>
                  <a:lnTo>
                    <a:pt x="514988" y="454529"/>
                  </a:lnTo>
                  <a:lnTo>
                    <a:pt x="538165" y="417088"/>
                  </a:lnTo>
                  <a:lnTo>
                    <a:pt x="555446" y="376086"/>
                  </a:lnTo>
                  <a:lnTo>
                    <a:pt x="566245" y="332111"/>
                  </a:lnTo>
                  <a:lnTo>
                    <a:pt x="569976" y="285750"/>
                  </a:lnTo>
                  <a:lnTo>
                    <a:pt x="566245" y="239388"/>
                  </a:lnTo>
                  <a:lnTo>
                    <a:pt x="555446" y="195413"/>
                  </a:lnTo>
                  <a:lnTo>
                    <a:pt x="538165" y="154411"/>
                  </a:lnTo>
                  <a:lnTo>
                    <a:pt x="514988" y="116970"/>
                  </a:lnTo>
                  <a:lnTo>
                    <a:pt x="486503" y="83677"/>
                  </a:lnTo>
                  <a:lnTo>
                    <a:pt x="453296" y="55120"/>
                  </a:lnTo>
                  <a:lnTo>
                    <a:pt x="415954" y="31886"/>
                  </a:lnTo>
                  <a:lnTo>
                    <a:pt x="375064" y="14563"/>
                  </a:lnTo>
                  <a:lnTo>
                    <a:pt x="331213" y="3738"/>
                  </a:lnTo>
                  <a:lnTo>
                    <a:pt x="28498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2731" y="2305811"/>
              <a:ext cx="341375" cy="342900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408431" y="3517391"/>
            <a:ext cx="570230" cy="570230"/>
            <a:chOff x="408431" y="3517391"/>
            <a:chExt cx="570230" cy="570230"/>
          </a:xfrm>
        </p:grpSpPr>
        <p:sp>
          <p:nvSpPr>
            <p:cNvPr id="14" name="object 14"/>
            <p:cNvSpPr/>
            <p:nvPr/>
          </p:nvSpPr>
          <p:spPr>
            <a:xfrm>
              <a:off x="408431" y="3517391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30" h="570229">
                  <a:moveTo>
                    <a:pt x="284988" y="0"/>
                  </a:moveTo>
                  <a:lnTo>
                    <a:pt x="238762" y="3731"/>
                  </a:lnTo>
                  <a:lnTo>
                    <a:pt x="194911" y="14532"/>
                  </a:lnTo>
                  <a:lnTo>
                    <a:pt x="154021" y="31817"/>
                  </a:lnTo>
                  <a:lnTo>
                    <a:pt x="116679" y="54998"/>
                  </a:lnTo>
                  <a:lnTo>
                    <a:pt x="83472" y="83486"/>
                  </a:lnTo>
                  <a:lnTo>
                    <a:pt x="54987" y="116695"/>
                  </a:lnTo>
                  <a:lnTo>
                    <a:pt x="31810" y="154037"/>
                  </a:lnTo>
                  <a:lnTo>
                    <a:pt x="14529" y="194925"/>
                  </a:lnTo>
                  <a:lnTo>
                    <a:pt x="3730" y="238771"/>
                  </a:lnTo>
                  <a:lnTo>
                    <a:pt x="0" y="284988"/>
                  </a:lnTo>
                  <a:lnTo>
                    <a:pt x="3730" y="331204"/>
                  </a:lnTo>
                  <a:lnTo>
                    <a:pt x="14529" y="375050"/>
                  </a:lnTo>
                  <a:lnTo>
                    <a:pt x="31810" y="415938"/>
                  </a:lnTo>
                  <a:lnTo>
                    <a:pt x="54987" y="453280"/>
                  </a:lnTo>
                  <a:lnTo>
                    <a:pt x="83472" y="486489"/>
                  </a:lnTo>
                  <a:lnTo>
                    <a:pt x="116679" y="514977"/>
                  </a:lnTo>
                  <a:lnTo>
                    <a:pt x="154021" y="538158"/>
                  </a:lnTo>
                  <a:lnTo>
                    <a:pt x="194911" y="555443"/>
                  </a:lnTo>
                  <a:lnTo>
                    <a:pt x="238762" y="566244"/>
                  </a:lnTo>
                  <a:lnTo>
                    <a:pt x="284988" y="569976"/>
                  </a:lnTo>
                  <a:lnTo>
                    <a:pt x="331213" y="566244"/>
                  </a:lnTo>
                  <a:lnTo>
                    <a:pt x="375064" y="555443"/>
                  </a:lnTo>
                  <a:lnTo>
                    <a:pt x="415954" y="538158"/>
                  </a:lnTo>
                  <a:lnTo>
                    <a:pt x="453296" y="514977"/>
                  </a:lnTo>
                  <a:lnTo>
                    <a:pt x="486503" y="486489"/>
                  </a:lnTo>
                  <a:lnTo>
                    <a:pt x="514988" y="453280"/>
                  </a:lnTo>
                  <a:lnTo>
                    <a:pt x="538165" y="415938"/>
                  </a:lnTo>
                  <a:lnTo>
                    <a:pt x="555446" y="375050"/>
                  </a:lnTo>
                  <a:lnTo>
                    <a:pt x="566245" y="331204"/>
                  </a:lnTo>
                  <a:lnTo>
                    <a:pt x="569976" y="284988"/>
                  </a:lnTo>
                  <a:lnTo>
                    <a:pt x="566245" y="238771"/>
                  </a:lnTo>
                  <a:lnTo>
                    <a:pt x="555446" y="194925"/>
                  </a:lnTo>
                  <a:lnTo>
                    <a:pt x="538165" y="154037"/>
                  </a:lnTo>
                  <a:lnTo>
                    <a:pt x="514988" y="116695"/>
                  </a:lnTo>
                  <a:lnTo>
                    <a:pt x="486503" y="83486"/>
                  </a:lnTo>
                  <a:lnTo>
                    <a:pt x="453296" y="54998"/>
                  </a:lnTo>
                  <a:lnTo>
                    <a:pt x="415954" y="31817"/>
                  </a:lnTo>
                  <a:lnTo>
                    <a:pt x="375064" y="14532"/>
                  </a:lnTo>
                  <a:lnTo>
                    <a:pt x="331213" y="3731"/>
                  </a:lnTo>
                  <a:lnTo>
                    <a:pt x="28498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2731" y="3631691"/>
              <a:ext cx="341375" cy="341375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6594347" y="1725167"/>
            <a:ext cx="542290" cy="4422775"/>
            <a:chOff x="6594347" y="1725167"/>
            <a:chExt cx="542290" cy="4422775"/>
          </a:xfrm>
        </p:grpSpPr>
        <p:sp>
          <p:nvSpPr>
            <p:cNvPr id="17" name="object 17"/>
            <p:cNvSpPr/>
            <p:nvPr/>
          </p:nvSpPr>
          <p:spPr>
            <a:xfrm>
              <a:off x="6613397" y="3944873"/>
              <a:ext cx="407034" cy="1117600"/>
            </a:xfrm>
            <a:custGeom>
              <a:avLst/>
              <a:gdLst/>
              <a:ahLst/>
              <a:cxnLst/>
              <a:rect l="l" t="t" r="r" b="b"/>
              <a:pathLst>
                <a:path w="407034" h="1117600">
                  <a:moveTo>
                    <a:pt x="0" y="0"/>
                  </a:moveTo>
                  <a:lnTo>
                    <a:pt x="0" y="1117600"/>
                  </a:lnTo>
                </a:path>
                <a:path w="407034" h="1117600">
                  <a:moveTo>
                    <a:pt x="135635" y="0"/>
                  </a:moveTo>
                  <a:lnTo>
                    <a:pt x="135635" y="1117600"/>
                  </a:lnTo>
                </a:path>
                <a:path w="407034" h="1117600">
                  <a:moveTo>
                    <a:pt x="204216" y="0"/>
                  </a:moveTo>
                  <a:lnTo>
                    <a:pt x="204216" y="1117600"/>
                  </a:lnTo>
                </a:path>
                <a:path w="407034" h="1117600">
                  <a:moveTo>
                    <a:pt x="338327" y="0"/>
                  </a:moveTo>
                  <a:lnTo>
                    <a:pt x="338327" y="1117600"/>
                  </a:lnTo>
                </a:path>
                <a:path w="407034" h="1117600">
                  <a:moveTo>
                    <a:pt x="406907" y="0"/>
                  </a:moveTo>
                  <a:lnTo>
                    <a:pt x="406907" y="1117600"/>
                  </a:lnTo>
                </a:path>
                <a:path w="407034" h="1117600">
                  <a:moveTo>
                    <a:pt x="271272" y="0"/>
                  </a:moveTo>
                  <a:lnTo>
                    <a:pt x="271272" y="1117600"/>
                  </a:lnTo>
                </a:path>
                <a:path w="407034" h="1117600">
                  <a:moveTo>
                    <a:pt x="67055" y="0"/>
                  </a:moveTo>
                  <a:lnTo>
                    <a:pt x="67055" y="111760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107935" y="1725167"/>
              <a:ext cx="0" cy="4422775"/>
            </a:xfrm>
            <a:custGeom>
              <a:avLst/>
              <a:gdLst/>
              <a:ahLst/>
              <a:cxnLst/>
              <a:rect l="l" t="t" r="r" b="b"/>
              <a:pathLst>
                <a:path h="4422775">
                  <a:moveTo>
                    <a:pt x="0" y="0"/>
                  </a:moveTo>
                  <a:lnTo>
                    <a:pt x="0" y="4422775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278116" y="1711579"/>
            <a:ext cx="89598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Award 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ce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ti</a:t>
            </a:r>
            <a:r>
              <a:rPr sz="1400" b="1" spc="-15" dirty="0">
                <a:latin typeface="Arial"/>
                <a:cs typeface="Arial"/>
              </a:rPr>
              <a:t>v</a:t>
            </a:r>
            <a:r>
              <a:rPr sz="1400" b="1" dirty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78116" y="3606546"/>
            <a:ext cx="9340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80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rack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K</a:t>
            </a:r>
            <a:r>
              <a:rPr sz="1400" b="1" dirty="0">
                <a:latin typeface="Arial"/>
                <a:cs typeface="Arial"/>
              </a:rPr>
              <a:t>PIs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22589" y="1697177"/>
            <a:ext cx="2815590" cy="2330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Financial</a:t>
            </a:r>
            <a:r>
              <a:rPr sz="1350" b="1" spc="-3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incentives</a:t>
            </a:r>
            <a:r>
              <a:rPr sz="1350" b="1" spc="-30" dirty="0">
                <a:latin typeface="Arial"/>
                <a:cs typeface="Arial"/>
              </a:rPr>
              <a:t> </a:t>
            </a:r>
            <a:r>
              <a:rPr sz="1350" spc="-5" dirty="0">
                <a:latin typeface="Arial MT"/>
                <a:cs typeface="Arial MT"/>
              </a:rPr>
              <a:t>(Illustrative)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810625" y="1955419"/>
            <a:ext cx="2948940" cy="694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6413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spc="-5" dirty="0">
                <a:latin typeface="Arial MT"/>
                <a:cs typeface="Arial MT"/>
              </a:rPr>
              <a:t>Viability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Gap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Funding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for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upstream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producers</a:t>
            </a:r>
            <a:endParaRPr sz="135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spc="-5" dirty="0">
                <a:latin typeface="Arial MT"/>
                <a:cs typeface="Arial MT"/>
              </a:rPr>
              <a:t>Production/Export-based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incentives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22589" y="2622321"/>
            <a:ext cx="3248025" cy="79692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5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Non-financial</a:t>
            </a:r>
            <a:r>
              <a:rPr sz="1350" b="1" spc="-4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incentives</a:t>
            </a:r>
            <a:r>
              <a:rPr sz="1350" b="1" spc="-50" dirty="0">
                <a:latin typeface="Arial"/>
                <a:cs typeface="Arial"/>
              </a:rPr>
              <a:t> </a:t>
            </a:r>
            <a:r>
              <a:rPr sz="1350" spc="-5" dirty="0">
                <a:latin typeface="Arial MT"/>
                <a:cs typeface="Arial MT"/>
              </a:rPr>
              <a:t>(Illustrative)</a:t>
            </a:r>
            <a:endParaRPr sz="1350">
              <a:latin typeface="Arial MT"/>
              <a:cs typeface="Arial MT"/>
            </a:endParaRPr>
          </a:p>
          <a:p>
            <a:pPr marL="525780" lvl="1" indent="-226060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525780" algn="l"/>
                <a:tab pos="526415" algn="l"/>
              </a:tabLst>
            </a:pPr>
            <a:r>
              <a:rPr sz="1350" dirty="0">
                <a:latin typeface="Arial MT"/>
                <a:cs typeface="Arial MT"/>
              </a:rPr>
              <a:t>Land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grants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based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on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requirements</a:t>
            </a:r>
            <a:endParaRPr sz="1350">
              <a:latin typeface="Arial MT"/>
              <a:cs typeface="Arial MT"/>
            </a:endParaRPr>
          </a:p>
          <a:p>
            <a:pPr marL="525780" lvl="1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525780" algn="l"/>
                <a:tab pos="526415" algn="l"/>
              </a:tabLst>
            </a:pPr>
            <a:r>
              <a:rPr sz="1350" spc="-50" dirty="0">
                <a:latin typeface="Arial MT"/>
                <a:cs typeface="Arial MT"/>
              </a:rPr>
              <a:t>Tax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breaks</a:t>
            </a:r>
            <a:r>
              <a:rPr sz="1350" spc="-4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for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spc="5" dirty="0">
                <a:latin typeface="Arial MT"/>
                <a:cs typeface="Arial MT"/>
              </a:rPr>
              <a:t>R&amp;D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expenses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522589" y="3552215"/>
            <a:ext cx="3228975" cy="238950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5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spc="-15" dirty="0">
                <a:latin typeface="Arial"/>
                <a:cs typeface="Arial"/>
              </a:rPr>
              <a:t>Value</a:t>
            </a:r>
            <a:r>
              <a:rPr sz="1350" b="1" spc="-3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added</a:t>
            </a:r>
            <a:r>
              <a:rPr sz="1350" b="1" spc="-2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by</a:t>
            </a:r>
            <a:r>
              <a:rPr sz="1350" b="1" spc="-3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industry</a:t>
            </a:r>
            <a:endParaRPr sz="1350">
              <a:latin typeface="Arial"/>
              <a:cs typeface="Arial"/>
            </a:endParaRPr>
          </a:p>
          <a:p>
            <a:pPr marL="525780" marR="129539" lvl="1" indent="-226060" algn="just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526415" algn="l"/>
              </a:tabLst>
            </a:pPr>
            <a:r>
              <a:rPr sz="1350" dirty="0">
                <a:latin typeface="Arial MT"/>
                <a:cs typeface="Arial MT"/>
              </a:rPr>
              <a:t>Measure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GDP/GNI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contribution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of </a:t>
            </a:r>
            <a:r>
              <a:rPr sz="1350" spc="-36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PCPIR</a:t>
            </a:r>
            <a:endParaRPr sz="135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Fixed</a:t>
            </a:r>
            <a:r>
              <a:rPr sz="1350" b="1" spc="-30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assets</a:t>
            </a:r>
            <a:r>
              <a:rPr sz="1350" b="1" spc="-50" dirty="0">
                <a:latin typeface="Arial"/>
                <a:cs typeface="Arial"/>
              </a:rPr>
              <a:t> </a:t>
            </a:r>
            <a:r>
              <a:rPr sz="1350" b="1" spc="-5" dirty="0">
                <a:latin typeface="Arial"/>
                <a:cs typeface="Arial"/>
              </a:rPr>
              <a:t>investment</a:t>
            </a:r>
            <a:endParaRPr sz="1350">
              <a:latin typeface="Arial"/>
              <a:cs typeface="Arial"/>
            </a:endParaRPr>
          </a:p>
          <a:p>
            <a:pPr marL="525780" marR="105410" lvl="1" indent="-226060" algn="just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526415" algn="l"/>
              </a:tabLst>
            </a:pPr>
            <a:r>
              <a:rPr sz="1350" dirty="0">
                <a:latin typeface="Arial MT"/>
                <a:cs typeface="Arial MT"/>
              </a:rPr>
              <a:t>Measure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total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investments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fixed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assets </a:t>
            </a:r>
            <a:r>
              <a:rPr sz="1350" spc="5" dirty="0">
                <a:latin typeface="Arial MT"/>
                <a:cs typeface="Arial MT"/>
              </a:rPr>
              <a:t>made </a:t>
            </a:r>
            <a:r>
              <a:rPr sz="1350" dirty="0">
                <a:latin typeface="Arial MT"/>
                <a:cs typeface="Arial MT"/>
              </a:rPr>
              <a:t>in the chemical park </a:t>
            </a:r>
            <a:r>
              <a:rPr sz="1350" spc="-36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(leading</a:t>
            </a:r>
            <a:r>
              <a:rPr sz="1350" spc="-4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indicator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of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value</a:t>
            </a:r>
            <a:r>
              <a:rPr sz="1350" spc="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added)</a:t>
            </a:r>
            <a:endParaRPr sz="135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spc="-5" dirty="0">
                <a:latin typeface="Arial"/>
                <a:cs typeface="Arial"/>
              </a:rPr>
              <a:t>Skilled</a:t>
            </a:r>
            <a:r>
              <a:rPr sz="1350" b="1" spc="-20" dirty="0">
                <a:latin typeface="Arial"/>
                <a:cs typeface="Arial"/>
              </a:rPr>
              <a:t> </a:t>
            </a:r>
            <a:r>
              <a:rPr sz="1350" b="1" spc="-5" dirty="0">
                <a:latin typeface="Arial"/>
                <a:cs typeface="Arial"/>
              </a:rPr>
              <a:t>employment</a:t>
            </a:r>
            <a:endParaRPr sz="1350">
              <a:latin typeface="Arial"/>
              <a:cs typeface="Arial"/>
            </a:endParaRPr>
          </a:p>
          <a:p>
            <a:pPr marL="525780" marR="5080" lvl="1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525780" algn="l"/>
                <a:tab pos="526415" algn="l"/>
              </a:tabLst>
            </a:pPr>
            <a:r>
              <a:rPr sz="1350" dirty="0">
                <a:latin typeface="Arial MT"/>
                <a:cs typeface="Arial MT"/>
              </a:rPr>
              <a:t>Measure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impact</a:t>
            </a:r>
            <a:r>
              <a:rPr sz="1350" spc="-4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through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high-value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added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jobs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 </a:t>
            </a:r>
            <a:r>
              <a:rPr sz="1350" spc="-5" dirty="0">
                <a:latin typeface="Arial MT"/>
                <a:cs typeface="Arial MT"/>
              </a:rPr>
              <a:t>the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economy</a:t>
            </a:r>
            <a:endParaRPr sz="1350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7289292" y="2191511"/>
            <a:ext cx="570230" cy="571500"/>
            <a:chOff x="7289292" y="2191511"/>
            <a:chExt cx="570230" cy="571500"/>
          </a:xfrm>
        </p:grpSpPr>
        <p:sp>
          <p:nvSpPr>
            <p:cNvPr id="26" name="object 26"/>
            <p:cNvSpPr/>
            <p:nvPr/>
          </p:nvSpPr>
          <p:spPr>
            <a:xfrm>
              <a:off x="7289292" y="2191511"/>
              <a:ext cx="570230" cy="571500"/>
            </a:xfrm>
            <a:custGeom>
              <a:avLst/>
              <a:gdLst/>
              <a:ahLst/>
              <a:cxnLst/>
              <a:rect l="l" t="t" r="r" b="b"/>
              <a:pathLst>
                <a:path w="570229" h="571500">
                  <a:moveTo>
                    <a:pt x="284987" y="0"/>
                  </a:moveTo>
                  <a:lnTo>
                    <a:pt x="238771" y="3738"/>
                  </a:lnTo>
                  <a:lnTo>
                    <a:pt x="194925" y="14563"/>
                  </a:lnTo>
                  <a:lnTo>
                    <a:pt x="154037" y="31886"/>
                  </a:lnTo>
                  <a:lnTo>
                    <a:pt x="116695" y="55120"/>
                  </a:lnTo>
                  <a:lnTo>
                    <a:pt x="83486" y="83677"/>
                  </a:lnTo>
                  <a:lnTo>
                    <a:pt x="54998" y="116970"/>
                  </a:lnTo>
                  <a:lnTo>
                    <a:pt x="31817" y="154411"/>
                  </a:lnTo>
                  <a:lnTo>
                    <a:pt x="14532" y="195413"/>
                  </a:lnTo>
                  <a:lnTo>
                    <a:pt x="3731" y="239388"/>
                  </a:lnTo>
                  <a:lnTo>
                    <a:pt x="0" y="285750"/>
                  </a:lnTo>
                  <a:lnTo>
                    <a:pt x="3731" y="332111"/>
                  </a:lnTo>
                  <a:lnTo>
                    <a:pt x="14532" y="376086"/>
                  </a:lnTo>
                  <a:lnTo>
                    <a:pt x="31817" y="417088"/>
                  </a:lnTo>
                  <a:lnTo>
                    <a:pt x="54998" y="454529"/>
                  </a:lnTo>
                  <a:lnTo>
                    <a:pt x="83486" y="487822"/>
                  </a:lnTo>
                  <a:lnTo>
                    <a:pt x="116695" y="516379"/>
                  </a:lnTo>
                  <a:lnTo>
                    <a:pt x="154037" y="539613"/>
                  </a:lnTo>
                  <a:lnTo>
                    <a:pt x="194925" y="556936"/>
                  </a:lnTo>
                  <a:lnTo>
                    <a:pt x="238771" y="567761"/>
                  </a:lnTo>
                  <a:lnTo>
                    <a:pt x="284987" y="571500"/>
                  </a:lnTo>
                  <a:lnTo>
                    <a:pt x="331204" y="567761"/>
                  </a:lnTo>
                  <a:lnTo>
                    <a:pt x="375050" y="556936"/>
                  </a:lnTo>
                  <a:lnTo>
                    <a:pt x="415938" y="539613"/>
                  </a:lnTo>
                  <a:lnTo>
                    <a:pt x="453280" y="516379"/>
                  </a:lnTo>
                  <a:lnTo>
                    <a:pt x="486489" y="487822"/>
                  </a:lnTo>
                  <a:lnTo>
                    <a:pt x="514977" y="454529"/>
                  </a:lnTo>
                  <a:lnTo>
                    <a:pt x="538158" y="417088"/>
                  </a:lnTo>
                  <a:lnTo>
                    <a:pt x="555443" y="376086"/>
                  </a:lnTo>
                  <a:lnTo>
                    <a:pt x="566244" y="332111"/>
                  </a:lnTo>
                  <a:lnTo>
                    <a:pt x="569976" y="285750"/>
                  </a:lnTo>
                  <a:lnTo>
                    <a:pt x="566244" y="239388"/>
                  </a:lnTo>
                  <a:lnTo>
                    <a:pt x="555443" y="195413"/>
                  </a:lnTo>
                  <a:lnTo>
                    <a:pt x="538158" y="154411"/>
                  </a:lnTo>
                  <a:lnTo>
                    <a:pt x="514977" y="116970"/>
                  </a:lnTo>
                  <a:lnTo>
                    <a:pt x="486489" y="83677"/>
                  </a:lnTo>
                  <a:lnTo>
                    <a:pt x="453280" y="55120"/>
                  </a:lnTo>
                  <a:lnTo>
                    <a:pt x="415938" y="31886"/>
                  </a:lnTo>
                  <a:lnTo>
                    <a:pt x="375050" y="14563"/>
                  </a:lnTo>
                  <a:lnTo>
                    <a:pt x="331204" y="3738"/>
                  </a:lnTo>
                  <a:lnTo>
                    <a:pt x="284987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03592" y="2305811"/>
              <a:ext cx="341375" cy="342900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7289292" y="3861815"/>
            <a:ext cx="570230" cy="571500"/>
            <a:chOff x="7289292" y="3861815"/>
            <a:chExt cx="570230" cy="571500"/>
          </a:xfrm>
        </p:grpSpPr>
        <p:sp>
          <p:nvSpPr>
            <p:cNvPr id="29" name="object 29"/>
            <p:cNvSpPr/>
            <p:nvPr/>
          </p:nvSpPr>
          <p:spPr>
            <a:xfrm>
              <a:off x="7289292" y="3861815"/>
              <a:ext cx="570230" cy="571500"/>
            </a:xfrm>
            <a:custGeom>
              <a:avLst/>
              <a:gdLst/>
              <a:ahLst/>
              <a:cxnLst/>
              <a:rect l="l" t="t" r="r" b="b"/>
              <a:pathLst>
                <a:path w="570229" h="571500">
                  <a:moveTo>
                    <a:pt x="284987" y="0"/>
                  </a:moveTo>
                  <a:lnTo>
                    <a:pt x="238771" y="3738"/>
                  </a:lnTo>
                  <a:lnTo>
                    <a:pt x="194925" y="14563"/>
                  </a:lnTo>
                  <a:lnTo>
                    <a:pt x="154037" y="31886"/>
                  </a:lnTo>
                  <a:lnTo>
                    <a:pt x="116695" y="55120"/>
                  </a:lnTo>
                  <a:lnTo>
                    <a:pt x="83486" y="83677"/>
                  </a:lnTo>
                  <a:lnTo>
                    <a:pt x="54998" y="116970"/>
                  </a:lnTo>
                  <a:lnTo>
                    <a:pt x="31817" y="154411"/>
                  </a:lnTo>
                  <a:lnTo>
                    <a:pt x="14532" y="195413"/>
                  </a:lnTo>
                  <a:lnTo>
                    <a:pt x="3731" y="239388"/>
                  </a:lnTo>
                  <a:lnTo>
                    <a:pt x="0" y="285749"/>
                  </a:lnTo>
                  <a:lnTo>
                    <a:pt x="3731" y="332111"/>
                  </a:lnTo>
                  <a:lnTo>
                    <a:pt x="14532" y="376086"/>
                  </a:lnTo>
                  <a:lnTo>
                    <a:pt x="31817" y="417088"/>
                  </a:lnTo>
                  <a:lnTo>
                    <a:pt x="54998" y="454529"/>
                  </a:lnTo>
                  <a:lnTo>
                    <a:pt x="83486" y="487822"/>
                  </a:lnTo>
                  <a:lnTo>
                    <a:pt x="116695" y="516379"/>
                  </a:lnTo>
                  <a:lnTo>
                    <a:pt x="154037" y="539613"/>
                  </a:lnTo>
                  <a:lnTo>
                    <a:pt x="194925" y="556936"/>
                  </a:lnTo>
                  <a:lnTo>
                    <a:pt x="238771" y="567761"/>
                  </a:lnTo>
                  <a:lnTo>
                    <a:pt x="284987" y="571499"/>
                  </a:lnTo>
                  <a:lnTo>
                    <a:pt x="331204" y="567761"/>
                  </a:lnTo>
                  <a:lnTo>
                    <a:pt x="375050" y="556936"/>
                  </a:lnTo>
                  <a:lnTo>
                    <a:pt x="415938" y="539613"/>
                  </a:lnTo>
                  <a:lnTo>
                    <a:pt x="453280" y="516379"/>
                  </a:lnTo>
                  <a:lnTo>
                    <a:pt x="486489" y="487822"/>
                  </a:lnTo>
                  <a:lnTo>
                    <a:pt x="514977" y="454529"/>
                  </a:lnTo>
                  <a:lnTo>
                    <a:pt x="538158" y="417088"/>
                  </a:lnTo>
                  <a:lnTo>
                    <a:pt x="555443" y="376086"/>
                  </a:lnTo>
                  <a:lnTo>
                    <a:pt x="566244" y="332111"/>
                  </a:lnTo>
                  <a:lnTo>
                    <a:pt x="569976" y="285749"/>
                  </a:lnTo>
                  <a:lnTo>
                    <a:pt x="566244" y="239388"/>
                  </a:lnTo>
                  <a:lnTo>
                    <a:pt x="555443" y="195413"/>
                  </a:lnTo>
                  <a:lnTo>
                    <a:pt x="538158" y="154411"/>
                  </a:lnTo>
                  <a:lnTo>
                    <a:pt x="514977" y="116970"/>
                  </a:lnTo>
                  <a:lnTo>
                    <a:pt x="486489" y="83677"/>
                  </a:lnTo>
                  <a:lnTo>
                    <a:pt x="453280" y="55120"/>
                  </a:lnTo>
                  <a:lnTo>
                    <a:pt x="415938" y="31886"/>
                  </a:lnTo>
                  <a:lnTo>
                    <a:pt x="375050" y="14563"/>
                  </a:lnTo>
                  <a:lnTo>
                    <a:pt x="331204" y="3738"/>
                  </a:lnTo>
                  <a:lnTo>
                    <a:pt x="284987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03592" y="3976115"/>
              <a:ext cx="341375" cy="342900"/>
            </a:xfrm>
            <a:prstGeom prst="rect">
              <a:avLst/>
            </a:prstGeom>
          </p:spPr>
        </p:pic>
      </p:grpSp>
      <p:sp>
        <p:nvSpPr>
          <p:cNvPr id="31" name="object 31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8739" y="16002"/>
            <a:ext cx="17519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3" name="object 3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  <p:sp>
        <p:nvSpPr>
          <p:cNvPr id="36" name="object 36"/>
          <p:cNvSpPr txBox="1"/>
          <p:nvPr/>
        </p:nvSpPr>
        <p:spPr>
          <a:xfrm>
            <a:off x="395427" y="6596197"/>
            <a:ext cx="107569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2.</a:t>
            </a:r>
            <a:r>
              <a:rPr spc="-150" dirty="0"/>
              <a:t> </a:t>
            </a:r>
            <a:r>
              <a:rPr spc="-25" dirty="0"/>
              <a:t>Consider</a:t>
            </a:r>
            <a:r>
              <a:rPr spc="-175" dirty="0"/>
              <a:t> </a:t>
            </a:r>
            <a:r>
              <a:rPr spc="-70" dirty="0"/>
              <a:t>establishing</a:t>
            </a:r>
            <a:r>
              <a:rPr spc="-180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45" dirty="0"/>
              <a:t>local</a:t>
            </a:r>
            <a:r>
              <a:rPr spc="-160" dirty="0"/>
              <a:t> </a:t>
            </a:r>
            <a:r>
              <a:rPr dirty="0"/>
              <a:t>operational</a:t>
            </a:r>
            <a:r>
              <a:rPr spc="-185" dirty="0"/>
              <a:t> </a:t>
            </a:r>
            <a:r>
              <a:rPr spc="-35" dirty="0"/>
              <a:t>decision-making</a:t>
            </a:r>
            <a:r>
              <a:rPr spc="-195" dirty="0"/>
              <a:t> </a:t>
            </a:r>
            <a:r>
              <a:rPr spc="55" dirty="0"/>
              <a:t>body</a:t>
            </a:r>
            <a:r>
              <a:rPr spc="-150" dirty="0"/>
              <a:t> </a:t>
            </a:r>
            <a:r>
              <a:rPr spc="-90" dirty="0"/>
              <a:t>for</a:t>
            </a:r>
            <a:r>
              <a:rPr spc="-160" dirty="0"/>
              <a:t> </a:t>
            </a:r>
            <a:r>
              <a:rPr spc="125" dirty="0"/>
              <a:t>each </a:t>
            </a:r>
            <a:r>
              <a:rPr spc="-755" dirty="0"/>
              <a:t> </a:t>
            </a:r>
            <a:r>
              <a:rPr spc="-90" dirty="0"/>
              <a:t>PCPIR</a:t>
            </a:r>
          </a:p>
        </p:txBody>
      </p:sp>
      <p:sp>
        <p:nvSpPr>
          <p:cNvPr id="3" name="object 3"/>
          <p:cNvSpPr/>
          <p:nvPr/>
        </p:nvSpPr>
        <p:spPr>
          <a:xfrm>
            <a:off x="411480" y="1667255"/>
            <a:ext cx="11082655" cy="0"/>
          </a:xfrm>
          <a:custGeom>
            <a:avLst/>
            <a:gdLst/>
            <a:ahLst/>
            <a:cxnLst/>
            <a:rect l="l" t="t" r="r" b="b"/>
            <a:pathLst>
              <a:path w="11082655">
                <a:moveTo>
                  <a:pt x="0" y="0"/>
                </a:moveTo>
                <a:lnTo>
                  <a:pt x="11082274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5427" y="1711579"/>
            <a:ext cx="92646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 </a:t>
            </a:r>
            <a:r>
              <a:rPr sz="1400" b="1" dirty="0">
                <a:latin typeface="Arial"/>
                <a:cs typeface="Arial"/>
              </a:rPr>
              <a:t> O</a:t>
            </a:r>
            <a:r>
              <a:rPr sz="1400" b="1" spc="-10" dirty="0">
                <a:latin typeface="Arial"/>
                <a:cs typeface="Arial"/>
              </a:rPr>
              <a:t>b</a:t>
            </a:r>
            <a:r>
              <a:rPr sz="1400" b="1" dirty="0">
                <a:latin typeface="Arial"/>
                <a:cs typeface="Arial"/>
              </a:rPr>
              <a:t>jecti</a:t>
            </a:r>
            <a:r>
              <a:rPr sz="1400" b="1" spc="-15" dirty="0">
                <a:latin typeface="Arial"/>
                <a:cs typeface="Arial"/>
              </a:rPr>
              <a:t>v</a:t>
            </a:r>
            <a:r>
              <a:rPr sz="1400" b="1" dirty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427" y="3008757"/>
            <a:ext cx="138811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</a:t>
            </a:r>
            <a:r>
              <a:rPr sz="1400" b="1" dirty="0">
                <a:latin typeface="Arial"/>
                <a:cs typeface="Arial"/>
              </a:rPr>
              <a:t>es</a:t>
            </a:r>
            <a:r>
              <a:rPr sz="1400" b="1" spc="-10" dirty="0">
                <a:latin typeface="Arial"/>
                <a:cs typeface="Arial"/>
              </a:rPr>
              <a:t>pon</a:t>
            </a:r>
            <a:r>
              <a:rPr sz="1400" b="1" dirty="0">
                <a:latin typeface="Arial"/>
                <a:cs typeface="Arial"/>
              </a:rPr>
              <a:t>si</a:t>
            </a:r>
            <a:r>
              <a:rPr sz="1400" b="1" spc="-10" dirty="0">
                <a:latin typeface="Arial"/>
                <a:cs typeface="Arial"/>
              </a:rPr>
              <a:t>b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0" dirty="0">
                <a:latin typeface="Arial"/>
                <a:cs typeface="Arial"/>
              </a:rPr>
              <a:t>l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5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i</a:t>
            </a:r>
            <a:r>
              <a:rPr sz="1400" b="1" dirty="0">
                <a:latin typeface="Arial"/>
                <a:cs typeface="Arial"/>
              </a:rPr>
              <a:t>es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08431" y="2191511"/>
            <a:ext cx="6134100" cy="621030"/>
            <a:chOff x="408431" y="2191511"/>
            <a:chExt cx="6134100" cy="621030"/>
          </a:xfrm>
        </p:grpSpPr>
        <p:sp>
          <p:nvSpPr>
            <p:cNvPr id="7" name="object 7"/>
            <p:cNvSpPr/>
            <p:nvPr/>
          </p:nvSpPr>
          <p:spPr>
            <a:xfrm>
              <a:off x="411479" y="2805683"/>
              <a:ext cx="6130925" cy="0"/>
            </a:xfrm>
            <a:custGeom>
              <a:avLst/>
              <a:gdLst/>
              <a:ahLst/>
              <a:cxnLst/>
              <a:rect l="l" t="t" r="r" b="b"/>
              <a:pathLst>
                <a:path w="6130925">
                  <a:moveTo>
                    <a:pt x="0" y="0"/>
                  </a:moveTo>
                  <a:lnTo>
                    <a:pt x="6130925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08431" y="2191511"/>
              <a:ext cx="570230" cy="571500"/>
            </a:xfrm>
            <a:custGeom>
              <a:avLst/>
              <a:gdLst/>
              <a:ahLst/>
              <a:cxnLst/>
              <a:rect l="l" t="t" r="r" b="b"/>
              <a:pathLst>
                <a:path w="570230" h="571500">
                  <a:moveTo>
                    <a:pt x="284988" y="0"/>
                  </a:moveTo>
                  <a:lnTo>
                    <a:pt x="238762" y="3738"/>
                  </a:lnTo>
                  <a:lnTo>
                    <a:pt x="194911" y="14563"/>
                  </a:lnTo>
                  <a:lnTo>
                    <a:pt x="154021" y="31886"/>
                  </a:lnTo>
                  <a:lnTo>
                    <a:pt x="116679" y="55120"/>
                  </a:lnTo>
                  <a:lnTo>
                    <a:pt x="83472" y="83677"/>
                  </a:lnTo>
                  <a:lnTo>
                    <a:pt x="54987" y="116970"/>
                  </a:lnTo>
                  <a:lnTo>
                    <a:pt x="31810" y="154411"/>
                  </a:lnTo>
                  <a:lnTo>
                    <a:pt x="14529" y="195413"/>
                  </a:lnTo>
                  <a:lnTo>
                    <a:pt x="3730" y="239388"/>
                  </a:lnTo>
                  <a:lnTo>
                    <a:pt x="0" y="285750"/>
                  </a:lnTo>
                  <a:lnTo>
                    <a:pt x="3730" y="332111"/>
                  </a:lnTo>
                  <a:lnTo>
                    <a:pt x="14529" y="376086"/>
                  </a:lnTo>
                  <a:lnTo>
                    <a:pt x="31810" y="417088"/>
                  </a:lnTo>
                  <a:lnTo>
                    <a:pt x="54987" y="454529"/>
                  </a:lnTo>
                  <a:lnTo>
                    <a:pt x="83472" y="487822"/>
                  </a:lnTo>
                  <a:lnTo>
                    <a:pt x="116679" y="516379"/>
                  </a:lnTo>
                  <a:lnTo>
                    <a:pt x="154021" y="539613"/>
                  </a:lnTo>
                  <a:lnTo>
                    <a:pt x="194911" y="556936"/>
                  </a:lnTo>
                  <a:lnTo>
                    <a:pt x="238762" y="567761"/>
                  </a:lnTo>
                  <a:lnTo>
                    <a:pt x="284988" y="571500"/>
                  </a:lnTo>
                  <a:lnTo>
                    <a:pt x="331213" y="567761"/>
                  </a:lnTo>
                  <a:lnTo>
                    <a:pt x="375064" y="556936"/>
                  </a:lnTo>
                  <a:lnTo>
                    <a:pt x="415954" y="539613"/>
                  </a:lnTo>
                  <a:lnTo>
                    <a:pt x="453296" y="516379"/>
                  </a:lnTo>
                  <a:lnTo>
                    <a:pt x="486503" y="487822"/>
                  </a:lnTo>
                  <a:lnTo>
                    <a:pt x="514988" y="454529"/>
                  </a:lnTo>
                  <a:lnTo>
                    <a:pt x="538165" y="417088"/>
                  </a:lnTo>
                  <a:lnTo>
                    <a:pt x="555446" y="376086"/>
                  </a:lnTo>
                  <a:lnTo>
                    <a:pt x="566245" y="332111"/>
                  </a:lnTo>
                  <a:lnTo>
                    <a:pt x="569976" y="285750"/>
                  </a:lnTo>
                  <a:lnTo>
                    <a:pt x="566245" y="239388"/>
                  </a:lnTo>
                  <a:lnTo>
                    <a:pt x="555446" y="195413"/>
                  </a:lnTo>
                  <a:lnTo>
                    <a:pt x="538165" y="154411"/>
                  </a:lnTo>
                  <a:lnTo>
                    <a:pt x="514988" y="116970"/>
                  </a:lnTo>
                  <a:lnTo>
                    <a:pt x="486503" y="83677"/>
                  </a:lnTo>
                  <a:lnTo>
                    <a:pt x="453296" y="55120"/>
                  </a:lnTo>
                  <a:lnTo>
                    <a:pt x="415954" y="31886"/>
                  </a:lnTo>
                  <a:lnTo>
                    <a:pt x="375064" y="14563"/>
                  </a:lnTo>
                  <a:lnTo>
                    <a:pt x="331213" y="3738"/>
                  </a:lnTo>
                  <a:lnTo>
                    <a:pt x="28498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2731" y="2305811"/>
              <a:ext cx="341375" cy="342900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408431" y="3517391"/>
            <a:ext cx="570230" cy="570230"/>
            <a:chOff x="408431" y="3517391"/>
            <a:chExt cx="570230" cy="570230"/>
          </a:xfrm>
        </p:grpSpPr>
        <p:sp>
          <p:nvSpPr>
            <p:cNvPr id="11" name="object 11"/>
            <p:cNvSpPr/>
            <p:nvPr/>
          </p:nvSpPr>
          <p:spPr>
            <a:xfrm>
              <a:off x="408431" y="3517391"/>
              <a:ext cx="570230" cy="570230"/>
            </a:xfrm>
            <a:custGeom>
              <a:avLst/>
              <a:gdLst/>
              <a:ahLst/>
              <a:cxnLst/>
              <a:rect l="l" t="t" r="r" b="b"/>
              <a:pathLst>
                <a:path w="570230" h="570229">
                  <a:moveTo>
                    <a:pt x="284988" y="0"/>
                  </a:moveTo>
                  <a:lnTo>
                    <a:pt x="238762" y="3731"/>
                  </a:lnTo>
                  <a:lnTo>
                    <a:pt x="194911" y="14532"/>
                  </a:lnTo>
                  <a:lnTo>
                    <a:pt x="154021" y="31817"/>
                  </a:lnTo>
                  <a:lnTo>
                    <a:pt x="116679" y="54998"/>
                  </a:lnTo>
                  <a:lnTo>
                    <a:pt x="83472" y="83486"/>
                  </a:lnTo>
                  <a:lnTo>
                    <a:pt x="54987" y="116695"/>
                  </a:lnTo>
                  <a:lnTo>
                    <a:pt x="31810" y="154037"/>
                  </a:lnTo>
                  <a:lnTo>
                    <a:pt x="14529" y="194925"/>
                  </a:lnTo>
                  <a:lnTo>
                    <a:pt x="3730" y="238771"/>
                  </a:lnTo>
                  <a:lnTo>
                    <a:pt x="0" y="284988"/>
                  </a:lnTo>
                  <a:lnTo>
                    <a:pt x="3730" y="331204"/>
                  </a:lnTo>
                  <a:lnTo>
                    <a:pt x="14529" y="375050"/>
                  </a:lnTo>
                  <a:lnTo>
                    <a:pt x="31810" y="415938"/>
                  </a:lnTo>
                  <a:lnTo>
                    <a:pt x="54987" y="453280"/>
                  </a:lnTo>
                  <a:lnTo>
                    <a:pt x="83472" y="486489"/>
                  </a:lnTo>
                  <a:lnTo>
                    <a:pt x="116679" y="514977"/>
                  </a:lnTo>
                  <a:lnTo>
                    <a:pt x="154021" y="538158"/>
                  </a:lnTo>
                  <a:lnTo>
                    <a:pt x="194911" y="555443"/>
                  </a:lnTo>
                  <a:lnTo>
                    <a:pt x="238762" y="566244"/>
                  </a:lnTo>
                  <a:lnTo>
                    <a:pt x="284988" y="569976"/>
                  </a:lnTo>
                  <a:lnTo>
                    <a:pt x="331213" y="566244"/>
                  </a:lnTo>
                  <a:lnTo>
                    <a:pt x="375064" y="555443"/>
                  </a:lnTo>
                  <a:lnTo>
                    <a:pt x="415954" y="538158"/>
                  </a:lnTo>
                  <a:lnTo>
                    <a:pt x="453296" y="514977"/>
                  </a:lnTo>
                  <a:lnTo>
                    <a:pt x="486503" y="486489"/>
                  </a:lnTo>
                  <a:lnTo>
                    <a:pt x="514988" y="453280"/>
                  </a:lnTo>
                  <a:lnTo>
                    <a:pt x="538165" y="415938"/>
                  </a:lnTo>
                  <a:lnTo>
                    <a:pt x="555446" y="375050"/>
                  </a:lnTo>
                  <a:lnTo>
                    <a:pt x="566245" y="331204"/>
                  </a:lnTo>
                  <a:lnTo>
                    <a:pt x="569976" y="284988"/>
                  </a:lnTo>
                  <a:lnTo>
                    <a:pt x="566245" y="238771"/>
                  </a:lnTo>
                  <a:lnTo>
                    <a:pt x="555446" y="194925"/>
                  </a:lnTo>
                  <a:lnTo>
                    <a:pt x="538165" y="154037"/>
                  </a:lnTo>
                  <a:lnTo>
                    <a:pt x="514988" y="116695"/>
                  </a:lnTo>
                  <a:lnTo>
                    <a:pt x="486503" y="83486"/>
                  </a:lnTo>
                  <a:lnTo>
                    <a:pt x="453296" y="54998"/>
                  </a:lnTo>
                  <a:lnTo>
                    <a:pt x="415954" y="31817"/>
                  </a:lnTo>
                  <a:lnTo>
                    <a:pt x="375064" y="14532"/>
                  </a:lnTo>
                  <a:lnTo>
                    <a:pt x="331213" y="3731"/>
                  </a:lnTo>
                  <a:lnTo>
                    <a:pt x="28498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2731" y="3631691"/>
              <a:ext cx="341375" cy="341375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6856476" y="1725167"/>
            <a:ext cx="271145" cy="4422775"/>
            <a:chOff x="6856476" y="1725167"/>
            <a:chExt cx="271145" cy="4422775"/>
          </a:xfrm>
        </p:grpSpPr>
        <p:sp>
          <p:nvSpPr>
            <p:cNvPr id="14" name="object 14"/>
            <p:cNvSpPr/>
            <p:nvPr/>
          </p:nvSpPr>
          <p:spPr>
            <a:xfrm>
              <a:off x="6875526" y="5033009"/>
              <a:ext cx="137160" cy="765175"/>
            </a:xfrm>
            <a:custGeom>
              <a:avLst/>
              <a:gdLst/>
              <a:ahLst/>
              <a:cxnLst/>
              <a:rect l="l" t="t" r="r" b="b"/>
              <a:pathLst>
                <a:path w="137159" h="765175">
                  <a:moveTo>
                    <a:pt x="68579" y="0"/>
                  </a:moveTo>
                  <a:lnTo>
                    <a:pt x="68579" y="765174"/>
                  </a:lnTo>
                </a:path>
                <a:path w="137159" h="765175">
                  <a:moveTo>
                    <a:pt x="137159" y="0"/>
                  </a:moveTo>
                  <a:lnTo>
                    <a:pt x="137159" y="765174"/>
                  </a:lnTo>
                </a:path>
                <a:path w="137159" h="765175">
                  <a:moveTo>
                    <a:pt x="0" y="0"/>
                  </a:moveTo>
                  <a:lnTo>
                    <a:pt x="0" y="76517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098792" y="1725167"/>
              <a:ext cx="0" cy="4422775"/>
            </a:xfrm>
            <a:custGeom>
              <a:avLst/>
              <a:gdLst/>
              <a:ahLst/>
              <a:cxnLst/>
              <a:rect l="l" t="t" r="r" b="b"/>
              <a:pathLst>
                <a:path h="4422775">
                  <a:moveTo>
                    <a:pt x="0" y="0"/>
                  </a:moveTo>
                  <a:lnTo>
                    <a:pt x="0" y="4422775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838705" y="1787728"/>
            <a:ext cx="4551680" cy="926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  <a:tab pos="299720" algn="l"/>
              </a:tabLst>
            </a:pPr>
            <a:r>
              <a:rPr sz="1350" dirty="0">
                <a:latin typeface="Arial MT"/>
                <a:cs typeface="Arial MT"/>
              </a:rPr>
              <a:t>Manage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the</a:t>
            </a:r>
            <a:r>
              <a:rPr sz="1350" spc="-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infrastructure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of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the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park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screen</a:t>
            </a:r>
            <a:endParaRPr sz="135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350" dirty="0">
                <a:latin typeface="Arial MT"/>
                <a:cs typeface="Arial MT"/>
              </a:rPr>
              <a:t>investments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for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suitability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productivity</a:t>
            </a:r>
            <a:endParaRPr sz="135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600"/>
              </a:spcBef>
              <a:buChar char="•"/>
              <a:tabLst>
                <a:tab pos="299085" algn="l"/>
                <a:tab pos="299720" algn="l"/>
              </a:tabLst>
            </a:pPr>
            <a:r>
              <a:rPr sz="1350" dirty="0">
                <a:latin typeface="Arial MT"/>
                <a:cs typeface="Arial MT"/>
              </a:rPr>
              <a:t>Independently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frame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pro-industry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policies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for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the PCPIR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(to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be</a:t>
            </a:r>
            <a:r>
              <a:rPr sz="1350" spc="-5" dirty="0">
                <a:latin typeface="Arial MT"/>
                <a:cs typeface="Arial MT"/>
              </a:rPr>
              <a:t> reviewed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periodically)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31975" y="2845689"/>
            <a:ext cx="4843145" cy="2186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spc="-5" dirty="0">
                <a:latin typeface="Arial"/>
                <a:cs typeface="Arial"/>
              </a:rPr>
              <a:t>Investment</a:t>
            </a:r>
            <a:r>
              <a:rPr sz="1350" b="1" spc="-2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Screening</a:t>
            </a:r>
            <a:r>
              <a:rPr sz="1350" b="1" spc="-20" dirty="0">
                <a:latin typeface="Arial"/>
                <a:cs typeface="Arial"/>
              </a:rPr>
              <a:t> </a:t>
            </a:r>
            <a:r>
              <a:rPr sz="1350" dirty="0">
                <a:latin typeface="Arial MT"/>
                <a:cs typeface="Arial MT"/>
              </a:rPr>
              <a:t>-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Screen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investments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based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on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size,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type, </a:t>
            </a:r>
            <a:r>
              <a:rPr sz="1350" dirty="0">
                <a:latin typeface="Arial MT"/>
                <a:cs typeface="Arial MT"/>
              </a:rPr>
              <a:t>lease tenure, land </a:t>
            </a:r>
            <a:r>
              <a:rPr sz="1350" spc="-10" dirty="0">
                <a:latin typeface="Arial MT"/>
                <a:cs typeface="Arial MT"/>
              </a:rPr>
              <a:t>productivity, </a:t>
            </a:r>
            <a:r>
              <a:rPr sz="1350" dirty="0">
                <a:latin typeface="Arial MT"/>
                <a:cs typeface="Arial MT"/>
              </a:rPr>
              <a:t>and credibility of 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proposal</a:t>
            </a:r>
            <a:endParaRPr sz="1350">
              <a:latin typeface="Arial MT"/>
              <a:cs typeface="Arial MT"/>
            </a:endParaRPr>
          </a:p>
          <a:p>
            <a:pPr marL="238125" marR="24130" indent="-226060">
              <a:lnSpc>
                <a:spcPct val="100000"/>
              </a:lnSpc>
              <a:spcBef>
                <a:spcPts val="4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Land</a:t>
            </a:r>
            <a:r>
              <a:rPr sz="1350" b="1" spc="-1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Sales</a:t>
            </a:r>
            <a:r>
              <a:rPr sz="1350" b="1" spc="-15" dirty="0">
                <a:latin typeface="Arial"/>
                <a:cs typeface="Arial"/>
              </a:rPr>
              <a:t> </a:t>
            </a:r>
            <a:r>
              <a:rPr sz="1350" dirty="0">
                <a:latin typeface="Arial MT"/>
                <a:cs typeface="Arial MT"/>
              </a:rPr>
              <a:t>- Ensure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preapproved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building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plans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and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tender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sites through land </a:t>
            </a:r>
            <a:r>
              <a:rPr sz="1350" spc="-5" dirty="0">
                <a:latin typeface="Arial MT"/>
                <a:cs typeface="Arial MT"/>
              </a:rPr>
              <a:t>for </a:t>
            </a:r>
            <a:r>
              <a:rPr sz="1350" dirty="0">
                <a:latin typeface="Arial MT"/>
                <a:cs typeface="Arial MT"/>
              </a:rPr>
              <a:t>(1) a specific industrial use 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(manufacturing, </a:t>
            </a:r>
            <a:r>
              <a:rPr sz="1350" dirty="0">
                <a:latin typeface="Arial MT"/>
                <a:cs typeface="Arial MT"/>
              </a:rPr>
              <a:t>storage, </a:t>
            </a:r>
            <a:r>
              <a:rPr sz="1350" spc="-5" dirty="0">
                <a:latin typeface="Arial MT"/>
                <a:cs typeface="Arial MT"/>
              </a:rPr>
              <a:t>etc., </a:t>
            </a:r>
            <a:r>
              <a:rPr sz="1350" dirty="0">
                <a:latin typeface="Arial MT"/>
                <a:cs typeface="Arial MT"/>
              </a:rPr>
              <a:t>as </a:t>
            </a:r>
            <a:r>
              <a:rPr sz="1350" spc="-5" dirty="0">
                <a:latin typeface="Arial MT"/>
                <a:cs typeface="Arial MT"/>
              </a:rPr>
              <a:t>permitted </a:t>
            </a:r>
            <a:r>
              <a:rPr sz="1350" dirty="0">
                <a:latin typeface="Arial MT"/>
                <a:cs typeface="Arial MT"/>
              </a:rPr>
              <a:t>by </a:t>
            </a:r>
            <a:r>
              <a:rPr sz="1350" spc="-5" dirty="0">
                <a:latin typeface="Arial MT"/>
                <a:cs typeface="Arial MT"/>
              </a:rPr>
              <a:t>the ‘planning </a:t>
            </a:r>
            <a:r>
              <a:rPr sz="135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act’)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or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(2)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a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specific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concept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(e.g.,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biomedical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R&amp;D)</a:t>
            </a:r>
            <a:endParaRPr sz="1350">
              <a:latin typeface="Arial MT"/>
              <a:cs typeface="Arial MT"/>
            </a:endParaRPr>
          </a:p>
          <a:p>
            <a:pPr marL="238125" marR="180340" indent="-226060">
              <a:lnSpc>
                <a:spcPct val="100000"/>
              </a:lnSpc>
              <a:spcBef>
                <a:spcPts val="4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50" b="1" dirty="0">
                <a:latin typeface="Arial"/>
                <a:cs typeface="Arial"/>
              </a:rPr>
              <a:t>Lease Management </a:t>
            </a:r>
            <a:r>
              <a:rPr sz="1350" dirty="0">
                <a:latin typeface="Arial MT"/>
                <a:cs typeface="Arial MT"/>
              </a:rPr>
              <a:t>- </a:t>
            </a:r>
            <a:r>
              <a:rPr sz="1350" spc="-10" dirty="0">
                <a:latin typeface="Arial MT"/>
                <a:cs typeface="Arial MT"/>
              </a:rPr>
              <a:t>Offer </a:t>
            </a:r>
            <a:r>
              <a:rPr sz="1350" dirty="0">
                <a:latin typeface="Arial MT"/>
                <a:cs typeface="Arial MT"/>
              </a:rPr>
              <a:t>one-stop shop assistance </a:t>
            </a:r>
            <a:r>
              <a:rPr sz="1350" spc="-5" dirty="0">
                <a:latin typeface="Arial MT"/>
                <a:cs typeface="Arial MT"/>
              </a:rPr>
              <a:t>for </a:t>
            </a:r>
            <a:r>
              <a:rPr sz="1350" dirty="0">
                <a:latin typeface="Arial MT"/>
                <a:cs typeface="Arial MT"/>
              </a:rPr>
              <a:t> any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regulatory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guidance</a:t>
            </a:r>
            <a:r>
              <a:rPr sz="1350" spc="-4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(on</a:t>
            </a:r>
            <a:r>
              <a:rPr sz="1350" spc="-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subletting,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spc="-10" dirty="0">
                <a:latin typeface="Arial MT"/>
                <a:cs typeface="Arial MT"/>
              </a:rPr>
              <a:t>transfer,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change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of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name,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environmental</a:t>
            </a:r>
            <a:r>
              <a:rPr sz="1350" spc="-4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issues,</a:t>
            </a:r>
            <a:r>
              <a:rPr sz="1350" spc="-3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etc.)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52600" y="5045964"/>
            <a:ext cx="5061585" cy="75184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23495" rIns="0" bIns="0" rtlCol="0">
            <a:spAutoFit/>
          </a:bodyPr>
          <a:lstStyle/>
          <a:p>
            <a:pPr marL="317500" marR="427355" indent="-226060">
              <a:lnSpc>
                <a:spcPct val="100000"/>
              </a:lnSpc>
              <a:spcBef>
                <a:spcPts val="185"/>
              </a:spcBef>
              <a:buFont typeface="Wingdings"/>
              <a:buChar char=""/>
              <a:tabLst>
                <a:tab pos="317500" algn="l"/>
                <a:tab pos="318135" algn="l"/>
              </a:tabLst>
            </a:pPr>
            <a:r>
              <a:rPr sz="1350" b="1" dirty="0">
                <a:latin typeface="Arial"/>
                <a:cs typeface="Arial"/>
              </a:rPr>
              <a:t>Management of </a:t>
            </a:r>
            <a:r>
              <a:rPr sz="1350" b="1" spc="-5" dirty="0">
                <a:latin typeface="Arial"/>
                <a:cs typeface="Arial"/>
              </a:rPr>
              <a:t>facilities </a:t>
            </a:r>
            <a:r>
              <a:rPr sz="1350" b="1" dirty="0">
                <a:latin typeface="Arial"/>
                <a:cs typeface="Arial"/>
              </a:rPr>
              <a:t>through 3</a:t>
            </a:r>
            <a:r>
              <a:rPr sz="1350" b="1" baseline="24691" dirty="0">
                <a:latin typeface="Arial"/>
                <a:cs typeface="Arial"/>
              </a:rPr>
              <a:t>rd</a:t>
            </a:r>
            <a:r>
              <a:rPr sz="1350" b="1" spc="7" baseline="24691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party service </a:t>
            </a:r>
            <a:r>
              <a:rPr sz="1350" b="1" spc="5" dirty="0">
                <a:latin typeface="Arial"/>
                <a:cs typeface="Arial"/>
              </a:rPr>
              <a:t> </a:t>
            </a:r>
            <a:r>
              <a:rPr sz="1350" b="1" dirty="0">
                <a:latin typeface="Arial"/>
                <a:cs typeface="Arial"/>
              </a:rPr>
              <a:t>providers</a:t>
            </a:r>
            <a:r>
              <a:rPr sz="1350" b="1" spc="-20" dirty="0">
                <a:latin typeface="Arial"/>
                <a:cs typeface="Arial"/>
              </a:rPr>
              <a:t> </a:t>
            </a:r>
            <a:r>
              <a:rPr sz="1350" dirty="0">
                <a:latin typeface="Arial MT"/>
                <a:cs typeface="Arial MT"/>
              </a:rPr>
              <a:t>–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Enlist</a:t>
            </a:r>
            <a:r>
              <a:rPr sz="1350" spc="-1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third-party</a:t>
            </a:r>
            <a:r>
              <a:rPr sz="1350" spc="-5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service</a:t>
            </a:r>
            <a:r>
              <a:rPr sz="1350" spc="-2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providers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to </a:t>
            </a:r>
            <a:r>
              <a:rPr sz="1350" dirty="0">
                <a:latin typeface="Arial MT"/>
                <a:cs typeface="Arial MT"/>
              </a:rPr>
              <a:t>enable </a:t>
            </a:r>
            <a:r>
              <a:rPr sz="1350" spc="-360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availability</a:t>
            </a:r>
            <a:r>
              <a:rPr sz="1350" dirty="0">
                <a:latin typeface="Arial MT"/>
                <a:cs typeface="Arial MT"/>
              </a:rPr>
              <a:t> of</a:t>
            </a:r>
            <a:r>
              <a:rPr sz="1350" spc="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shared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spc="-5" dirty="0">
                <a:latin typeface="Arial MT"/>
                <a:cs typeface="Arial MT"/>
              </a:rPr>
              <a:t>infrastructure,</a:t>
            </a:r>
            <a:r>
              <a:rPr sz="1350" spc="-25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logistics,</a:t>
            </a:r>
            <a:r>
              <a:rPr sz="1350" spc="-3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utilities,</a:t>
            </a:r>
            <a:r>
              <a:rPr sz="1350" spc="10" dirty="0">
                <a:latin typeface="Arial MT"/>
                <a:cs typeface="Arial MT"/>
              </a:rPr>
              <a:t> </a:t>
            </a:r>
            <a:r>
              <a:rPr sz="1350" dirty="0">
                <a:latin typeface="Arial MT"/>
                <a:cs typeface="Arial MT"/>
              </a:rPr>
              <a:t>etc.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229856" y="4364735"/>
            <a:ext cx="4264025" cy="0"/>
          </a:xfrm>
          <a:custGeom>
            <a:avLst/>
            <a:gdLst/>
            <a:ahLst/>
            <a:cxnLst/>
            <a:rect l="l" t="t" r="r" b="b"/>
            <a:pathLst>
              <a:path w="4264025">
                <a:moveTo>
                  <a:pt x="0" y="0"/>
                </a:moveTo>
                <a:lnTo>
                  <a:pt x="4264025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208011" y="1624143"/>
            <a:ext cx="4298950" cy="365442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550"/>
              </a:spcBef>
              <a:tabLst>
                <a:tab pos="4285615" algn="l"/>
              </a:tabLst>
            </a:pPr>
            <a:r>
              <a:rPr sz="1400" b="1" u="sng" dirty="0"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Shared</a:t>
            </a:r>
            <a:r>
              <a:rPr sz="1400" b="1" u="sng" spc="-50" dirty="0"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spc="-5" dirty="0"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Infrastructure	</a:t>
            </a:r>
            <a:endParaRPr sz="1400">
              <a:latin typeface="Arial"/>
              <a:cs typeface="Arial"/>
            </a:endParaRPr>
          </a:p>
          <a:p>
            <a:pPr marL="250825" marR="319405" indent="-226060">
              <a:lnSpc>
                <a:spcPct val="100000"/>
              </a:lnSpc>
              <a:spcBef>
                <a:spcPts val="405"/>
              </a:spcBef>
              <a:buFont typeface="Wingdings"/>
              <a:buChar char=""/>
              <a:tabLst>
                <a:tab pos="250825" algn="l"/>
                <a:tab pos="251460" algn="l"/>
              </a:tabLst>
            </a:pPr>
            <a:r>
              <a:rPr sz="1300" b="1" spc="-10" dirty="0">
                <a:latin typeface="Arial"/>
                <a:cs typeface="Arial"/>
              </a:rPr>
              <a:t>Develop</a:t>
            </a:r>
            <a:r>
              <a:rPr sz="1300" b="1" spc="5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and</a:t>
            </a:r>
            <a:r>
              <a:rPr sz="1300" b="1" spc="2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maintain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commissioned 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infrastructure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help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companies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with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‘plug-and- </a:t>
            </a:r>
            <a:r>
              <a:rPr sz="1300" spc="-35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play’</a:t>
            </a:r>
            <a:r>
              <a:rPr sz="1300" spc="-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model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of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operation</a:t>
            </a:r>
            <a:endParaRPr sz="1300">
              <a:latin typeface="Arial MT"/>
              <a:cs typeface="Arial MT"/>
            </a:endParaRPr>
          </a:p>
          <a:p>
            <a:pPr marL="250825" marR="521334" indent="-226060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250825" algn="l"/>
                <a:tab pos="251460" algn="l"/>
              </a:tabLst>
            </a:pPr>
            <a:r>
              <a:rPr sz="1300" spc="-5" dirty="0">
                <a:latin typeface="Arial MT"/>
                <a:cs typeface="Arial MT"/>
              </a:rPr>
              <a:t>E.g.,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pipelines,</a:t>
            </a:r>
            <a:r>
              <a:rPr sz="1300" spc="5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steam/brine/demineralized</a:t>
            </a:r>
            <a:r>
              <a:rPr sz="1300" spc="7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water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production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plant,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45" dirty="0">
                <a:latin typeface="Arial MT"/>
                <a:cs typeface="Arial MT"/>
              </a:rPr>
              <a:t>ETP,</a:t>
            </a:r>
            <a:r>
              <a:rPr sz="1300" spc="-5" dirty="0">
                <a:latin typeface="Arial MT"/>
                <a:cs typeface="Arial MT"/>
              </a:rPr>
              <a:t> etc.</a:t>
            </a:r>
            <a:endParaRPr sz="1300">
              <a:latin typeface="Arial MT"/>
              <a:cs typeface="Arial MT"/>
            </a:endParaRPr>
          </a:p>
          <a:p>
            <a:pPr marL="22225">
              <a:lnSpc>
                <a:spcPct val="100000"/>
              </a:lnSpc>
              <a:spcBef>
                <a:spcPts val="850"/>
              </a:spcBef>
              <a:tabLst>
                <a:tab pos="4285615" algn="l"/>
              </a:tabLst>
            </a:pPr>
            <a:r>
              <a:rPr sz="1400" b="1" u="sng" spc="-5" dirty="0"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Utilities	</a:t>
            </a:r>
            <a:endParaRPr sz="1400">
              <a:latin typeface="Arial"/>
              <a:cs typeface="Arial"/>
            </a:endParaRPr>
          </a:p>
          <a:p>
            <a:pPr marL="250825" marR="123825" indent="-226060">
              <a:lnSpc>
                <a:spcPct val="100000"/>
              </a:lnSpc>
              <a:spcBef>
                <a:spcPts val="50"/>
              </a:spcBef>
              <a:buChar char="•"/>
              <a:tabLst>
                <a:tab pos="250825" algn="l"/>
                <a:tab pos="251460" algn="l"/>
              </a:tabLst>
            </a:pPr>
            <a:r>
              <a:rPr sz="1300" spc="-5" dirty="0">
                <a:latin typeface="Arial MT"/>
                <a:cs typeface="Arial MT"/>
              </a:rPr>
              <a:t>Provide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access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common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utilities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such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as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15" dirty="0">
                <a:latin typeface="Arial MT"/>
                <a:cs typeface="Arial MT"/>
              </a:rPr>
              <a:t>electricity,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water</a:t>
            </a:r>
            <a:endParaRPr sz="1300">
              <a:latin typeface="Arial MT"/>
              <a:cs typeface="Arial MT"/>
            </a:endParaRPr>
          </a:p>
          <a:p>
            <a:pPr marL="250825" indent="-226060">
              <a:lnSpc>
                <a:spcPct val="100000"/>
              </a:lnSpc>
              <a:spcBef>
                <a:spcPts val="409"/>
              </a:spcBef>
              <a:buChar char="•"/>
              <a:tabLst>
                <a:tab pos="250825" algn="l"/>
                <a:tab pos="251460" algn="l"/>
              </a:tabLst>
            </a:pPr>
            <a:r>
              <a:rPr sz="1300" spc="-5" dirty="0">
                <a:latin typeface="Arial MT"/>
                <a:cs typeface="Arial MT"/>
              </a:rPr>
              <a:t>Maintain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continuous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reliable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supply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of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utilities</a:t>
            </a:r>
            <a:endParaRPr sz="1300">
              <a:latin typeface="Arial MT"/>
              <a:cs typeface="Arial MT"/>
            </a:endParaRPr>
          </a:p>
          <a:p>
            <a:pPr marL="22225">
              <a:lnSpc>
                <a:spcPct val="100000"/>
              </a:lnSpc>
              <a:spcBef>
                <a:spcPts val="1230"/>
              </a:spcBef>
            </a:pPr>
            <a:r>
              <a:rPr sz="1400" b="1" spc="-15" dirty="0">
                <a:latin typeface="Arial"/>
                <a:cs typeface="Arial"/>
              </a:rPr>
              <a:t>Terminals,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Storage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&amp;</a:t>
            </a:r>
            <a:r>
              <a:rPr sz="1400" b="1" spc="-5" dirty="0">
                <a:latin typeface="Arial"/>
                <a:cs typeface="Arial"/>
              </a:rPr>
              <a:t> Logistics</a:t>
            </a:r>
            <a:endParaRPr sz="1400">
              <a:latin typeface="Arial"/>
              <a:cs typeface="Arial"/>
            </a:endParaRPr>
          </a:p>
          <a:p>
            <a:pPr marL="238125" indent="-226060">
              <a:lnSpc>
                <a:spcPct val="100000"/>
              </a:lnSpc>
              <a:spcBef>
                <a:spcPts val="2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spc="-5" dirty="0">
                <a:latin typeface="Arial MT"/>
                <a:cs typeface="Arial MT"/>
              </a:rPr>
              <a:t>Build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operate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chemical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export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&amp; import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terminals</a:t>
            </a:r>
            <a:endParaRPr sz="13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409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spc="-5" dirty="0">
                <a:latin typeface="Arial MT"/>
                <a:cs typeface="Arial MT"/>
              </a:rPr>
              <a:t>Develop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petroleum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chemicals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storage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area</a:t>
            </a:r>
            <a:endParaRPr sz="13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spc="-5" dirty="0">
                <a:latin typeface="Arial MT"/>
                <a:cs typeface="Arial MT"/>
              </a:rPr>
              <a:t>Provide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logistics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support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companies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located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 the</a:t>
            </a:r>
            <a:endParaRPr sz="13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sz="1300" spc="-5" dirty="0">
                <a:latin typeface="Arial MT"/>
                <a:cs typeface="Arial MT"/>
              </a:rPr>
              <a:t>park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8739" y="16002"/>
            <a:ext cx="17519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3" name="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26" name="object 26"/>
          <p:cNvSpPr txBox="1"/>
          <p:nvPr/>
        </p:nvSpPr>
        <p:spPr>
          <a:xfrm>
            <a:off x="395427" y="6596197"/>
            <a:ext cx="107569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425577"/>
            <a:ext cx="8049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90" dirty="0"/>
              <a:t>3.</a:t>
            </a:r>
            <a:r>
              <a:rPr spc="-150" dirty="0"/>
              <a:t> </a:t>
            </a:r>
            <a:r>
              <a:rPr spc="-25" dirty="0"/>
              <a:t>Consider</a:t>
            </a:r>
            <a:r>
              <a:rPr spc="-180" dirty="0"/>
              <a:t> </a:t>
            </a:r>
            <a:r>
              <a:rPr spc="20" dirty="0"/>
              <a:t>developing</a:t>
            </a:r>
            <a:r>
              <a:rPr spc="-204" dirty="0"/>
              <a:t> </a:t>
            </a:r>
            <a:r>
              <a:rPr spc="20" dirty="0"/>
              <a:t>Paradip</a:t>
            </a:r>
            <a:r>
              <a:rPr spc="-155" dirty="0"/>
              <a:t> </a:t>
            </a:r>
            <a:r>
              <a:rPr spc="-60" dirty="0"/>
              <a:t>as</a:t>
            </a:r>
            <a:r>
              <a:rPr spc="-175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20" dirty="0"/>
              <a:t>model</a:t>
            </a:r>
            <a:r>
              <a:rPr spc="-165" dirty="0"/>
              <a:t> </a:t>
            </a:r>
            <a:r>
              <a:rPr spc="10" dirty="0"/>
              <a:t>chemicals</a:t>
            </a:r>
            <a:r>
              <a:rPr spc="-170" dirty="0"/>
              <a:t> </a:t>
            </a:r>
            <a:r>
              <a:rPr spc="-50" dirty="0"/>
              <a:t>park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75166" y="2061209"/>
            <a:ext cx="2547620" cy="833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200" spc="-35" dirty="0">
                <a:latin typeface="Arial MT"/>
                <a:cs typeface="Arial MT"/>
              </a:rPr>
              <a:t>Take </a:t>
            </a:r>
            <a:r>
              <a:rPr sz="1200" dirty="0">
                <a:latin typeface="Arial MT"/>
                <a:cs typeface="Arial MT"/>
              </a:rPr>
              <a:t>final </a:t>
            </a:r>
            <a:r>
              <a:rPr sz="1200" spc="-5" dirty="0">
                <a:latin typeface="Arial MT"/>
                <a:cs typeface="Arial MT"/>
              </a:rPr>
              <a:t>strategic and operational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decisions</a:t>
            </a:r>
            <a:endParaRPr sz="12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Provide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legislative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support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through</a:t>
            </a:r>
            <a:endParaRPr sz="1200">
              <a:latin typeface="Arial MT"/>
              <a:cs typeface="Arial MT"/>
            </a:endParaRPr>
          </a:p>
          <a:p>
            <a:pPr marL="184785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supportive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policies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75166" y="1446352"/>
            <a:ext cx="17722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Role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stakeholders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75166" y="1792986"/>
            <a:ext cx="27222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08910" algn="l"/>
              </a:tabLst>
            </a:pP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Government	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02081" y="1524000"/>
            <a:ext cx="11388725" cy="4873625"/>
            <a:chOff x="402081" y="1524000"/>
            <a:chExt cx="11388725" cy="4873625"/>
          </a:xfrm>
        </p:grpSpPr>
        <p:sp>
          <p:nvSpPr>
            <p:cNvPr id="7" name="object 7"/>
            <p:cNvSpPr/>
            <p:nvPr/>
          </p:nvSpPr>
          <p:spPr>
            <a:xfrm>
              <a:off x="408431" y="1711452"/>
              <a:ext cx="11376025" cy="0"/>
            </a:xfrm>
            <a:custGeom>
              <a:avLst/>
              <a:gdLst/>
              <a:ahLst/>
              <a:cxnLst/>
              <a:rect l="l" t="t" r="r" b="b"/>
              <a:pathLst>
                <a:path w="11376025">
                  <a:moveTo>
                    <a:pt x="0" y="0"/>
                  </a:moveTo>
                  <a:lnTo>
                    <a:pt x="11376025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746236" y="1728215"/>
              <a:ext cx="0" cy="4665980"/>
            </a:xfrm>
            <a:custGeom>
              <a:avLst/>
              <a:gdLst/>
              <a:ahLst/>
              <a:cxnLst/>
              <a:rect l="l" t="t" r="r" b="b"/>
              <a:pathLst>
                <a:path h="4665980">
                  <a:moveTo>
                    <a:pt x="0" y="0"/>
                  </a:moveTo>
                  <a:lnTo>
                    <a:pt x="0" y="4665662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57260" y="1524000"/>
              <a:ext cx="379475" cy="38100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9075166" y="3367481"/>
            <a:ext cx="2583180" cy="834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Provide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support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work</a:t>
            </a:r>
            <a:endParaRPr sz="1200">
              <a:latin typeface="Arial MT"/>
              <a:cs typeface="Arial MT"/>
            </a:endParaRPr>
          </a:p>
          <a:p>
            <a:pPr marL="184785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govt.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decision-making</a:t>
            </a:r>
            <a:endParaRPr sz="1200">
              <a:latin typeface="Arial MT"/>
              <a:cs typeface="Arial MT"/>
            </a:endParaRPr>
          </a:p>
          <a:p>
            <a:pPr marL="184785" marR="5080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dirty="0">
                <a:latin typeface="Arial MT"/>
                <a:cs typeface="Arial MT"/>
              </a:rPr>
              <a:t>Attract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investment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by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marketing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PCPIR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international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investors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75166" y="3099562"/>
            <a:ext cx="27222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08910" algn="l"/>
              </a:tabLst>
            </a:pP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Industry</a:t>
            </a:r>
            <a:r>
              <a:rPr sz="1400" b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Bodies	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75166" y="4797044"/>
            <a:ext cx="2647950" cy="1016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3683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Support government </a:t>
            </a:r>
            <a:r>
              <a:rPr sz="1200" dirty="0">
                <a:latin typeface="Arial MT"/>
                <a:cs typeface="Arial MT"/>
              </a:rPr>
              <a:t>&amp; </a:t>
            </a:r>
            <a:r>
              <a:rPr sz="1200" spc="-5" dirty="0">
                <a:latin typeface="Arial MT"/>
                <a:cs typeface="Arial MT"/>
              </a:rPr>
              <a:t>industry in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decision-making (e.g., provide </a:t>
            </a:r>
            <a:r>
              <a:rPr sz="1200" dirty="0">
                <a:latin typeface="Arial MT"/>
                <a:cs typeface="Arial MT"/>
              </a:rPr>
              <a:t>data-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backed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analysis)</a:t>
            </a:r>
            <a:endParaRPr sz="12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Support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implementation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decisions</a:t>
            </a:r>
            <a:endParaRPr sz="1200">
              <a:latin typeface="Arial MT"/>
              <a:cs typeface="Arial MT"/>
            </a:endParaRPr>
          </a:p>
          <a:p>
            <a:pPr marL="184785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on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ground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75166" y="4528820"/>
            <a:ext cx="27222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8910" algn="l"/>
              </a:tabLst>
            </a:pP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Consultants	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5427" y="1440561"/>
            <a:ext cx="47059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themes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develop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Paradip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model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PCPIR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97381" y="1794509"/>
            <a:ext cx="21805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44536A"/>
                </a:solidFill>
                <a:latin typeface="Arial"/>
                <a:cs typeface="Arial"/>
              </a:rPr>
              <a:t>Attract</a:t>
            </a:r>
            <a:r>
              <a:rPr sz="1200" b="1" spc="2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44536A"/>
                </a:solidFill>
                <a:latin typeface="Arial"/>
                <a:cs typeface="Arial"/>
              </a:rPr>
              <a:t>downstream</a:t>
            </a:r>
            <a:r>
              <a:rPr sz="1200" b="1" spc="-1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44536A"/>
                </a:solidFill>
                <a:latin typeface="Arial"/>
                <a:cs typeface="Arial"/>
              </a:rPr>
              <a:t>investors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00429" y="2015490"/>
            <a:ext cx="3107055" cy="795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Provide incentives and assure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feedstock </a:t>
            </a:r>
            <a:r>
              <a:rPr sz="1200" spc="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availability</a:t>
            </a:r>
            <a:r>
              <a:rPr sz="1200" spc="-3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to</a:t>
            </a:r>
            <a:r>
              <a:rPr sz="1200" spc="1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attract</a:t>
            </a:r>
            <a:r>
              <a:rPr sz="1200" spc="-1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downstream</a:t>
            </a:r>
            <a:r>
              <a:rPr sz="1200" spc="-2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investors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Investments</a:t>
            </a:r>
            <a:r>
              <a:rPr sz="1200" spc="-3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worth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INR</a:t>
            </a:r>
            <a:r>
              <a:rPr sz="1200" spc="-1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47K</a:t>
            </a:r>
            <a:r>
              <a:rPr sz="1200" spc="-2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Crore</a:t>
            </a:r>
            <a:r>
              <a:rPr sz="1200" spc="-1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have</a:t>
            </a:r>
            <a:endParaRPr sz="12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been</a:t>
            </a:r>
            <a:r>
              <a:rPr sz="1200" spc="-3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made,</a:t>
            </a:r>
            <a:r>
              <a:rPr sz="1200" spc="-4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the</a:t>
            </a:r>
            <a:r>
              <a:rPr sz="1200" spc="-1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majority</a:t>
            </a:r>
            <a:r>
              <a:rPr sz="1200" spc="-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by</a:t>
            </a:r>
            <a:r>
              <a:rPr sz="1200" spc="-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IOCL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7076" y="3032632"/>
            <a:ext cx="3148330" cy="135191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200" b="1" spc="-5" dirty="0">
                <a:latin typeface="Arial"/>
                <a:cs typeface="Arial"/>
              </a:rPr>
              <a:t>Upgrade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local ITI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  <a:p>
            <a:pPr marL="184785" marR="5080" indent="-172720">
              <a:lnSpc>
                <a:spcPct val="100000"/>
              </a:lnSpc>
              <a:spcBef>
                <a:spcPts val="605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Local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ITI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infrastructure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can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upgraded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through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PPP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route</a:t>
            </a:r>
            <a:endParaRPr sz="1200">
              <a:latin typeface="Arial MT"/>
              <a:cs typeface="Arial MT"/>
            </a:endParaRPr>
          </a:p>
          <a:p>
            <a:pPr marL="184785" marR="363855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Provide opportunities in </a:t>
            </a:r>
            <a:r>
              <a:rPr sz="1200" dirty="0">
                <a:latin typeface="Arial MT"/>
                <a:cs typeface="Arial MT"/>
              </a:rPr>
              <a:t>local firms for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students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experience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via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apprenticeship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97076" y="4646167"/>
            <a:ext cx="22459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Build</a:t>
            </a:r>
            <a:r>
              <a:rPr sz="1200" b="1" dirty="0">
                <a:latin typeface="Arial"/>
                <a:cs typeface="Arial"/>
              </a:rPr>
              <a:t> residential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97076" y="4905247"/>
            <a:ext cx="2983230" cy="1092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Develop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residential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infrastructure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such as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dormitories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apartments</a:t>
            </a:r>
            <a:endParaRPr sz="12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Improve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essential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infrastructure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(medical</a:t>
            </a:r>
            <a:endParaRPr sz="1200">
              <a:latin typeface="Arial MT"/>
              <a:cs typeface="Arial MT"/>
            </a:endParaRPr>
          </a:p>
          <a:p>
            <a:pPr marL="184785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facilities,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Improve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connectivity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via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public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transport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08431" y="1984248"/>
            <a:ext cx="584200" cy="3461385"/>
            <a:chOff x="408431" y="1984248"/>
            <a:chExt cx="584200" cy="3461385"/>
          </a:xfrm>
        </p:grpSpPr>
        <p:sp>
          <p:nvSpPr>
            <p:cNvPr id="21" name="object 21"/>
            <p:cNvSpPr/>
            <p:nvPr/>
          </p:nvSpPr>
          <p:spPr>
            <a:xfrm>
              <a:off x="408431" y="1984248"/>
              <a:ext cx="584200" cy="584200"/>
            </a:xfrm>
            <a:custGeom>
              <a:avLst/>
              <a:gdLst/>
              <a:ahLst/>
              <a:cxnLst/>
              <a:rect l="l" t="t" r="r" b="b"/>
              <a:pathLst>
                <a:path w="584200" h="584200">
                  <a:moveTo>
                    <a:pt x="291846" y="0"/>
                  </a:moveTo>
                  <a:lnTo>
                    <a:pt x="244505" y="3820"/>
                  </a:lnTo>
                  <a:lnTo>
                    <a:pt x="199597" y="14880"/>
                  </a:lnTo>
                  <a:lnTo>
                    <a:pt x="157723" y="32578"/>
                  </a:lnTo>
                  <a:lnTo>
                    <a:pt x="119482" y="56314"/>
                  </a:lnTo>
                  <a:lnTo>
                    <a:pt x="85477" y="85486"/>
                  </a:lnTo>
                  <a:lnTo>
                    <a:pt x="56307" y="119493"/>
                  </a:lnTo>
                  <a:lnTo>
                    <a:pt x="32574" y="157734"/>
                  </a:lnTo>
                  <a:lnTo>
                    <a:pt x="14877" y="199607"/>
                  </a:lnTo>
                  <a:lnTo>
                    <a:pt x="3819" y="244511"/>
                  </a:lnTo>
                  <a:lnTo>
                    <a:pt x="0" y="291846"/>
                  </a:lnTo>
                  <a:lnTo>
                    <a:pt x="3819" y="339180"/>
                  </a:lnTo>
                  <a:lnTo>
                    <a:pt x="14877" y="384084"/>
                  </a:lnTo>
                  <a:lnTo>
                    <a:pt x="32574" y="425957"/>
                  </a:lnTo>
                  <a:lnTo>
                    <a:pt x="56307" y="464198"/>
                  </a:lnTo>
                  <a:lnTo>
                    <a:pt x="85477" y="498205"/>
                  </a:lnTo>
                  <a:lnTo>
                    <a:pt x="119482" y="527377"/>
                  </a:lnTo>
                  <a:lnTo>
                    <a:pt x="157723" y="551113"/>
                  </a:lnTo>
                  <a:lnTo>
                    <a:pt x="199597" y="568811"/>
                  </a:lnTo>
                  <a:lnTo>
                    <a:pt x="244505" y="579871"/>
                  </a:lnTo>
                  <a:lnTo>
                    <a:pt x="291846" y="583691"/>
                  </a:lnTo>
                  <a:lnTo>
                    <a:pt x="339186" y="579871"/>
                  </a:lnTo>
                  <a:lnTo>
                    <a:pt x="384094" y="568811"/>
                  </a:lnTo>
                  <a:lnTo>
                    <a:pt x="425968" y="551113"/>
                  </a:lnTo>
                  <a:lnTo>
                    <a:pt x="464209" y="527377"/>
                  </a:lnTo>
                  <a:lnTo>
                    <a:pt x="498214" y="498205"/>
                  </a:lnTo>
                  <a:lnTo>
                    <a:pt x="527384" y="464198"/>
                  </a:lnTo>
                  <a:lnTo>
                    <a:pt x="551117" y="425957"/>
                  </a:lnTo>
                  <a:lnTo>
                    <a:pt x="568814" y="384084"/>
                  </a:lnTo>
                  <a:lnTo>
                    <a:pt x="579872" y="339180"/>
                  </a:lnTo>
                  <a:lnTo>
                    <a:pt x="583692" y="291846"/>
                  </a:lnTo>
                  <a:lnTo>
                    <a:pt x="579872" y="244511"/>
                  </a:lnTo>
                  <a:lnTo>
                    <a:pt x="568814" y="199607"/>
                  </a:lnTo>
                  <a:lnTo>
                    <a:pt x="551117" y="157734"/>
                  </a:lnTo>
                  <a:lnTo>
                    <a:pt x="527384" y="119493"/>
                  </a:lnTo>
                  <a:lnTo>
                    <a:pt x="498214" y="85486"/>
                  </a:lnTo>
                  <a:lnTo>
                    <a:pt x="464209" y="56314"/>
                  </a:lnTo>
                  <a:lnTo>
                    <a:pt x="425968" y="32578"/>
                  </a:lnTo>
                  <a:lnTo>
                    <a:pt x="384094" y="14880"/>
                  </a:lnTo>
                  <a:lnTo>
                    <a:pt x="339186" y="3820"/>
                  </a:lnTo>
                  <a:lnTo>
                    <a:pt x="29184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5779" y="2101596"/>
              <a:ext cx="348995" cy="348996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08431" y="3316224"/>
              <a:ext cx="584200" cy="584200"/>
            </a:xfrm>
            <a:custGeom>
              <a:avLst/>
              <a:gdLst/>
              <a:ahLst/>
              <a:cxnLst/>
              <a:rect l="l" t="t" r="r" b="b"/>
              <a:pathLst>
                <a:path w="584200" h="584200">
                  <a:moveTo>
                    <a:pt x="291846" y="0"/>
                  </a:moveTo>
                  <a:lnTo>
                    <a:pt x="244505" y="3820"/>
                  </a:lnTo>
                  <a:lnTo>
                    <a:pt x="199597" y="14880"/>
                  </a:lnTo>
                  <a:lnTo>
                    <a:pt x="157723" y="32578"/>
                  </a:lnTo>
                  <a:lnTo>
                    <a:pt x="119482" y="56314"/>
                  </a:lnTo>
                  <a:lnTo>
                    <a:pt x="85477" y="85486"/>
                  </a:lnTo>
                  <a:lnTo>
                    <a:pt x="56307" y="119493"/>
                  </a:lnTo>
                  <a:lnTo>
                    <a:pt x="32574" y="157734"/>
                  </a:lnTo>
                  <a:lnTo>
                    <a:pt x="14877" y="199607"/>
                  </a:lnTo>
                  <a:lnTo>
                    <a:pt x="3819" y="244511"/>
                  </a:lnTo>
                  <a:lnTo>
                    <a:pt x="0" y="291845"/>
                  </a:lnTo>
                  <a:lnTo>
                    <a:pt x="3819" y="339180"/>
                  </a:lnTo>
                  <a:lnTo>
                    <a:pt x="14877" y="384084"/>
                  </a:lnTo>
                  <a:lnTo>
                    <a:pt x="32574" y="425957"/>
                  </a:lnTo>
                  <a:lnTo>
                    <a:pt x="56307" y="464198"/>
                  </a:lnTo>
                  <a:lnTo>
                    <a:pt x="85477" y="498205"/>
                  </a:lnTo>
                  <a:lnTo>
                    <a:pt x="119482" y="527377"/>
                  </a:lnTo>
                  <a:lnTo>
                    <a:pt x="157723" y="551113"/>
                  </a:lnTo>
                  <a:lnTo>
                    <a:pt x="199597" y="568811"/>
                  </a:lnTo>
                  <a:lnTo>
                    <a:pt x="244505" y="579871"/>
                  </a:lnTo>
                  <a:lnTo>
                    <a:pt x="291846" y="583692"/>
                  </a:lnTo>
                  <a:lnTo>
                    <a:pt x="339186" y="579871"/>
                  </a:lnTo>
                  <a:lnTo>
                    <a:pt x="384094" y="568811"/>
                  </a:lnTo>
                  <a:lnTo>
                    <a:pt x="425968" y="551113"/>
                  </a:lnTo>
                  <a:lnTo>
                    <a:pt x="464209" y="527377"/>
                  </a:lnTo>
                  <a:lnTo>
                    <a:pt x="498214" y="498205"/>
                  </a:lnTo>
                  <a:lnTo>
                    <a:pt x="527384" y="464198"/>
                  </a:lnTo>
                  <a:lnTo>
                    <a:pt x="551117" y="425957"/>
                  </a:lnTo>
                  <a:lnTo>
                    <a:pt x="568814" y="384084"/>
                  </a:lnTo>
                  <a:lnTo>
                    <a:pt x="579872" y="339180"/>
                  </a:lnTo>
                  <a:lnTo>
                    <a:pt x="583692" y="291845"/>
                  </a:lnTo>
                  <a:lnTo>
                    <a:pt x="579872" y="244511"/>
                  </a:lnTo>
                  <a:lnTo>
                    <a:pt x="568814" y="199607"/>
                  </a:lnTo>
                  <a:lnTo>
                    <a:pt x="551117" y="157734"/>
                  </a:lnTo>
                  <a:lnTo>
                    <a:pt x="527384" y="119493"/>
                  </a:lnTo>
                  <a:lnTo>
                    <a:pt x="498214" y="85486"/>
                  </a:lnTo>
                  <a:lnTo>
                    <a:pt x="464209" y="56314"/>
                  </a:lnTo>
                  <a:lnTo>
                    <a:pt x="425968" y="32578"/>
                  </a:lnTo>
                  <a:lnTo>
                    <a:pt x="384094" y="14880"/>
                  </a:lnTo>
                  <a:lnTo>
                    <a:pt x="339186" y="3820"/>
                  </a:lnTo>
                  <a:lnTo>
                    <a:pt x="29184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5779" y="3433572"/>
              <a:ext cx="348995" cy="348995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08431" y="4861560"/>
              <a:ext cx="584200" cy="584200"/>
            </a:xfrm>
            <a:custGeom>
              <a:avLst/>
              <a:gdLst/>
              <a:ahLst/>
              <a:cxnLst/>
              <a:rect l="l" t="t" r="r" b="b"/>
              <a:pathLst>
                <a:path w="584200" h="584200">
                  <a:moveTo>
                    <a:pt x="291846" y="0"/>
                  </a:moveTo>
                  <a:lnTo>
                    <a:pt x="244505" y="3820"/>
                  </a:lnTo>
                  <a:lnTo>
                    <a:pt x="199597" y="14880"/>
                  </a:lnTo>
                  <a:lnTo>
                    <a:pt x="157723" y="32578"/>
                  </a:lnTo>
                  <a:lnTo>
                    <a:pt x="119482" y="56314"/>
                  </a:lnTo>
                  <a:lnTo>
                    <a:pt x="85477" y="85486"/>
                  </a:lnTo>
                  <a:lnTo>
                    <a:pt x="56307" y="119493"/>
                  </a:lnTo>
                  <a:lnTo>
                    <a:pt x="32574" y="157734"/>
                  </a:lnTo>
                  <a:lnTo>
                    <a:pt x="14877" y="199607"/>
                  </a:lnTo>
                  <a:lnTo>
                    <a:pt x="3819" y="244511"/>
                  </a:lnTo>
                  <a:lnTo>
                    <a:pt x="0" y="291845"/>
                  </a:lnTo>
                  <a:lnTo>
                    <a:pt x="3819" y="339180"/>
                  </a:lnTo>
                  <a:lnTo>
                    <a:pt x="14877" y="384084"/>
                  </a:lnTo>
                  <a:lnTo>
                    <a:pt x="32574" y="425957"/>
                  </a:lnTo>
                  <a:lnTo>
                    <a:pt x="56307" y="464198"/>
                  </a:lnTo>
                  <a:lnTo>
                    <a:pt x="85477" y="498205"/>
                  </a:lnTo>
                  <a:lnTo>
                    <a:pt x="119482" y="527377"/>
                  </a:lnTo>
                  <a:lnTo>
                    <a:pt x="157723" y="551113"/>
                  </a:lnTo>
                  <a:lnTo>
                    <a:pt x="199597" y="568811"/>
                  </a:lnTo>
                  <a:lnTo>
                    <a:pt x="244505" y="579871"/>
                  </a:lnTo>
                  <a:lnTo>
                    <a:pt x="291846" y="583691"/>
                  </a:lnTo>
                  <a:lnTo>
                    <a:pt x="339186" y="579871"/>
                  </a:lnTo>
                  <a:lnTo>
                    <a:pt x="384094" y="568811"/>
                  </a:lnTo>
                  <a:lnTo>
                    <a:pt x="425968" y="551113"/>
                  </a:lnTo>
                  <a:lnTo>
                    <a:pt x="464209" y="527377"/>
                  </a:lnTo>
                  <a:lnTo>
                    <a:pt x="498214" y="498205"/>
                  </a:lnTo>
                  <a:lnTo>
                    <a:pt x="527384" y="464198"/>
                  </a:lnTo>
                  <a:lnTo>
                    <a:pt x="551117" y="425957"/>
                  </a:lnTo>
                  <a:lnTo>
                    <a:pt x="568814" y="384084"/>
                  </a:lnTo>
                  <a:lnTo>
                    <a:pt x="579872" y="339180"/>
                  </a:lnTo>
                  <a:lnTo>
                    <a:pt x="583692" y="291845"/>
                  </a:lnTo>
                  <a:lnTo>
                    <a:pt x="579872" y="244511"/>
                  </a:lnTo>
                  <a:lnTo>
                    <a:pt x="568814" y="199607"/>
                  </a:lnTo>
                  <a:lnTo>
                    <a:pt x="551117" y="157734"/>
                  </a:lnTo>
                  <a:lnTo>
                    <a:pt x="527384" y="119493"/>
                  </a:lnTo>
                  <a:lnTo>
                    <a:pt x="498214" y="85486"/>
                  </a:lnTo>
                  <a:lnTo>
                    <a:pt x="464209" y="56314"/>
                  </a:lnTo>
                  <a:lnTo>
                    <a:pt x="425968" y="32578"/>
                  </a:lnTo>
                  <a:lnTo>
                    <a:pt x="384094" y="14880"/>
                  </a:lnTo>
                  <a:lnTo>
                    <a:pt x="339186" y="3820"/>
                  </a:lnTo>
                  <a:lnTo>
                    <a:pt x="29184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5779" y="4978908"/>
              <a:ext cx="348995" cy="348996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5252973" y="1756409"/>
            <a:ext cx="3148330" cy="10166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200" b="1" spc="-10" dirty="0">
                <a:solidFill>
                  <a:srgbClr val="44536A"/>
                </a:solidFill>
                <a:latin typeface="Arial"/>
                <a:cs typeface="Arial"/>
              </a:rPr>
              <a:t>Allow</a:t>
            </a:r>
            <a:r>
              <a:rPr sz="1200" b="1" spc="2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44536A"/>
                </a:solidFill>
                <a:latin typeface="Arial"/>
                <a:cs typeface="Arial"/>
              </a:rPr>
              <a:t>leasing</a:t>
            </a:r>
            <a:r>
              <a:rPr sz="1200" b="1" spc="-2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44536A"/>
                </a:solidFill>
                <a:latin typeface="Arial"/>
                <a:cs typeface="Arial"/>
              </a:rPr>
              <a:t>of</a:t>
            </a:r>
            <a:r>
              <a:rPr sz="1200" b="1" spc="-1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44536A"/>
                </a:solidFill>
                <a:latin typeface="Arial"/>
                <a:cs typeface="Arial"/>
              </a:rPr>
              <a:t>land</a:t>
            </a:r>
            <a:endParaRPr sz="1200">
              <a:latin typeface="Arial"/>
              <a:cs typeface="Arial"/>
            </a:endParaRPr>
          </a:p>
          <a:p>
            <a:pPr marL="241300" marR="508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Allow</a:t>
            </a:r>
            <a:r>
              <a:rPr sz="1200" spc="-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project</a:t>
            </a:r>
            <a:r>
              <a:rPr sz="1200" spc="-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developers</a:t>
            </a:r>
            <a:r>
              <a:rPr sz="1200" spc="-4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to</a:t>
            </a:r>
            <a:r>
              <a:rPr sz="1200" spc="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lease</a:t>
            </a:r>
            <a:r>
              <a:rPr sz="1200" spc="-3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land</a:t>
            </a:r>
            <a:r>
              <a:rPr sz="1200" spc="-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for</a:t>
            </a:r>
            <a:r>
              <a:rPr sz="1200" spc="-1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a </a:t>
            </a:r>
            <a:r>
              <a:rPr sz="1200" spc="-3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specified period instead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of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buying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it (this </a:t>
            </a:r>
            <a:r>
              <a:rPr sz="1200" spc="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could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improve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cash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flows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and enhance the </a:t>
            </a:r>
            <a:r>
              <a:rPr sz="1200" spc="-32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IRR</a:t>
            </a:r>
            <a:r>
              <a:rPr sz="1200" spc="-15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4536A"/>
                </a:solidFill>
                <a:latin typeface="Arial MT"/>
                <a:cs typeface="Arial MT"/>
              </a:rPr>
              <a:t>for</a:t>
            </a:r>
            <a:r>
              <a:rPr sz="1200" spc="-10" dirty="0">
                <a:solidFill>
                  <a:srgbClr val="44536A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44536A"/>
                </a:solidFill>
                <a:latin typeface="Arial MT"/>
                <a:cs typeface="Arial MT"/>
              </a:rPr>
              <a:t>developers)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52084" y="3109086"/>
            <a:ext cx="1982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Build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shared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52084" y="3368421"/>
            <a:ext cx="2985770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Develop shared </a:t>
            </a:r>
            <a:r>
              <a:rPr sz="1200" dirty="0">
                <a:latin typeface="Arial MT"/>
                <a:cs typeface="Arial MT"/>
              </a:rPr>
              <a:t>infrastructure </a:t>
            </a:r>
            <a:r>
              <a:rPr sz="1200" spc="-5" dirty="0">
                <a:latin typeface="Arial MT"/>
                <a:cs typeface="Arial MT"/>
              </a:rPr>
              <a:t>such as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pipelines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steam,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brine,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  <a:p>
            <a:pPr marL="184785" marR="234315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sz="1200" spc="-5" dirty="0">
                <a:latin typeface="Arial MT"/>
                <a:cs typeface="Arial MT"/>
              </a:rPr>
              <a:t>Build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common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effluent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treatment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plant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(ETP)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26684" y="4646167"/>
            <a:ext cx="27984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Incentivize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3</a:t>
            </a:r>
            <a:r>
              <a:rPr sz="1200" b="1" baseline="24305" dirty="0">
                <a:latin typeface="Arial"/>
                <a:cs typeface="Arial"/>
              </a:rPr>
              <a:t>rd</a:t>
            </a:r>
            <a:r>
              <a:rPr sz="1200" b="1" spc="157" baseline="2430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party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service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providers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213984" y="4905247"/>
            <a:ext cx="3087370" cy="119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885" marR="172720" indent="-172720">
              <a:lnSpc>
                <a:spcPct val="100000"/>
              </a:lnSpc>
              <a:spcBef>
                <a:spcPts val="100"/>
              </a:spcBef>
              <a:buChar char="•"/>
              <a:tabLst>
                <a:tab pos="223520" algn="l"/>
              </a:tabLst>
            </a:pPr>
            <a:r>
              <a:rPr sz="1200" dirty="0">
                <a:latin typeface="Arial MT"/>
                <a:cs typeface="Arial MT"/>
              </a:rPr>
              <a:t>Attract 3</a:t>
            </a:r>
            <a:r>
              <a:rPr sz="1200" baseline="24305" dirty="0">
                <a:latin typeface="Arial MT"/>
                <a:cs typeface="Arial MT"/>
              </a:rPr>
              <a:t>rd</a:t>
            </a:r>
            <a:r>
              <a:rPr sz="1200" spc="7" baseline="2430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party </a:t>
            </a:r>
            <a:r>
              <a:rPr sz="1200" spc="-5" dirty="0">
                <a:latin typeface="Arial MT"/>
                <a:cs typeface="Arial MT"/>
              </a:rPr>
              <a:t>service providers </a:t>
            </a:r>
            <a:r>
              <a:rPr sz="1200" spc="5" dirty="0">
                <a:latin typeface="Arial MT"/>
                <a:cs typeface="Arial MT"/>
              </a:rPr>
              <a:t>for 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services such as logistics, </a:t>
            </a:r>
            <a:r>
              <a:rPr sz="1200" dirty="0">
                <a:latin typeface="Arial MT"/>
                <a:cs typeface="Arial MT"/>
              </a:rPr>
              <a:t>infrastructure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maintenance,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utilities,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</a:t>
            </a:r>
            <a:endParaRPr sz="1200">
              <a:latin typeface="Arial MT"/>
              <a:cs typeface="Arial MT"/>
            </a:endParaRPr>
          </a:p>
          <a:p>
            <a:pPr marL="222885" marR="55880" indent="-172720">
              <a:lnSpc>
                <a:spcPct val="100000"/>
              </a:lnSpc>
              <a:spcBef>
                <a:spcPts val="600"/>
              </a:spcBef>
              <a:buChar char="•"/>
              <a:tabLst>
                <a:tab pos="223520" algn="l"/>
              </a:tabLst>
            </a:pPr>
            <a:r>
              <a:rPr sz="1200" spc="-5" dirty="0">
                <a:latin typeface="Arial MT"/>
                <a:cs typeface="Arial MT"/>
              </a:rPr>
              <a:t>Provide incentives such as viability gap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funding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grants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enable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them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operate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profitably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623815" y="1984248"/>
            <a:ext cx="7053580" cy="4639310"/>
            <a:chOff x="4623815" y="1984248"/>
            <a:chExt cx="7053580" cy="4639310"/>
          </a:xfrm>
        </p:grpSpPr>
        <p:sp>
          <p:nvSpPr>
            <p:cNvPr id="33" name="object 33"/>
            <p:cNvSpPr/>
            <p:nvPr/>
          </p:nvSpPr>
          <p:spPr>
            <a:xfrm>
              <a:off x="4623815" y="1984248"/>
              <a:ext cx="585470" cy="584200"/>
            </a:xfrm>
            <a:custGeom>
              <a:avLst/>
              <a:gdLst/>
              <a:ahLst/>
              <a:cxnLst/>
              <a:rect l="l" t="t" r="r" b="b"/>
              <a:pathLst>
                <a:path w="585470" h="584200">
                  <a:moveTo>
                    <a:pt x="292608" y="0"/>
                  </a:moveTo>
                  <a:lnTo>
                    <a:pt x="245159" y="3820"/>
                  </a:lnTo>
                  <a:lnTo>
                    <a:pt x="200143" y="14880"/>
                  </a:lnTo>
                  <a:lnTo>
                    <a:pt x="158163" y="32578"/>
                  </a:lnTo>
                  <a:lnTo>
                    <a:pt x="119822" y="56314"/>
                  </a:lnTo>
                  <a:lnTo>
                    <a:pt x="85724" y="85486"/>
                  </a:lnTo>
                  <a:lnTo>
                    <a:pt x="56473" y="119493"/>
                  </a:lnTo>
                  <a:lnTo>
                    <a:pt x="32671" y="157734"/>
                  </a:lnTo>
                  <a:lnTo>
                    <a:pt x="14923" y="199607"/>
                  </a:lnTo>
                  <a:lnTo>
                    <a:pt x="3831" y="244511"/>
                  </a:lnTo>
                  <a:lnTo>
                    <a:pt x="0" y="291846"/>
                  </a:lnTo>
                  <a:lnTo>
                    <a:pt x="3831" y="339180"/>
                  </a:lnTo>
                  <a:lnTo>
                    <a:pt x="14923" y="384084"/>
                  </a:lnTo>
                  <a:lnTo>
                    <a:pt x="32671" y="425957"/>
                  </a:lnTo>
                  <a:lnTo>
                    <a:pt x="56473" y="464198"/>
                  </a:lnTo>
                  <a:lnTo>
                    <a:pt x="85725" y="498205"/>
                  </a:lnTo>
                  <a:lnTo>
                    <a:pt x="119822" y="527377"/>
                  </a:lnTo>
                  <a:lnTo>
                    <a:pt x="158163" y="551113"/>
                  </a:lnTo>
                  <a:lnTo>
                    <a:pt x="200143" y="568811"/>
                  </a:lnTo>
                  <a:lnTo>
                    <a:pt x="245159" y="579871"/>
                  </a:lnTo>
                  <a:lnTo>
                    <a:pt x="292608" y="583691"/>
                  </a:lnTo>
                  <a:lnTo>
                    <a:pt x="340056" y="579871"/>
                  </a:lnTo>
                  <a:lnTo>
                    <a:pt x="385072" y="568811"/>
                  </a:lnTo>
                  <a:lnTo>
                    <a:pt x="427052" y="551113"/>
                  </a:lnTo>
                  <a:lnTo>
                    <a:pt x="465393" y="527377"/>
                  </a:lnTo>
                  <a:lnTo>
                    <a:pt x="499491" y="498205"/>
                  </a:lnTo>
                  <a:lnTo>
                    <a:pt x="528742" y="464198"/>
                  </a:lnTo>
                  <a:lnTo>
                    <a:pt x="552544" y="425957"/>
                  </a:lnTo>
                  <a:lnTo>
                    <a:pt x="570292" y="384084"/>
                  </a:lnTo>
                  <a:lnTo>
                    <a:pt x="581384" y="339180"/>
                  </a:lnTo>
                  <a:lnTo>
                    <a:pt x="585216" y="291846"/>
                  </a:lnTo>
                  <a:lnTo>
                    <a:pt x="581384" y="244511"/>
                  </a:lnTo>
                  <a:lnTo>
                    <a:pt x="570292" y="199607"/>
                  </a:lnTo>
                  <a:lnTo>
                    <a:pt x="552544" y="157734"/>
                  </a:lnTo>
                  <a:lnTo>
                    <a:pt x="528742" y="119493"/>
                  </a:lnTo>
                  <a:lnTo>
                    <a:pt x="499491" y="85486"/>
                  </a:lnTo>
                  <a:lnTo>
                    <a:pt x="465393" y="56314"/>
                  </a:lnTo>
                  <a:lnTo>
                    <a:pt x="427052" y="32578"/>
                  </a:lnTo>
                  <a:lnTo>
                    <a:pt x="385072" y="14880"/>
                  </a:lnTo>
                  <a:lnTo>
                    <a:pt x="340056" y="3820"/>
                  </a:lnTo>
                  <a:lnTo>
                    <a:pt x="29260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41163" y="2101596"/>
              <a:ext cx="350520" cy="348996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623815" y="3316224"/>
              <a:ext cx="585470" cy="584200"/>
            </a:xfrm>
            <a:custGeom>
              <a:avLst/>
              <a:gdLst/>
              <a:ahLst/>
              <a:cxnLst/>
              <a:rect l="l" t="t" r="r" b="b"/>
              <a:pathLst>
                <a:path w="585470" h="584200">
                  <a:moveTo>
                    <a:pt x="292608" y="0"/>
                  </a:moveTo>
                  <a:lnTo>
                    <a:pt x="245159" y="3820"/>
                  </a:lnTo>
                  <a:lnTo>
                    <a:pt x="200143" y="14880"/>
                  </a:lnTo>
                  <a:lnTo>
                    <a:pt x="158163" y="32578"/>
                  </a:lnTo>
                  <a:lnTo>
                    <a:pt x="119822" y="56314"/>
                  </a:lnTo>
                  <a:lnTo>
                    <a:pt x="85724" y="85486"/>
                  </a:lnTo>
                  <a:lnTo>
                    <a:pt x="56473" y="119493"/>
                  </a:lnTo>
                  <a:lnTo>
                    <a:pt x="32671" y="157734"/>
                  </a:lnTo>
                  <a:lnTo>
                    <a:pt x="14923" y="199607"/>
                  </a:lnTo>
                  <a:lnTo>
                    <a:pt x="3831" y="244511"/>
                  </a:lnTo>
                  <a:lnTo>
                    <a:pt x="0" y="291845"/>
                  </a:lnTo>
                  <a:lnTo>
                    <a:pt x="3831" y="339180"/>
                  </a:lnTo>
                  <a:lnTo>
                    <a:pt x="14923" y="384084"/>
                  </a:lnTo>
                  <a:lnTo>
                    <a:pt x="32671" y="425957"/>
                  </a:lnTo>
                  <a:lnTo>
                    <a:pt x="56473" y="464198"/>
                  </a:lnTo>
                  <a:lnTo>
                    <a:pt x="85725" y="498205"/>
                  </a:lnTo>
                  <a:lnTo>
                    <a:pt x="119822" y="527377"/>
                  </a:lnTo>
                  <a:lnTo>
                    <a:pt x="158163" y="551113"/>
                  </a:lnTo>
                  <a:lnTo>
                    <a:pt x="200143" y="568811"/>
                  </a:lnTo>
                  <a:lnTo>
                    <a:pt x="245159" y="579871"/>
                  </a:lnTo>
                  <a:lnTo>
                    <a:pt x="292608" y="583692"/>
                  </a:lnTo>
                  <a:lnTo>
                    <a:pt x="340056" y="579871"/>
                  </a:lnTo>
                  <a:lnTo>
                    <a:pt x="385072" y="568811"/>
                  </a:lnTo>
                  <a:lnTo>
                    <a:pt x="427052" y="551113"/>
                  </a:lnTo>
                  <a:lnTo>
                    <a:pt x="465393" y="527377"/>
                  </a:lnTo>
                  <a:lnTo>
                    <a:pt x="499491" y="498205"/>
                  </a:lnTo>
                  <a:lnTo>
                    <a:pt x="528742" y="464198"/>
                  </a:lnTo>
                  <a:lnTo>
                    <a:pt x="552544" y="425957"/>
                  </a:lnTo>
                  <a:lnTo>
                    <a:pt x="570292" y="384084"/>
                  </a:lnTo>
                  <a:lnTo>
                    <a:pt x="581384" y="339180"/>
                  </a:lnTo>
                  <a:lnTo>
                    <a:pt x="585216" y="291845"/>
                  </a:lnTo>
                  <a:lnTo>
                    <a:pt x="581384" y="244511"/>
                  </a:lnTo>
                  <a:lnTo>
                    <a:pt x="570292" y="199607"/>
                  </a:lnTo>
                  <a:lnTo>
                    <a:pt x="552544" y="157734"/>
                  </a:lnTo>
                  <a:lnTo>
                    <a:pt x="528742" y="119493"/>
                  </a:lnTo>
                  <a:lnTo>
                    <a:pt x="499491" y="85486"/>
                  </a:lnTo>
                  <a:lnTo>
                    <a:pt x="465393" y="56314"/>
                  </a:lnTo>
                  <a:lnTo>
                    <a:pt x="427052" y="32578"/>
                  </a:lnTo>
                  <a:lnTo>
                    <a:pt x="385072" y="14880"/>
                  </a:lnTo>
                  <a:lnTo>
                    <a:pt x="340056" y="3820"/>
                  </a:lnTo>
                  <a:lnTo>
                    <a:pt x="29260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41163" y="3433572"/>
              <a:ext cx="350520" cy="348995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4623815" y="4861560"/>
              <a:ext cx="585470" cy="584200"/>
            </a:xfrm>
            <a:custGeom>
              <a:avLst/>
              <a:gdLst/>
              <a:ahLst/>
              <a:cxnLst/>
              <a:rect l="l" t="t" r="r" b="b"/>
              <a:pathLst>
                <a:path w="585470" h="584200">
                  <a:moveTo>
                    <a:pt x="292608" y="0"/>
                  </a:moveTo>
                  <a:lnTo>
                    <a:pt x="245159" y="3820"/>
                  </a:lnTo>
                  <a:lnTo>
                    <a:pt x="200143" y="14880"/>
                  </a:lnTo>
                  <a:lnTo>
                    <a:pt x="158163" y="32578"/>
                  </a:lnTo>
                  <a:lnTo>
                    <a:pt x="119822" y="56314"/>
                  </a:lnTo>
                  <a:lnTo>
                    <a:pt x="85724" y="85486"/>
                  </a:lnTo>
                  <a:lnTo>
                    <a:pt x="56473" y="119493"/>
                  </a:lnTo>
                  <a:lnTo>
                    <a:pt x="32671" y="157734"/>
                  </a:lnTo>
                  <a:lnTo>
                    <a:pt x="14923" y="199607"/>
                  </a:lnTo>
                  <a:lnTo>
                    <a:pt x="3831" y="244511"/>
                  </a:lnTo>
                  <a:lnTo>
                    <a:pt x="0" y="291845"/>
                  </a:lnTo>
                  <a:lnTo>
                    <a:pt x="3831" y="339180"/>
                  </a:lnTo>
                  <a:lnTo>
                    <a:pt x="14923" y="384084"/>
                  </a:lnTo>
                  <a:lnTo>
                    <a:pt x="32671" y="425957"/>
                  </a:lnTo>
                  <a:lnTo>
                    <a:pt x="56473" y="464198"/>
                  </a:lnTo>
                  <a:lnTo>
                    <a:pt x="85725" y="498205"/>
                  </a:lnTo>
                  <a:lnTo>
                    <a:pt x="119822" y="527377"/>
                  </a:lnTo>
                  <a:lnTo>
                    <a:pt x="158163" y="551113"/>
                  </a:lnTo>
                  <a:lnTo>
                    <a:pt x="200143" y="568811"/>
                  </a:lnTo>
                  <a:lnTo>
                    <a:pt x="245159" y="579871"/>
                  </a:lnTo>
                  <a:lnTo>
                    <a:pt x="292608" y="583691"/>
                  </a:lnTo>
                  <a:lnTo>
                    <a:pt x="340056" y="579871"/>
                  </a:lnTo>
                  <a:lnTo>
                    <a:pt x="385072" y="568811"/>
                  </a:lnTo>
                  <a:lnTo>
                    <a:pt x="427052" y="551113"/>
                  </a:lnTo>
                  <a:lnTo>
                    <a:pt x="465393" y="527377"/>
                  </a:lnTo>
                  <a:lnTo>
                    <a:pt x="499491" y="498205"/>
                  </a:lnTo>
                  <a:lnTo>
                    <a:pt x="528742" y="464198"/>
                  </a:lnTo>
                  <a:lnTo>
                    <a:pt x="552544" y="425957"/>
                  </a:lnTo>
                  <a:lnTo>
                    <a:pt x="570292" y="384084"/>
                  </a:lnTo>
                  <a:lnTo>
                    <a:pt x="581384" y="339180"/>
                  </a:lnTo>
                  <a:lnTo>
                    <a:pt x="585216" y="291845"/>
                  </a:lnTo>
                  <a:lnTo>
                    <a:pt x="581384" y="244511"/>
                  </a:lnTo>
                  <a:lnTo>
                    <a:pt x="570292" y="199607"/>
                  </a:lnTo>
                  <a:lnTo>
                    <a:pt x="552544" y="157734"/>
                  </a:lnTo>
                  <a:lnTo>
                    <a:pt x="528742" y="119493"/>
                  </a:lnTo>
                  <a:lnTo>
                    <a:pt x="499491" y="85486"/>
                  </a:lnTo>
                  <a:lnTo>
                    <a:pt x="465393" y="56314"/>
                  </a:lnTo>
                  <a:lnTo>
                    <a:pt x="427052" y="32578"/>
                  </a:lnTo>
                  <a:lnTo>
                    <a:pt x="385072" y="14880"/>
                  </a:lnTo>
                  <a:lnTo>
                    <a:pt x="340056" y="3820"/>
                  </a:lnTo>
                  <a:lnTo>
                    <a:pt x="29260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741163" y="4978908"/>
              <a:ext cx="350520" cy="348996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341628" y="6301818"/>
              <a:ext cx="335259" cy="321407"/>
            </a:xfrm>
            <a:prstGeom prst="rect">
              <a:avLst/>
            </a:prstGeom>
          </p:spPr>
        </p:pic>
      </p:grpSp>
      <p:sp>
        <p:nvSpPr>
          <p:cNvPr id="40" name="object 40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8739" y="16002"/>
            <a:ext cx="17519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2" name="object 4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44" name="object 44"/>
          <p:cNvSpPr txBox="1"/>
          <p:nvPr/>
        </p:nvSpPr>
        <p:spPr>
          <a:xfrm>
            <a:off x="395427" y="6596197"/>
            <a:ext cx="107569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4.</a:t>
            </a:r>
            <a:r>
              <a:rPr spc="-150" dirty="0"/>
              <a:t> </a:t>
            </a:r>
            <a:r>
              <a:rPr spc="-80" dirty="0"/>
              <a:t>Support</a:t>
            </a:r>
            <a:r>
              <a:rPr spc="-135" dirty="0"/>
              <a:t> </a:t>
            </a:r>
            <a:r>
              <a:rPr spc="-15" dirty="0"/>
              <a:t>increase</a:t>
            </a:r>
            <a:r>
              <a:rPr spc="-180" dirty="0"/>
              <a:t> </a:t>
            </a:r>
            <a:r>
              <a:rPr spc="-105" dirty="0"/>
              <a:t>in</a:t>
            </a:r>
            <a:r>
              <a:rPr spc="-175" dirty="0"/>
              <a:t> </a:t>
            </a:r>
            <a:r>
              <a:rPr spc="45" dirty="0"/>
              <a:t>chemical</a:t>
            </a:r>
            <a:r>
              <a:rPr spc="-165" dirty="0"/>
              <a:t> </a:t>
            </a:r>
            <a:r>
              <a:rPr spc="-70" dirty="0"/>
              <a:t>zones</a:t>
            </a:r>
            <a:r>
              <a:rPr spc="-170" dirty="0"/>
              <a:t> </a:t>
            </a:r>
            <a:r>
              <a:rPr spc="45" dirty="0"/>
              <a:t>beyond</a:t>
            </a:r>
            <a:r>
              <a:rPr spc="-140" dirty="0"/>
              <a:t> </a:t>
            </a:r>
            <a:r>
              <a:rPr spc="-125" dirty="0"/>
              <a:t>PCPIRs</a:t>
            </a:r>
            <a:r>
              <a:rPr spc="-150" dirty="0"/>
              <a:t> </a:t>
            </a:r>
            <a:r>
              <a:rPr spc="-30" dirty="0"/>
              <a:t>under</a:t>
            </a:r>
            <a:r>
              <a:rPr spc="-145" dirty="0"/>
              <a:t> </a:t>
            </a:r>
            <a:r>
              <a:rPr spc="-50" dirty="0"/>
              <a:t>state</a:t>
            </a:r>
            <a:r>
              <a:rPr spc="-170" dirty="0"/>
              <a:t> </a:t>
            </a:r>
            <a:r>
              <a:rPr spc="-95" dirty="0"/>
              <a:t>jurisdiction </a:t>
            </a:r>
            <a:r>
              <a:rPr spc="-755" dirty="0"/>
              <a:t> </a:t>
            </a:r>
            <a:r>
              <a:rPr spc="80" dirty="0"/>
              <a:t>and</a:t>
            </a:r>
            <a:r>
              <a:rPr spc="-155" dirty="0"/>
              <a:t> </a:t>
            </a:r>
            <a:r>
              <a:rPr spc="-10" dirty="0"/>
              <a:t>promote</a:t>
            </a:r>
            <a:r>
              <a:rPr spc="-175" dirty="0"/>
              <a:t> </a:t>
            </a:r>
            <a:r>
              <a:rPr spc="-40" dirty="0"/>
              <a:t>shared</a:t>
            </a:r>
            <a:r>
              <a:rPr spc="-170" dirty="0"/>
              <a:t> </a:t>
            </a:r>
            <a:r>
              <a:rPr spc="-90" dirty="0"/>
              <a:t>infrastructure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483197"/>
            <a:ext cx="302387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interview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from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global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chemical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parks,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8431" y="1859279"/>
            <a:ext cx="11436350" cy="0"/>
          </a:xfrm>
          <a:custGeom>
            <a:avLst/>
            <a:gdLst/>
            <a:ahLst/>
            <a:cxnLst/>
            <a:rect l="l" t="t" r="r" b="b"/>
            <a:pathLst>
              <a:path w="11436350">
                <a:moveTo>
                  <a:pt x="0" y="0"/>
                </a:moveTo>
                <a:lnTo>
                  <a:pt x="114363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95427" y="1579879"/>
            <a:ext cx="63449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Recommendations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support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shared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infrastructure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requirements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6002"/>
            <a:ext cx="17519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99623" y="1578355"/>
            <a:ext cx="1590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Illustrative</a:t>
            </a:r>
            <a:r>
              <a:rPr sz="10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|</a:t>
            </a:r>
            <a:r>
              <a:rPr sz="1000" spc="-2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Non-Exhaustive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8431" y="3000755"/>
            <a:ext cx="11436350" cy="0"/>
          </a:xfrm>
          <a:custGeom>
            <a:avLst/>
            <a:gdLst/>
            <a:ahLst/>
            <a:cxnLst/>
            <a:rect l="l" t="t" r="r" b="b"/>
            <a:pathLst>
              <a:path w="11436350">
                <a:moveTo>
                  <a:pt x="0" y="0"/>
                </a:moveTo>
                <a:lnTo>
                  <a:pt x="11436350" y="0"/>
                </a:lnTo>
              </a:path>
            </a:pathLst>
          </a:custGeom>
          <a:ln w="6350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788411" y="1911291"/>
            <a:ext cx="8376284" cy="95758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305"/>
              </a:spcBef>
              <a:buChar char="•"/>
              <a:tabLst>
                <a:tab pos="185420" algn="l"/>
              </a:tabLst>
            </a:pPr>
            <a:r>
              <a:rPr sz="1400" dirty="0">
                <a:latin typeface="Arial MT"/>
                <a:cs typeface="Arial MT"/>
              </a:rPr>
              <a:t>Reliable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piped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water</a:t>
            </a:r>
            <a:r>
              <a:rPr sz="1400" dirty="0">
                <a:latin typeface="Arial MT"/>
                <a:cs typeface="Arial MT"/>
              </a:rPr>
              <a:t>;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Consistent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availability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needed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avoid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production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losses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industries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5420" algn="l"/>
              </a:tabLst>
            </a:pPr>
            <a:r>
              <a:rPr sz="1400" dirty="0">
                <a:latin typeface="Arial MT"/>
                <a:cs typeface="Arial MT"/>
              </a:rPr>
              <a:t>Reliable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power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supply</a:t>
            </a:r>
            <a:r>
              <a:rPr sz="1400" spc="-10" dirty="0">
                <a:latin typeface="Arial MT"/>
                <a:cs typeface="Arial MT"/>
              </a:rPr>
              <a:t>;</a:t>
            </a:r>
            <a:r>
              <a:rPr sz="1400" spc="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avoid manufacturers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buy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electricity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generators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 backup,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increasing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costs</a:t>
            </a:r>
            <a:endParaRPr sz="1400">
              <a:latin typeface="Arial MT"/>
              <a:cs typeface="Arial MT"/>
            </a:endParaRPr>
          </a:p>
          <a:p>
            <a:pPr marL="184785" marR="127635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5420" algn="l"/>
              </a:tabLst>
            </a:pPr>
            <a:r>
              <a:rPr sz="1400" spc="-5" dirty="0">
                <a:latin typeface="Arial MT"/>
                <a:cs typeface="Arial MT"/>
              </a:rPr>
              <a:t>Common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supply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essential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utilities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such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chilled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brine,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steam,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compressed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air/nitrogen/oxygen;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support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manufacturers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avoid investment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their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own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utility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setups,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raising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costs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1577" y="1932813"/>
            <a:ext cx="6692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Utilities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88411" y="4560773"/>
            <a:ext cx="8799195" cy="1383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1400" b="1" dirty="0">
                <a:latin typeface="Arial"/>
                <a:cs typeface="Arial"/>
              </a:rPr>
              <a:t>Dedicated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area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reserved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specific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ports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states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Maharashtra,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Gujarat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Odisha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endParaRPr sz="1400">
              <a:latin typeface="Arial MT"/>
              <a:cs typeface="Arial MT"/>
            </a:endParaRPr>
          </a:p>
          <a:p>
            <a:pPr marL="18478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storage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Chemicals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&amp;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Feedstocks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185420" algn="l"/>
              </a:tabLst>
            </a:pPr>
            <a:r>
              <a:rPr sz="1400" b="1" spc="-5" dirty="0">
                <a:latin typeface="Arial"/>
                <a:cs typeface="Arial"/>
              </a:rPr>
              <a:t>Rail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connectivity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5" dirty="0">
                <a:latin typeface="Arial"/>
                <a:cs typeface="Arial"/>
              </a:rPr>
              <a:t> the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ports </a:t>
            </a:r>
            <a:r>
              <a:rPr sz="1400" dirty="0">
                <a:latin typeface="Arial MT"/>
                <a:cs typeface="Arial MT"/>
              </a:rPr>
              <a:t>capable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handling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bulk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cargo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container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cargo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204"/>
              </a:spcBef>
              <a:buFont typeface="Arial MT"/>
              <a:buChar char="•"/>
              <a:tabLst>
                <a:tab pos="185420" algn="l"/>
              </a:tabLst>
            </a:pPr>
            <a:r>
              <a:rPr sz="1400" b="1" dirty="0">
                <a:latin typeface="Arial"/>
                <a:cs typeface="Arial"/>
              </a:rPr>
              <a:t>Parking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availability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 </a:t>
            </a:r>
            <a:r>
              <a:rPr sz="1400" b="1" spc="-5" dirty="0">
                <a:latin typeface="Arial"/>
                <a:cs typeface="Arial"/>
              </a:rPr>
              <a:t>common</a:t>
            </a:r>
            <a:r>
              <a:rPr sz="1400" b="1" dirty="0">
                <a:latin typeface="Arial"/>
                <a:cs typeface="Arial"/>
              </a:rPr>
              <a:t> areas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trucks;</a:t>
            </a:r>
            <a:r>
              <a:rPr sz="1400" spc="-1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Accommodation,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food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rest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areas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drivers</a:t>
            </a:r>
            <a:endParaRPr sz="1400">
              <a:latin typeface="Arial MT"/>
              <a:cs typeface="Arial MT"/>
            </a:endParaRPr>
          </a:p>
          <a:p>
            <a:pPr marL="184785" marR="5080" indent="-172720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185420" algn="l"/>
              </a:tabLst>
            </a:pPr>
            <a:r>
              <a:rPr sz="1400" b="1" spc="-5" dirty="0">
                <a:latin typeface="Arial"/>
                <a:cs typeface="Arial"/>
              </a:rPr>
              <a:t>Residential facilities and associated infrastructure </a:t>
            </a:r>
            <a:r>
              <a:rPr sz="1400" dirty="0">
                <a:latin typeface="Arial MT"/>
                <a:cs typeface="Arial MT"/>
              </a:rPr>
              <a:t>such as schools, shopping </a:t>
            </a:r>
            <a:r>
              <a:rPr sz="1400" spc="-5" dirty="0">
                <a:latin typeface="Arial MT"/>
                <a:cs typeface="Arial MT"/>
              </a:rPr>
              <a:t>complexes, </a:t>
            </a:r>
            <a:r>
              <a:rPr sz="1400" dirty="0">
                <a:latin typeface="Arial MT"/>
                <a:cs typeface="Arial MT"/>
              </a:rPr>
              <a:t>etc. </a:t>
            </a:r>
            <a:r>
              <a:rPr sz="1400" spc="-5" dirty="0">
                <a:latin typeface="Arial MT"/>
                <a:cs typeface="Arial MT"/>
              </a:rPr>
              <a:t>Dormitories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contract/short-term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employees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41577" y="4556505"/>
            <a:ext cx="11830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Logistics </a:t>
            </a:r>
            <a:r>
              <a:rPr sz="1400" b="1" dirty="0">
                <a:latin typeface="Arial"/>
                <a:cs typeface="Arial"/>
              </a:rPr>
              <a:t>&amp;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Other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frastr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spc="-15" dirty="0">
                <a:latin typeface="Arial"/>
                <a:cs typeface="Arial"/>
              </a:rPr>
              <a:t>c</a:t>
            </a:r>
            <a:r>
              <a:rPr sz="1400" b="1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re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41577" y="3108198"/>
            <a:ext cx="11830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Shared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frastr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spc="-15" dirty="0">
                <a:latin typeface="Arial"/>
                <a:cs typeface="Arial"/>
              </a:rPr>
              <a:t>c</a:t>
            </a:r>
            <a:r>
              <a:rPr sz="1400" b="1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re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01875" y="2001872"/>
            <a:ext cx="555625" cy="472440"/>
            <a:chOff x="401875" y="2001872"/>
            <a:chExt cx="555625" cy="47244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6592" y="2001872"/>
              <a:ext cx="373906" cy="18327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07714" y="2033978"/>
              <a:ext cx="544195" cy="362585"/>
            </a:xfrm>
            <a:custGeom>
              <a:avLst/>
              <a:gdLst/>
              <a:ahLst/>
              <a:cxnLst/>
              <a:rect l="l" t="t" r="r" b="b"/>
              <a:pathLst>
                <a:path w="544194" h="362585">
                  <a:moveTo>
                    <a:pt x="0" y="0"/>
                  </a:moveTo>
                  <a:lnTo>
                    <a:pt x="90337" y="0"/>
                  </a:lnTo>
                  <a:lnTo>
                    <a:pt x="180675" y="362428"/>
                  </a:lnTo>
                  <a:lnTo>
                    <a:pt x="470983" y="362428"/>
                  </a:lnTo>
                  <a:lnTo>
                    <a:pt x="543780" y="145321"/>
                  </a:lnTo>
                  <a:lnTo>
                    <a:pt x="126297" y="145321"/>
                  </a:lnTo>
                </a:path>
              </a:pathLst>
            </a:custGeom>
            <a:ln w="116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4827" y="2390565"/>
              <a:ext cx="83601" cy="8346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7782" y="2390565"/>
              <a:ext cx="83601" cy="83464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2788411" y="3111500"/>
            <a:ext cx="8542655" cy="1144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Char char="•"/>
              <a:tabLst>
                <a:tab pos="185420" algn="l"/>
              </a:tabLst>
            </a:pPr>
            <a:r>
              <a:rPr sz="1400" spc="-5" dirty="0">
                <a:latin typeface="Arial MT"/>
                <a:cs typeface="Arial MT"/>
              </a:rPr>
              <a:t>Common </a:t>
            </a:r>
            <a:r>
              <a:rPr sz="1400" b="1" dirty="0">
                <a:latin typeface="Arial"/>
                <a:cs typeface="Arial"/>
              </a:rPr>
              <a:t>fire </a:t>
            </a:r>
            <a:r>
              <a:rPr sz="1400" b="1" spc="-10" dirty="0">
                <a:latin typeface="Arial"/>
                <a:cs typeface="Arial"/>
              </a:rPr>
              <a:t>hydrant </a:t>
            </a:r>
            <a:r>
              <a:rPr sz="1400" b="1" dirty="0">
                <a:latin typeface="Arial"/>
                <a:cs typeface="Arial"/>
              </a:rPr>
              <a:t>lines, </a:t>
            </a:r>
            <a:r>
              <a:rPr sz="1400" b="1" spc="-5" dirty="0">
                <a:latin typeface="Arial"/>
                <a:cs typeface="Arial"/>
              </a:rPr>
              <a:t>pipelines for movement of large volume </a:t>
            </a:r>
            <a:r>
              <a:rPr sz="1400" b="1" dirty="0">
                <a:latin typeface="Arial"/>
                <a:cs typeface="Arial"/>
              </a:rPr>
              <a:t>chemicals </a:t>
            </a:r>
            <a:r>
              <a:rPr sz="1400" spc="-5" dirty="0">
                <a:latin typeface="Arial MT"/>
                <a:cs typeface="Arial MT"/>
              </a:rPr>
              <a:t>within </a:t>
            </a:r>
            <a:r>
              <a:rPr sz="1400" dirty="0">
                <a:latin typeface="Arial MT"/>
                <a:cs typeface="Arial MT"/>
              </a:rPr>
              <a:t>the estate; E.g.,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Chlorine,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Caustic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lye, </a:t>
            </a:r>
            <a:r>
              <a:rPr sz="1400" dirty="0">
                <a:latin typeface="Arial MT"/>
                <a:cs typeface="Arial MT"/>
              </a:rPr>
              <a:t>hydrochloric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acid,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etc.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185420" algn="l"/>
              </a:tabLst>
            </a:pPr>
            <a:r>
              <a:rPr sz="1400" b="1" spc="-5" dirty="0">
                <a:latin typeface="Arial"/>
                <a:cs typeface="Arial"/>
              </a:rPr>
              <a:t>Common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Effluent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Treatment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Plant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(CETP)</a:t>
            </a:r>
            <a:r>
              <a:rPr sz="1400" dirty="0">
                <a:latin typeface="Arial MT"/>
                <a:cs typeface="Arial MT"/>
              </a:rPr>
              <a:t>: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Common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pipeline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deep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sea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discharge</a:t>
            </a:r>
            <a:endParaRPr sz="1400">
              <a:latin typeface="Arial MT"/>
              <a:cs typeface="Arial MT"/>
            </a:endParaRPr>
          </a:p>
          <a:p>
            <a:pPr marL="184785" marR="53340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5420" algn="l"/>
              </a:tabLst>
            </a:pPr>
            <a:r>
              <a:rPr sz="1400" dirty="0">
                <a:latin typeface="Arial MT"/>
                <a:cs typeface="Arial MT"/>
              </a:rPr>
              <a:t>Absorption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byproduct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acids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from industries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well</a:t>
            </a:r>
            <a:r>
              <a:rPr sz="1400" spc="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provide</a:t>
            </a:r>
            <a:r>
              <a:rPr sz="1400" dirty="0">
                <a:latin typeface="Arial MT"/>
                <a:cs typeface="Arial MT"/>
              </a:rPr>
              <a:t> ammonia/nitric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acid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(through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Fertiliser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complex,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etc.)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04197" y="3156163"/>
            <a:ext cx="541655" cy="509905"/>
            <a:chOff x="404197" y="3156163"/>
            <a:chExt cx="541655" cy="509905"/>
          </a:xfrm>
        </p:grpSpPr>
        <p:sp>
          <p:nvSpPr>
            <p:cNvPr id="22" name="object 22"/>
            <p:cNvSpPr/>
            <p:nvPr/>
          </p:nvSpPr>
          <p:spPr>
            <a:xfrm>
              <a:off x="409969" y="3161935"/>
              <a:ext cx="530225" cy="488950"/>
            </a:xfrm>
            <a:custGeom>
              <a:avLst/>
              <a:gdLst/>
              <a:ahLst/>
              <a:cxnLst/>
              <a:rect l="l" t="t" r="r" b="b"/>
              <a:pathLst>
                <a:path w="530225" h="488950">
                  <a:moveTo>
                    <a:pt x="336327" y="136567"/>
                  </a:moveTo>
                  <a:lnTo>
                    <a:pt x="336327" y="35892"/>
                  </a:lnTo>
                  <a:lnTo>
                    <a:pt x="141701" y="35892"/>
                  </a:lnTo>
                  <a:lnTo>
                    <a:pt x="141701" y="0"/>
                  </a:lnTo>
                  <a:lnTo>
                    <a:pt x="0" y="0"/>
                  </a:lnTo>
                  <a:lnTo>
                    <a:pt x="0" y="283639"/>
                  </a:lnTo>
                  <a:lnTo>
                    <a:pt x="1934" y="293378"/>
                  </a:lnTo>
                  <a:lnTo>
                    <a:pt x="7149" y="301148"/>
                  </a:lnTo>
                  <a:lnTo>
                    <a:pt x="14765" y="306291"/>
                  </a:lnTo>
                  <a:lnTo>
                    <a:pt x="23901" y="308151"/>
                  </a:lnTo>
                  <a:lnTo>
                    <a:pt x="151091" y="308151"/>
                  </a:lnTo>
                </a:path>
                <a:path w="530225" h="488950">
                  <a:moveTo>
                    <a:pt x="194626" y="463975"/>
                  </a:moveTo>
                  <a:lnTo>
                    <a:pt x="506198" y="488487"/>
                  </a:lnTo>
                  <a:lnTo>
                    <a:pt x="515695" y="486504"/>
                  </a:lnTo>
                  <a:lnTo>
                    <a:pt x="523271" y="481156"/>
                  </a:lnTo>
                  <a:lnTo>
                    <a:pt x="528286" y="473345"/>
                  </a:lnTo>
                  <a:lnTo>
                    <a:pt x="530100" y="463975"/>
                  </a:lnTo>
                  <a:lnTo>
                    <a:pt x="530100" y="217107"/>
                  </a:lnTo>
                  <a:lnTo>
                    <a:pt x="336327" y="217107"/>
                  </a:lnTo>
                  <a:lnTo>
                    <a:pt x="336327" y="181214"/>
                  </a:lnTo>
                  <a:lnTo>
                    <a:pt x="194626" y="181214"/>
                  </a:lnTo>
                  <a:lnTo>
                    <a:pt x="194626" y="463975"/>
                  </a:lnTo>
                  <a:close/>
                </a:path>
              </a:pathLst>
            </a:custGeom>
            <a:ln w="1152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5008" y="3553567"/>
              <a:ext cx="135403" cy="11220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0479" y="3182478"/>
              <a:ext cx="134550" cy="111333"/>
            </a:xfrm>
            <a:prstGeom prst="rect">
              <a:avLst/>
            </a:prstGeom>
          </p:spPr>
        </p:pic>
      </p:grpSp>
      <p:grpSp>
        <p:nvGrpSpPr>
          <p:cNvPr id="25" name="object 25"/>
          <p:cNvGrpSpPr/>
          <p:nvPr/>
        </p:nvGrpSpPr>
        <p:grpSpPr>
          <a:xfrm>
            <a:off x="406113" y="4645771"/>
            <a:ext cx="554355" cy="425450"/>
            <a:chOff x="406113" y="4645771"/>
            <a:chExt cx="554355" cy="425450"/>
          </a:xfrm>
        </p:grpSpPr>
        <p:sp>
          <p:nvSpPr>
            <p:cNvPr id="26" name="object 26"/>
            <p:cNvSpPr/>
            <p:nvPr/>
          </p:nvSpPr>
          <p:spPr>
            <a:xfrm>
              <a:off x="411223" y="4650881"/>
              <a:ext cx="544195" cy="358140"/>
            </a:xfrm>
            <a:custGeom>
              <a:avLst/>
              <a:gdLst/>
              <a:ahLst/>
              <a:cxnLst/>
              <a:rect l="l" t="t" r="r" b="b"/>
              <a:pathLst>
                <a:path w="544194" h="358139">
                  <a:moveTo>
                    <a:pt x="66656" y="358051"/>
                  </a:moveTo>
                  <a:lnTo>
                    <a:pt x="19295" y="358051"/>
                  </a:lnTo>
                  <a:lnTo>
                    <a:pt x="0" y="0"/>
                  </a:lnTo>
                  <a:lnTo>
                    <a:pt x="342932" y="0"/>
                  </a:lnTo>
                  <a:lnTo>
                    <a:pt x="342932" y="227612"/>
                  </a:lnTo>
                  <a:lnTo>
                    <a:pt x="473615" y="227612"/>
                  </a:lnTo>
                  <a:lnTo>
                    <a:pt x="529116" y="258635"/>
                  </a:lnTo>
                  <a:lnTo>
                    <a:pt x="543780" y="295895"/>
                  </a:lnTo>
                  <a:lnTo>
                    <a:pt x="543780" y="338791"/>
                  </a:lnTo>
                  <a:lnTo>
                    <a:pt x="542245" y="346602"/>
                  </a:lnTo>
                  <a:lnTo>
                    <a:pt x="538079" y="352689"/>
                  </a:lnTo>
                  <a:lnTo>
                    <a:pt x="531939" y="356642"/>
                  </a:lnTo>
                  <a:lnTo>
                    <a:pt x="524484" y="358051"/>
                  </a:lnTo>
                  <a:lnTo>
                    <a:pt x="477123" y="358051"/>
                  </a:lnTo>
                </a:path>
                <a:path w="544194" h="358139">
                  <a:moveTo>
                    <a:pt x="359596" y="358051"/>
                  </a:moveTo>
                  <a:lnTo>
                    <a:pt x="184183" y="358051"/>
                  </a:lnTo>
                </a:path>
                <a:path w="544194" h="358139">
                  <a:moveTo>
                    <a:pt x="343809" y="115556"/>
                  </a:moveTo>
                  <a:lnTo>
                    <a:pt x="408712" y="115557"/>
                  </a:lnTo>
                  <a:lnTo>
                    <a:pt x="474492" y="228487"/>
                  </a:lnTo>
                </a:path>
              </a:pathLst>
            </a:custGeom>
            <a:ln w="1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77880" y="4948527"/>
              <a:ext cx="118110" cy="117475"/>
            </a:xfrm>
            <a:custGeom>
              <a:avLst/>
              <a:gdLst/>
              <a:ahLst/>
              <a:cxnLst/>
              <a:rect l="l" t="t" r="r" b="b"/>
              <a:pathLst>
                <a:path w="118109" h="117475">
                  <a:moveTo>
                    <a:pt x="58763" y="0"/>
                  </a:moveTo>
                  <a:lnTo>
                    <a:pt x="35891" y="4608"/>
                  </a:lnTo>
                  <a:lnTo>
                    <a:pt x="17212" y="17177"/>
                  </a:lnTo>
                  <a:lnTo>
                    <a:pt x="4618" y="35821"/>
                  </a:lnTo>
                  <a:lnTo>
                    <a:pt x="0" y="58653"/>
                  </a:lnTo>
                  <a:lnTo>
                    <a:pt x="4618" y="81483"/>
                  </a:lnTo>
                  <a:lnTo>
                    <a:pt x="17212" y="100127"/>
                  </a:lnTo>
                  <a:lnTo>
                    <a:pt x="35891" y="112698"/>
                  </a:lnTo>
                  <a:lnTo>
                    <a:pt x="58763" y="117307"/>
                  </a:lnTo>
                  <a:lnTo>
                    <a:pt x="81635" y="112698"/>
                  </a:lnTo>
                  <a:lnTo>
                    <a:pt x="100314" y="100127"/>
                  </a:lnTo>
                  <a:lnTo>
                    <a:pt x="112908" y="81483"/>
                  </a:lnTo>
                  <a:lnTo>
                    <a:pt x="117526" y="58653"/>
                  </a:lnTo>
                  <a:lnTo>
                    <a:pt x="112908" y="35821"/>
                  </a:lnTo>
                  <a:lnTo>
                    <a:pt x="100314" y="17177"/>
                  </a:lnTo>
                  <a:lnTo>
                    <a:pt x="81635" y="4608"/>
                  </a:lnTo>
                  <a:lnTo>
                    <a:pt x="587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77880" y="4948527"/>
              <a:ext cx="118110" cy="117475"/>
            </a:xfrm>
            <a:custGeom>
              <a:avLst/>
              <a:gdLst/>
              <a:ahLst/>
              <a:cxnLst/>
              <a:rect l="l" t="t" r="r" b="b"/>
              <a:pathLst>
                <a:path w="118109" h="117475">
                  <a:moveTo>
                    <a:pt x="117526" y="58653"/>
                  </a:moveTo>
                  <a:lnTo>
                    <a:pt x="112908" y="81483"/>
                  </a:lnTo>
                  <a:lnTo>
                    <a:pt x="100314" y="100127"/>
                  </a:lnTo>
                  <a:lnTo>
                    <a:pt x="81635" y="112698"/>
                  </a:lnTo>
                  <a:lnTo>
                    <a:pt x="58763" y="117307"/>
                  </a:lnTo>
                  <a:lnTo>
                    <a:pt x="35891" y="112698"/>
                  </a:lnTo>
                  <a:lnTo>
                    <a:pt x="17212" y="100127"/>
                  </a:lnTo>
                  <a:lnTo>
                    <a:pt x="4618" y="81483"/>
                  </a:lnTo>
                  <a:lnTo>
                    <a:pt x="0" y="58653"/>
                  </a:lnTo>
                  <a:lnTo>
                    <a:pt x="4618" y="35821"/>
                  </a:lnTo>
                  <a:lnTo>
                    <a:pt x="17212" y="17177"/>
                  </a:lnTo>
                  <a:lnTo>
                    <a:pt x="35891" y="4608"/>
                  </a:lnTo>
                  <a:lnTo>
                    <a:pt x="58763" y="0"/>
                  </a:lnTo>
                  <a:lnTo>
                    <a:pt x="81635" y="4608"/>
                  </a:lnTo>
                  <a:lnTo>
                    <a:pt x="100314" y="17177"/>
                  </a:lnTo>
                  <a:lnTo>
                    <a:pt x="112908" y="35821"/>
                  </a:lnTo>
                  <a:lnTo>
                    <a:pt x="117526" y="58653"/>
                  </a:lnTo>
                  <a:close/>
                </a:path>
              </a:pathLst>
            </a:custGeom>
            <a:ln w="1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70819" y="4948527"/>
              <a:ext cx="118110" cy="117475"/>
            </a:xfrm>
            <a:custGeom>
              <a:avLst/>
              <a:gdLst/>
              <a:ahLst/>
              <a:cxnLst/>
              <a:rect l="l" t="t" r="r" b="b"/>
              <a:pathLst>
                <a:path w="118109" h="117475">
                  <a:moveTo>
                    <a:pt x="58763" y="0"/>
                  </a:moveTo>
                  <a:lnTo>
                    <a:pt x="35891" y="4608"/>
                  </a:lnTo>
                  <a:lnTo>
                    <a:pt x="17212" y="17177"/>
                  </a:lnTo>
                  <a:lnTo>
                    <a:pt x="4618" y="35821"/>
                  </a:lnTo>
                  <a:lnTo>
                    <a:pt x="0" y="58653"/>
                  </a:lnTo>
                  <a:lnTo>
                    <a:pt x="4618" y="81483"/>
                  </a:lnTo>
                  <a:lnTo>
                    <a:pt x="17212" y="100127"/>
                  </a:lnTo>
                  <a:lnTo>
                    <a:pt x="35891" y="112698"/>
                  </a:lnTo>
                  <a:lnTo>
                    <a:pt x="58763" y="117307"/>
                  </a:lnTo>
                  <a:lnTo>
                    <a:pt x="81635" y="112698"/>
                  </a:lnTo>
                  <a:lnTo>
                    <a:pt x="100314" y="100127"/>
                  </a:lnTo>
                  <a:lnTo>
                    <a:pt x="112908" y="81483"/>
                  </a:lnTo>
                  <a:lnTo>
                    <a:pt x="117526" y="58653"/>
                  </a:lnTo>
                  <a:lnTo>
                    <a:pt x="112908" y="35821"/>
                  </a:lnTo>
                  <a:lnTo>
                    <a:pt x="100314" y="17177"/>
                  </a:lnTo>
                  <a:lnTo>
                    <a:pt x="81635" y="4608"/>
                  </a:lnTo>
                  <a:lnTo>
                    <a:pt x="587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46305" y="4703406"/>
              <a:ext cx="442595" cy="362585"/>
            </a:xfrm>
            <a:custGeom>
              <a:avLst/>
              <a:gdLst/>
              <a:ahLst/>
              <a:cxnLst/>
              <a:rect l="l" t="t" r="r" b="b"/>
              <a:pathLst>
                <a:path w="442594" h="362585">
                  <a:moveTo>
                    <a:pt x="442040" y="303774"/>
                  </a:moveTo>
                  <a:lnTo>
                    <a:pt x="437422" y="326604"/>
                  </a:lnTo>
                  <a:lnTo>
                    <a:pt x="424828" y="345248"/>
                  </a:lnTo>
                  <a:lnTo>
                    <a:pt x="406149" y="357818"/>
                  </a:lnTo>
                  <a:lnTo>
                    <a:pt x="383277" y="362428"/>
                  </a:lnTo>
                  <a:lnTo>
                    <a:pt x="360405" y="357818"/>
                  </a:lnTo>
                  <a:lnTo>
                    <a:pt x="341726" y="345248"/>
                  </a:lnTo>
                  <a:lnTo>
                    <a:pt x="329132" y="326604"/>
                  </a:lnTo>
                  <a:lnTo>
                    <a:pt x="324514" y="303774"/>
                  </a:lnTo>
                  <a:lnTo>
                    <a:pt x="329132" y="280941"/>
                  </a:lnTo>
                  <a:lnTo>
                    <a:pt x="341726" y="262298"/>
                  </a:lnTo>
                  <a:lnTo>
                    <a:pt x="360405" y="249729"/>
                  </a:lnTo>
                  <a:lnTo>
                    <a:pt x="383277" y="245120"/>
                  </a:lnTo>
                  <a:lnTo>
                    <a:pt x="406149" y="249729"/>
                  </a:lnTo>
                  <a:lnTo>
                    <a:pt x="424828" y="262298"/>
                  </a:lnTo>
                  <a:lnTo>
                    <a:pt x="437422" y="280941"/>
                  </a:lnTo>
                  <a:lnTo>
                    <a:pt x="442040" y="303774"/>
                  </a:lnTo>
                  <a:close/>
                </a:path>
                <a:path w="442594" h="362585">
                  <a:moveTo>
                    <a:pt x="0" y="0"/>
                  </a:moveTo>
                  <a:lnTo>
                    <a:pt x="43853" y="0"/>
                  </a:lnTo>
                  <a:lnTo>
                    <a:pt x="77181" y="138318"/>
                  </a:lnTo>
                  <a:lnTo>
                    <a:pt x="217512" y="138318"/>
                  </a:lnTo>
                  <a:lnTo>
                    <a:pt x="253471" y="32391"/>
                  </a:lnTo>
                  <a:lnTo>
                    <a:pt x="51746" y="32390"/>
                  </a:lnTo>
                </a:path>
              </a:pathLst>
            </a:custGeom>
            <a:ln w="1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37520" y="4842600"/>
              <a:ext cx="37465" cy="36830"/>
            </a:xfrm>
            <a:custGeom>
              <a:avLst/>
              <a:gdLst/>
              <a:ahLst/>
              <a:cxnLst/>
              <a:rect l="l" t="t" r="r" b="b"/>
              <a:pathLst>
                <a:path w="37465" h="36829">
                  <a:moveTo>
                    <a:pt x="18418" y="0"/>
                  </a:moveTo>
                  <a:lnTo>
                    <a:pt x="11248" y="1444"/>
                  </a:lnTo>
                  <a:lnTo>
                    <a:pt x="5393" y="5383"/>
                  </a:lnTo>
                  <a:lnTo>
                    <a:pt x="1447" y="11227"/>
                  </a:lnTo>
                  <a:lnTo>
                    <a:pt x="0" y="18384"/>
                  </a:lnTo>
                  <a:lnTo>
                    <a:pt x="1447" y="25537"/>
                  </a:lnTo>
                  <a:lnTo>
                    <a:pt x="5393" y="31381"/>
                  </a:lnTo>
                  <a:lnTo>
                    <a:pt x="11248" y="35322"/>
                  </a:lnTo>
                  <a:lnTo>
                    <a:pt x="18418" y="36768"/>
                  </a:lnTo>
                  <a:lnTo>
                    <a:pt x="25588" y="35322"/>
                  </a:lnTo>
                  <a:lnTo>
                    <a:pt x="31442" y="31381"/>
                  </a:lnTo>
                  <a:lnTo>
                    <a:pt x="35389" y="25537"/>
                  </a:lnTo>
                  <a:lnTo>
                    <a:pt x="36836" y="18384"/>
                  </a:lnTo>
                  <a:lnTo>
                    <a:pt x="35389" y="11227"/>
                  </a:lnTo>
                  <a:lnTo>
                    <a:pt x="31442" y="5383"/>
                  </a:lnTo>
                  <a:lnTo>
                    <a:pt x="25588" y="1444"/>
                  </a:lnTo>
                  <a:lnTo>
                    <a:pt x="184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37520" y="4842600"/>
              <a:ext cx="37465" cy="36830"/>
            </a:xfrm>
            <a:custGeom>
              <a:avLst/>
              <a:gdLst/>
              <a:ahLst/>
              <a:cxnLst/>
              <a:rect l="l" t="t" r="r" b="b"/>
              <a:pathLst>
                <a:path w="37465" h="36829">
                  <a:moveTo>
                    <a:pt x="36836" y="18384"/>
                  </a:moveTo>
                  <a:lnTo>
                    <a:pt x="35389" y="25537"/>
                  </a:lnTo>
                  <a:lnTo>
                    <a:pt x="31442" y="31381"/>
                  </a:lnTo>
                  <a:lnTo>
                    <a:pt x="25588" y="35322"/>
                  </a:lnTo>
                  <a:lnTo>
                    <a:pt x="18418" y="36768"/>
                  </a:lnTo>
                  <a:lnTo>
                    <a:pt x="11248" y="35322"/>
                  </a:lnTo>
                  <a:lnTo>
                    <a:pt x="5393" y="31381"/>
                  </a:lnTo>
                  <a:lnTo>
                    <a:pt x="1447" y="25537"/>
                  </a:lnTo>
                  <a:lnTo>
                    <a:pt x="0" y="18384"/>
                  </a:lnTo>
                  <a:lnTo>
                    <a:pt x="1447" y="11227"/>
                  </a:lnTo>
                  <a:lnTo>
                    <a:pt x="5393" y="5383"/>
                  </a:lnTo>
                  <a:lnTo>
                    <a:pt x="11248" y="1444"/>
                  </a:lnTo>
                  <a:lnTo>
                    <a:pt x="18418" y="0"/>
                  </a:lnTo>
                  <a:lnTo>
                    <a:pt x="25588" y="1444"/>
                  </a:lnTo>
                  <a:lnTo>
                    <a:pt x="31442" y="5383"/>
                  </a:lnTo>
                  <a:lnTo>
                    <a:pt x="35389" y="11227"/>
                  </a:lnTo>
                  <a:lnTo>
                    <a:pt x="36836" y="18384"/>
                  </a:lnTo>
                  <a:close/>
                </a:path>
              </a:pathLst>
            </a:custGeom>
            <a:ln w="1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13825" y="4842600"/>
              <a:ext cx="37465" cy="36830"/>
            </a:xfrm>
            <a:custGeom>
              <a:avLst/>
              <a:gdLst/>
              <a:ahLst/>
              <a:cxnLst/>
              <a:rect l="l" t="t" r="r" b="b"/>
              <a:pathLst>
                <a:path w="37465" h="36829">
                  <a:moveTo>
                    <a:pt x="18418" y="0"/>
                  </a:moveTo>
                  <a:lnTo>
                    <a:pt x="11248" y="1444"/>
                  </a:lnTo>
                  <a:lnTo>
                    <a:pt x="5393" y="5383"/>
                  </a:lnTo>
                  <a:lnTo>
                    <a:pt x="1447" y="11227"/>
                  </a:lnTo>
                  <a:lnTo>
                    <a:pt x="0" y="18384"/>
                  </a:lnTo>
                  <a:lnTo>
                    <a:pt x="1447" y="25537"/>
                  </a:lnTo>
                  <a:lnTo>
                    <a:pt x="5393" y="31381"/>
                  </a:lnTo>
                  <a:lnTo>
                    <a:pt x="11248" y="35322"/>
                  </a:lnTo>
                  <a:lnTo>
                    <a:pt x="18418" y="36768"/>
                  </a:lnTo>
                  <a:lnTo>
                    <a:pt x="25588" y="35322"/>
                  </a:lnTo>
                  <a:lnTo>
                    <a:pt x="31442" y="31381"/>
                  </a:lnTo>
                  <a:lnTo>
                    <a:pt x="35389" y="25537"/>
                  </a:lnTo>
                  <a:lnTo>
                    <a:pt x="36836" y="18384"/>
                  </a:lnTo>
                  <a:lnTo>
                    <a:pt x="35389" y="11227"/>
                  </a:lnTo>
                  <a:lnTo>
                    <a:pt x="31442" y="5383"/>
                  </a:lnTo>
                  <a:lnTo>
                    <a:pt x="25588" y="1444"/>
                  </a:lnTo>
                  <a:lnTo>
                    <a:pt x="184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13825" y="4842600"/>
              <a:ext cx="37465" cy="36830"/>
            </a:xfrm>
            <a:custGeom>
              <a:avLst/>
              <a:gdLst/>
              <a:ahLst/>
              <a:cxnLst/>
              <a:rect l="l" t="t" r="r" b="b"/>
              <a:pathLst>
                <a:path w="37465" h="36829">
                  <a:moveTo>
                    <a:pt x="36836" y="18384"/>
                  </a:moveTo>
                  <a:lnTo>
                    <a:pt x="35389" y="25537"/>
                  </a:lnTo>
                  <a:lnTo>
                    <a:pt x="31442" y="31381"/>
                  </a:lnTo>
                  <a:lnTo>
                    <a:pt x="25588" y="35322"/>
                  </a:lnTo>
                  <a:lnTo>
                    <a:pt x="18418" y="36768"/>
                  </a:lnTo>
                  <a:lnTo>
                    <a:pt x="11248" y="35322"/>
                  </a:lnTo>
                  <a:lnTo>
                    <a:pt x="5393" y="31381"/>
                  </a:lnTo>
                  <a:lnTo>
                    <a:pt x="1447" y="25537"/>
                  </a:lnTo>
                  <a:lnTo>
                    <a:pt x="0" y="18384"/>
                  </a:lnTo>
                  <a:lnTo>
                    <a:pt x="1447" y="11227"/>
                  </a:lnTo>
                  <a:lnTo>
                    <a:pt x="5393" y="5383"/>
                  </a:lnTo>
                  <a:lnTo>
                    <a:pt x="11248" y="1444"/>
                  </a:lnTo>
                  <a:lnTo>
                    <a:pt x="18418" y="0"/>
                  </a:lnTo>
                  <a:lnTo>
                    <a:pt x="25588" y="1444"/>
                  </a:lnTo>
                  <a:lnTo>
                    <a:pt x="31442" y="5383"/>
                  </a:lnTo>
                  <a:lnTo>
                    <a:pt x="35389" y="11227"/>
                  </a:lnTo>
                  <a:lnTo>
                    <a:pt x="36836" y="18384"/>
                  </a:lnTo>
                  <a:close/>
                </a:path>
              </a:pathLst>
            </a:custGeom>
            <a:ln w="102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408431" y="4416552"/>
            <a:ext cx="11436350" cy="0"/>
          </a:xfrm>
          <a:custGeom>
            <a:avLst/>
            <a:gdLst/>
            <a:ahLst/>
            <a:cxnLst/>
            <a:rect l="l" t="t" r="r" b="b"/>
            <a:pathLst>
              <a:path w="11436350">
                <a:moveTo>
                  <a:pt x="0" y="0"/>
                </a:moveTo>
                <a:lnTo>
                  <a:pt x="11436350" y="0"/>
                </a:lnTo>
              </a:path>
            </a:pathLst>
          </a:custGeom>
          <a:ln w="6350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27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7" name="object 3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427" y="274700"/>
            <a:ext cx="10768330" cy="133858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737870">
              <a:lnSpc>
                <a:spcPts val="2380"/>
              </a:lnSpc>
              <a:spcBef>
                <a:spcPts val="390"/>
              </a:spcBef>
            </a:pPr>
            <a:r>
              <a:rPr sz="2200" spc="-190" dirty="0">
                <a:latin typeface="Verdana"/>
                <a:cs typeface="Verdana"/>
              </a:rPr>
              <a:t>5.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25" dirty="0">
                <a:latin typeface="Verdana"/>
                <a:cs typeface="Verdana"/>
              </a:rPr>
              <a:t>Consider</a:t>
            </a:r>
            <a:r>
              <a:rPr sz="2200" spc="-17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allowing</a:t>
            </a:r>
            <a:r>
              <a:rPr sz="2200" spc="-195" dirty="0">
                <a:latin typeface="Verdana"/>
                <a:cs typeface="Verdana"/>
              </a:rPr>
              <a:t> </a:t>
            </a:r>
            <a:r>
              <a:rPr sz="2200" spc="-35" dirty="0">
                <a:latin typeface="Verdana"/>
                <a:cs typeface="Verdana"/>
              </a:rPr>
              <a:t>construction</a:t>
            </a:r>
            <a:r>
              <a:rPr sz="2200" spc="-17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via</a:t>
            </a:r>
            <a:r>
              <a:rPr sz="2200" spc="-185" dirty="0">
                <a:latin typeface="Verdana"/>
                <a:cs typeface="Verdana"/>
              </a:rPr>
              <a:t> </a:t>
            </a:r>
            <a:r>
              <a:rPr sz="2200" spc="25" dirty="0">
                <a:latin typeface="Verdana"/>
                <a:cs typeface="Verdana"/>
              </a:rPr>
              <a:t>"deemed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105" dirty="0">
                <a:latin typeface="Verdana"/>
                <a:cs typeface="Verdana"/>
              </a:rPr>
              <a:t>EC"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120" dirty="0">
                <a:latin typeface="Verdana"/>
                <a:cs typeface="Verdana"/>
              </a:rPr>
              <a:t>if</a:t>
            </a:r>
            <a:r>
              <a:rPr sz="2200" spc="-190" dirty="0">
                <a:latin typeface="Verdana"/>
                <a:cs typeface="Verdana"/>
              </a:rPr>
              <a:t> </a:t>
            </a:r>
            <a:r>
              <a:rPr sz="2200" spc="70" dirty="0">
                <a:latin typeface="Verdana"/>
                <a:cs typeface="Verdana"/>
              </a:rPr>
              <a:t>clearance</a:t>
            </a:r>
            <a:r>
              <a:rPr sz="2200" spc="-150" dirty="0">
                <a:latin typeface="Verdana"/>
                <a:cs typeface="Verdana"/>
              </a:rPr>
              <a:t> </a:t>
            </a:r>
            <a:r>
              <a:rPr sz="2200" spc="-225" dirty="0">
                <a:latin typeface="Verdana"/>
                <a:cs typeface="Verdana"/>
              </a:rPr>
              <a:t>is</a:t>
            </a:r>
            <a:r>
              <a:rPr sz="2200" spc="-185" dirty="0">
                <a:latin typeface="Verdana"/>
                <a:cs typeface="Verdana"/>
              </a:rPr>
              <a:t> </a:t>
            </a:r>
            <a:r>
              <a:rPr sz="2200" spc="50" dirty="0">
                <a:latin typeface="Verdana"/>
                <a:cs typeface="Verdana"/>
              </a:rPr>
              <a:t>delayed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35" dirty="0">
                <a:latin typeface="Verdana"/>
                <a:cs typeface="Verdana"/>
              </a:rPr>
              <a:t>be</a:t>
            </a:r>
            <a:r>
              <a:rPr sz="2200" spc="20" dirty="0">
                <a:latin typeface="Verdana"/>
                <a:cs typeface="Verdana"/>
              </a:rPr>
              <a:t>y</a:t>
            </a:r>
            <a:r>
              <a:rPr sz="2200" spc="60" dirty="0">
                <a:latin typeface="Verdana"/>
                <a:cs typeface="Verdana"/>
              </a:rPr>
              <a:t>ond</a:t>
            </a:r>
            <a:r>
              <a:rPr sz="2200" spc="-150" dirty="0">
                <a:latin typeface="Verdana"/>
                <a:cs typeface="Verdana"/>
              </a:rPr>
              <a:t> </a:t>
            </a:r>
            <a:r>
              <a:rPr sz="2200" spc="-120" dirty="0">
                <a:latin typeface="Verdana"/>
                <a:cs typeface="Verdana"/>
              </a:rPr>
              <a:t>t</a:t>
            </a:r>
            <a:r>
              <a:rPr sz="2200" spc="30" dirty="0">
                <a:latin typeface="Verdana"/>
                <a:cs typeface="Verdana"/>
              </a:rPr>
              <a:t>he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245" dirty="0">
                <a:latin typeface="Verdana"/>
                <a:cs typeface="Verdana"/>
              </a:rPr>
              <a:t>s</a:t>
            </a:r>
            <a:r>
              <a:rPr sz="2200" spc="-175" dirty="0">
                <a:latin typeface="Verdana"/>
                <a:cs typeface="Verdana"/>
              </a:rPr>
              <a:t>t</a:t>
            </a:r>
            <a:r>
              <a:rPr sz="2200" spc="-155" dirty="0">
                <a:latin typeface="Verdana"/>
                <a:cs typeface="Verdana"/>
              </a:rPr>
              <a:t>i</a:t>
            </a:r>
            <a:r>
              <a:rPr sz="2200" spc="-15" dirty="0">
                <a:latin typeface="Verdana"/>
                <a:cs typeface="Verdana"/>
              </a:rPr>
              <a:t>pula</a:t>
            </a:r>
            <a:r>
              <a:rPr sz="2200" dirty="0">
                <a:latin typeface="Verdana"/>
                <a:cs typeface="Verdana"/>
              </a:rPr>
              <a:t>t</a:t>
            </a:r>
            <a:r>
              <a:rPr sz="2200" spc="125" dirty="0">
                <a:latin typeface="Verdana"/>
                <a:cs typeface="Verdana"/>
              </a:rPr>
              <a:t>ed</a:t>
            </a:r>
            <a:r>
              <a:rPr sz="2200" spc="-190" dirty="0">
                <a:latin typeface="Verdana"/>
                <a:cs typeface="Verdana"/>
              </a:rPr>
              <a:t> 2</a:t>
            </a:r>
            <a:r>
              <a:rPr sz="2200" spc="-195" dirty="0">
                <a:latin typeface="Verdana"/>
                <a:cs typeface="Verdana"/>
              </a:rPr>
              <a:t>7</a:t>
            </a:r>
            <a:r>
              <a:rPr sz="2200" spc="-185" dirty="0">
                <a:latin typeface="Verdana"/>
                <a:cs typeface="Verdana"/>
              </a:rPr>
              <a:t>0</a:t>
            </a:r>
            <a:r>
              <a:rPr sz="2200" spc="-135" dirty="0">
                <a:latin typeface="Verdana"/>
                <a:cs typeface="Verdana"/>
              </a:rPr>
              <a:t> </a:t>
            </a:r>
            <a:r>
              <a:rPr sz="2200" spc="55" dirty="0">
                <a:latin typeface="Verdana"/>
                <a:cs typeface="Verdana"/>
              </a:rPr>
              <a:t>da</a:t>
            </a:r>
            <a:r>
              <a:rPr sz="2200" spc="40" dirty="0">
                <a:latin typeface="Verdana"/>
                <a:cs typeface="Verdana"/>
              </a:rPr>
              <a:t>y</a:t>
            </a:r>
            <a:r>
              <a:rPr sz="2200" spc="-295" dirty="0">
                <a:latin typeface="Verdana"/>
                <a:cs typeface="Verdana"/>
              </a:rPr>
              <a:t>s</a:t>
            </a:r>
            <a:endParaRPr sz="2200">
              <a:latin typeface="Verdana"/>
              <a:cs typeface="Verdana"/>
            </a:endParaRPr>
          </a:p>
          <a:p>
            <a:pPr marL="3435350" marR="5080">
              <a:lnSpc>
                <a:spcPct val="100000"/>
              </a:lnSpc>
              <a:spcBef>
                <a:spcPts val="1930"/>
              </a:spcBef>
            </a:pPr>
            <a:r>
              <a:rPr sz="1400" b="1" dirty="0">
                <a:latin typeface="Arial"/>
                <a:cs typeface="Arial"/>
              </a:rPr>
              <a:t>Share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projects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that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faced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delays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at</a:t>
            </a:r>
            <a:r>
              <a:rPr sz="1400" b="1" spc="-5" dirty="0">
                <a:latin typeface="Arial"/>
                <a:cs typeface="Arial"/>
              </a:rPr>
              <a:t> different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steps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dirty="0">
                <a:latin typeface="Arial"/>
                <a:cs typeface="Arial"/>
              </a:rPr>
              <a:t> EC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(%,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CAG Report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2016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–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latest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available)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31335" y="1940051"/>
            <a:ext cx="7874634" cy="2710180"/>
            <a:chOff x="3831335" y="1940051"/>
            <a:chExt cx="7874634" cy="2710180"/>
          </a:xfrm>
        </p:grpSpPr>
        <p:sp>
          <p:nvSpPr>
            <p:cNvPr id="4" name="object 4"/>
            <p:cNvSpPr/>
            <p:nvPr/>
          </p:nvSpPr>
          <p:spPr>
            <a:xfrm>
              <a:off x="5330951" y="3015995"/>
              <a:ext cx="937260" cy="1629410"/>
            </a:xfrm>
            <a:custGeom>
              <a:avLst/>
              <a:gdLst/>
              <a:ahLst/>
              <a:cxnLst/>
              <a:rect l="l" t="t" r="r" b="b"/>
              <a:pathLst>
                <a:path w="937260" h="1629410">
                  <a:moveTo>
                    <a:pt x="937260" y="0"/>
                  </a:moveTo>
                  <a:lnTo>
                    <a:pt x="0" y="0"/>
                  </a:lnTo>
                  <a:lnTo>
                    <a:pt x="0" y="1629155"/>
                  </a:lnTo>
                  <a:lnTo>
                    <a:pt x="937260" y="1629155"/>
                  </a:lnTo>
                  <a:lnTo>
                    <a:pt x="93726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643115" y="2929127"/>
              <a:ext cx="937260" cy="1716405"/>
            </a:xfrm>
            <a:custGeom>
              <a:avLst/>
              <a:gdLst/>
              <a:ahLst/>
              <a:cxnLst/>
              <a:rect l="l" t="t" r="r" b="b"/>
              <a:pathLst>
                <a:path w="937259" h="1716404">
                  <a:moveTo>
                    <a:pt x="937259" y="0"/>
                  </a:moveTo>
                  <a:lnTo>
                    <a:pt x="0" y="0"/>
                  </a:lnTo>
                  <a:lnTo>
                    <a:pt x="0" y="1716024"/>
                  </a:lnTo>
                  <a:lnTo>
                    <a:pt x="937259" y="1716024"/>
                  </a:lnTo>
                  <a:lnTo>
                    <a:pt x="937259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955279" y="1940051"/>
              <a:ext cx="939165" cy="2705100"/>
            </a:xfrm>
            <a:custGeom>
              <a:avLst/>
              <a:gdLst/>
              <a:ahLst/>
              <a:cxnLst/>
              <a:rect l="l" t="t" r="r" b="b"/>
              <a:pathLst>
                <a:path w="939165" h="2705100">
                  <a:moveTo>
                    <a:pt x="938783" y="0"/>
                  </a:moveTo>
                  <a:lnTo>
                    <a:pt x="0" y="0"/>
                  </a:lnTo>
                  <a:lnTo>
                    <a:pt x="0" y="2705100"/>
                  </a:lnTo>
                  <a:lnTo>
                    <a:pt x="938783" y="2705100"/>
                  </a:lnTo>
                  <a:lnTo>
                    <a:pt x="938783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268967" y="2260091"/>
              <a:ext cx="937260" cy="2385060"/>
            </a:xfrm>
            <a:custGeom>
              <a:avLst/>
              <a:gdLst/>
              <a:ahLst/>
              <a:cxnLst/>
              <a:rect l="l" t="t" r="r" b="b"/>
              <a:pathLst>
                <a:path w="937259" h="2385060">
                  <a:moveTo>
                    <a:pt x="937259" y="0"/>
                  </a:moveTo>
                  <a:lnTo>
                    <a:pt x="0" y="0"/>
                  </a:lnTo>
                  <a:lnTo>
                    <a:pt x="0" y="2385060"/>
                  </a:lnTo>
                  <a:lnTo>
                    <a:pt x="937259" y="2385060"/>
                  </a:lnTo>
                  <a:lnTo>
                    <a:pt x="93725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581131" y="2055875"/>
              <a:ext cx="937260" cy="2589530"/>
            </a:xfrm>
            <a:custGeom>
              <a:avLst/>
              <a:gdLst/>
              <a:ahLst/>
              <a:cxnLst/>
              <a:rect l="l" t="t" r="r" b="b"/>
              <a:pathLst>
                <a:path w="937259" h="2589529">
                  <a:moveTo>
                    <a:pt x="937259" y="0"/>
                  </a:moveTo>
                  <a:lnTo>
                    <a:pt x="0" y="0"/>
                  </a:lnTo>
                  <a:lnTo>
                    <a:pt x="0" y="2589276"/>
                  </a:lnTo>
                  <a:lnTo>
                    <a:pt x="937259" y="2589276"/>
                  </a:lnTo>
                  <a:lnTo>
                    <a:pt x="937259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18787" y="2202179"/>
              <a:ext cx="937260" cy="2443480"/>
            </a:xfrm>
            <a:custGeom>
              <a:avLst/>
              <a:gdLst/>
              <a:ahLst/>
              <a:cxnLst/>
              <a:rect l="l" t="t" r="r" b="b"/>
              <a:pathLst>
                <a:path w="937260" h="2443479">
                  <a:moveTo>
                    <a:pt x="937260" y="0"/>
                  </a:moveTo>
                  <a:lnTo>
                    <a:pt x="0" y="0"/>
                  </a:lnTo>
                  <a:lnTo>
                    <a:pt x="0" y="2442972"/>
                  </a:lnTo>
                  <a:lnTo>
                    <a:pt x="937260" y="2442972"/>
                  </a:lnTo>
                  <a:lnTo>
                    <a:pt x="93726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831335" y="4645151"/>
              <a:ext cx="7874634" cy="0"/>
            </a:xfrm>
            <a:custGeom>
              <a:avLst/>
              <a:gdLst/>
              <a:ahLst/>
              <a:cxnLst/>
              <a:rect l="l" t="t" r="r" b="b"/>
              <a:pathLst>
                <a:path w="7874634">
                  <a:moveTo>
                    <a:pt x="0" y="0"/>
                  </a:moveTo>
                  <a:lnTo>
                    <a:pt x="7874508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343146" y="1972183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84%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55945" y="2785998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56%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68743" y="269938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59%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81543" y="170942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93%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594342" y="2029714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82%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907014" y="1824990"/>
            <a:ext cx="29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89%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85005" y="4679137"/>
            <a:ext cx="10020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Grant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terms</a:t>
            </a:r>
            <a:endParaRPr sz="1200">
              <a:latin typeface="Arial MT"/>
              <a:cs typeface="Arial MT"/>
            </a:endParaRPr>
          </a:p>
          <a:p>
            <a:pPr marL="9334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Arial MT"/>
                <a:cs typeface="Arial MT"/>
              </a:rPr>
              <a:t>of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reference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86502" y="4679137"/>
            <a:ext cx="10248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Scrutiny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Arial MT"/>
                <a:cs typeface="Arial MT"/>
              </a:rPr>
              <a:t>f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EIA</a:t>
            </a:r>
            <a:r>
              <a:rPr sz="1200" spc="-6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repo</a:t>
            </a:r>
            <a:r>
              <a:rPr sz="1200" dirty="0">
                <a:latin typeface="Arial MT"/>
                <a:cs typeface="Arial MT"/>
              </a:rPr>
              <a:t>rt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03260" y="4679137"/>
            <a:ext cx="12458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Recommendation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Arial MT"/>
                <a:cs typeface="Arial MT"/>
              </a:rPr>
              <a:t>of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EAC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ministry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44182" y="4679137"/>
            <a:ext cx="11360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Appraisal by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pe</a:t>
            </a:r>
            <a:r>
              <a:rPr sz="1200" dirty="0">
                <a:latin typeface="Arial MT"/>
                <a:cs typeface="Arial MT"/>
              </a:rPr>
              <a:t>rt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ppraisal  </a:t>
            </a:r>
            <a:r>
              <a:rPr sz="1200" dirty="0">
                <a:latin typeface="Arial MT"/>
                <a:cs typeface="Arial MT"/>
              </a:rPr>
              <a:t>Committee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361678" y="4679137"/>
            <a:ext cx="7512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" algn="just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C</a:t>
            </a:r>
            <a:r>
              <a:rPr sz="1200" dirty="0">
                <a:latin typeface="Arial MT"/>
                <a:cs typeface="Arial MT"/>
              </a:rPr>
              <a:t>o</a:t>
            </a:r>
            <a:r>
              <a:rPr sz="1200" spc="5" dirty="0">
                <a:latin typeface="Arial MT"/>
                <a:cs typeface="Arial MT"/>
              </a:rPr>
              <a:t>n</a:t>
            </a:r>
            <a:r>
              <a:rPr sz="1200" spc="-15" dirty="0">
                <a:latin typeface="Arial MT"/>
                <a:cs typeface="Arial MT"/>
              </a:rPr>
              <a:t>v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10" dirty="0">
                <a:latin typeface="Arial MT"/>
                <a:cs typeface="Arial MT"/>
              </a:rPr>
              <a:t>y</a:t>
            </a:r>
            <a:r>
              <a:rPr sz="1200" dirty="0">
                <a:latin typeface="Arial MT"/>
                <a:cs typeface="Arial MT"/>
              </a:rPr>
              <a:t>ing  </a:t>
            </a:r>
            <a:r>
              <a:rPr sz="1200" spc="-5" dirty="0">
                <a:latin typeface="Arial MT"/>
                <a:cs typeface="Arial MT"/>
              </a:rPr>
              <a:t>decis</a:t>
            </a:r>
            <a:r>
              <a:rPr sz="1200" spc="-10" dirty="0">
                <a:latin typeface="Arial MT"/>
                <a:cs typeface="Arial MT"/>
              </a:rPr>
              <a:t>i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 </a:t>
            </a:r>
            <a:r>
              <a:rPr sz="1200" spc="-5" dirty="0">
                <a:latin typeface="Arial MT"/>
                <a:cs typeface="Arial MT"/>
              </a:rPr>
              <a:t>applicant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409046" y="4679137"/>
            <a:ext cx="12820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Grant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clearance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Arial MT"/>
                <a:cs typeface="Arial MT"/>
              </a:rPr>
              <a:t>to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applicant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831335" y="1629155"/>
            <a:ext cx="7918450" cy="0"/>
          </a:xfrm>
          <a:custGeom>
            <a:avLst/>
            <a:gdLst/>
            <a:ahLst/>
            <a:cxnLst/>
            <a:rect l="l" t="t" r="r" b="b"/>
            <a:pathLst>
              <a:path w="7918450">
                <a:moveTo>
                  <a:pt x="0" y="0"/>
                </a:moveTo>
                <a:lnTo>
                  <a:pt x="791845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96595" y="1455955"/>
            <a:ext cx="2195830" cy="1101090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70"/>
              </a:spcBef>
            </a:pPr>
            <a:r>
              <a:rPr sz="3200" b="1" spc="-5" dirty="0">
                <a:latin typeface="Georgia"/>
                <a:cs typeface="Georgia"/>
              </a:rPr>
              <a:t>89%</a:t>
            </a:r>
            <a:endParaRPr sz="3200">
              <a:latin typeface="Georgia"/>
              <a:cs typeface="Georgia"/>
            </a:endParaRPr>
          </a:p>
          <a:p>
            <a:pPr marL="12700" marR="5080" algn="ctr">
              <a:lnSpc>
                <a:spcPct val="100000"/>
              </a:lnSpc>
              <a:spcBef>
                <a:spcPts val="475"/>
              </a:spcBef>
            </a:pPr>
            <a:r>
              <a:rPr sz="1200" spc="-5" dirty="0">
                <a:latin typeface="Arial MT"/>
                <a:cs typeface="Arial MT"/>
              </a:rPr>
              <a:t>Share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projects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where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EC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was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delayed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9752" y="2883891"/>
            <a:ext cx="2540635" cy="1102360"/>
          </a:xfrm>
          <a:prstGeom prst="rect">
            <a:avLst/>
          </a:prstGeom>
        </p:spPr>
        <p:txBody>
          <a:bodyPr vert="horz" wrap="square" lIns="0" tIns="17526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380"/>
              </a:spcBef>
            </a:pPr>
            <a:r>
              <a:rPr sz="3200" b="1" dirty="0">
                <a:latin typeface="Georgia"/>
                <a:cs typeface="Georgia"/>
              </a:rPr>
              <a:t>194</a:t>
            </a:r>
            <a:r>
              <a:rPr sz="3200" b="1" spc="-50" dirty="0">
                <a:latin typeface="Georgia"/>
                <a:cs typeface="Georgia"/>
              </a:rPr>
              <a:t> </a:t>
            </a:r>
            <a:r>
              <a:rPr sz="3200" b="1" spc="-5" dirty="0">
                <a:latin typeface="Georgia"/>
                <a:cs typeface="Georgia"/>
              </a:rPr>
              <a:t>days</a:t>
            </a:r>
            <a:endParaRPr sz="3200">
              <a:latin typeface="Georgia"/>
              <a:cs typeface="Georgia"/>
            </a:endParaRPr>
          </a:p>
          <a:p>
            <a:pPr marL="12065" marR="5080" algn="ctr">
              <a:lnSpc>
                <a:spcPct val="100000"/>
              </a:lnSpc>
              <a:spcBef>
                <a:spcPts val="475"/>
              </a:spcBef>
            </a:pPr>
            <a:r>
              <a:rPr sz="1200" spc="-10" dirty="0">
                <a:latin typeface="Arial MT"/>
                <a:cs typeface="Arial MT"/>
              </a:rPr>
              <a:t>Average </a:t>
            </a:r>
            <a:r>
              <a:rPr sz="1200" spc="-5" dirty="0">
                <a:latin typeface="Arial MT"/>
                <a:cs typeface="Arial MT"/>
              </a:rPr>
              <a:t>delay in granting </a:t>
            </a:r>
            <a:r>
              <a:rPr sz="1200" dirty="0">
                <a:latin typeface="Arial MT"/>
                <a:cs typeface="Arial MT"/>
              </a:rPr>
              <a:t>final </a:t>
            </a:r>
            <a:r>
              <a:rPr sz="1200" spc="-5" dirty="0">
                <a:latin typeface="Arial MT"/>
                <a:cs typeface="Arial MT"/>
              </a:rPr>
              <a:t>EC </a:t>
            </a:r>
            <a:r>
              <a:rPr sz="1200" dirty="0">
                <a:latin typeface="Arial MT"/>
                <a:cs typeface="Arial MT"/>
              </a:rPr>
              <a:t>for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project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6069" y="4315614"/>
            <a:ext cx="2346960" cy="918210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370"/>
              </a:spcBef>
            </a:pPr>
            <a:r>
              <a:rPr sz="3200" b="1" dirty="0">
                <a:latin typeface="Georgia"/>
                <a:cs typeface="Georgia"/>
              </a:rPr>
              <a:t>1005</a:t>
            </a:r>
            <a:r>
              <a:rPr sz="3200" b="1" spc="-45" dirty="0">
                <a:latin typeface="Georgia"/>
                <a:cs typeface="Georgia"/>
              </a:rPr>
              <a:t> </a:t>
            </a:r>
            <a:r>
              <a:rPr sz="3200" b="1" spc="-5" dirty="0">
                <a:latin typeface="Georgia"/>
                <a:cs typeface="Georgia"/>
              </a:rPr>
              <a:t>days</a:t>
            </a:r>
            <a:endParaRPr sz="32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475"/>
              </a:spcBef>
            </a:pPr>
            <a:r>
              <a:rPr sz="1200" spc="-5" dirty="0">
                <a:latin typeface="Arial MT"/>
                <a:cs typeface="Arial MT"/>
              </a:rPr>
              <a:t>Maximum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delay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granting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EC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831335" y="5551932"/>
            <a:ext cx="7918450" cy="76200"/>
          </a:xfrm>
          <a:custGeom>
            <a:avLst/>
            <a:gdLst/>
            <a:ahLst/>
            <a:cxnLst/>
            <a:rect l="l" t="t" r="r" b="b"/>
            <a:pathLst>
              <a:path w="7918450" h="76200">
                <a:moveTo>
                  <a:pt x="7842250" y="0"/>
                </a:moveTo>
                <a:lnTo>
                  <a:pt x="7842250" y="76200"/>
                </a:lnTo>
                <a:lnTo>
                  <a:pt x="7905750" y="44450"/>
                </a:lnTo>
                <a:lnTo>
                  <a:pt x="7854950" y="44450"/>
                </a:lnTo>
                <a:lnTo>
                  <a:pt x="7854950" y="31750"/>
                </a:lnTo>
                <a:lnTo>
                  <a:pt x="7905750" y="31750"/>
                </a:lnTo>
                <a:lnTo>
                  <a:pt x="7842250" y="0"/>
                </a:lnTo>
                <a:close/>
              </a:path>
              <a:path w="7918450" h="76200">
                <a:moveTo>
                  <a:pt x="784225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842250" y="44450"/>
                </a:lnTo>
                <a:lnTo>
                  <a:pt x="7842250" y="31750"/>
                </a:lnTo>
                <a:close/>
              </a:path>
              <a:path w="7918450" h="76200">
                <a:moveTo>
                  <a:pt x="7905750" y="31750"/>
                </a:moveTo>
                <a:lnTo>
                  <a:pt x="7854950" y="31750"/>
                </a:lnTo>
                <a:lnTo>
                  <a:pt x="7854950" y="44450"/>
                </a:lnTo>
                <a:lnTo>
                  <a:pt x="7905750" y="44450"/>
                </a:lnTo>
                <a:lnTo>
                  <a:pt x="7918450" y="38100"/>
                </a:lnTo>
                <a:lnTo>
                  <a:pt x="790575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236589" y="5328920"/>
            <a:ext cx="30314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Key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milestones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EC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filing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process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5427" y="6606946"/>
            <a:ext cx="3405504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CAG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Report,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2016</a:t>
            </a:r>
            <a:r>
              <a:rPr sz="800" spc="75" dirty="0">
                <a:latin typeface="Arial MT"/>
                <a:cs typeface="Arial MT"/>
              </a:rPr>
              <a:t> 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https://cag.gov.in/en/audit-report/details/27540</a:t>
            </a:r>
            <a:r>
              <a:rPr sz="800" spc="-5" dirty="0">
                <a:latin typeface="Arial MT"/>
                <a:cs typeface="Arial MT"/>
              </a:rPr>
              <a:t>,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8739" y="16002"/>
            <a:ext cx="2499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Ease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-5" dirty="0">
                <a:latin typeface="Arial"/>
                <a:cs typeface="Arial"/>
              </a:rPr>
              <a:t>Doing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Business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28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3" name="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8803005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30" dirty="0"/>
              <a:t>5&amp;6.</a:t>
            </a:r>
            <a:r>
              <a:rPr spc="-140" dirty="0"/>
              <a:t> </a:t>
            </a:r>
            <a:r>
              <a:rPr spc="-25" dirty="0"/>
              <a:t>Consider</a:t>
            </a:r>
            <a:r>
              <a:rPr spc="-185" dirty="0"/>
              <a:t> </a:t>
            </a:r>
            <a:r>
              <a:rPr spc="25" dirty="0"/>
              <a:t>clubbing</a:t>
            </a:r>
            <a:r>
              <a:rPr spc="-160" dirty="0"/>
              <a:t> </a:t>
            </a:r>
            <a:r>
              <a:rPr spc="-20" dirty="0"/>
              <a:t>the</a:t>
            </a:r>
            <a:r>
              <a:rPr spc="-175" dirty="0"/>
              <a:t> </a:t>
            </a:r>
            <a:r>
              <a:rPr spc="35" dirty="0"/>
              <a:t>EAC</a:t>
            </a:r>
            <a:r>
              <a:rPr spc="-135" dirty="0"/>
              <a:t> </a:t>
            </a:r>
            <a:r>
              <a:rPr spc="80" dirty="0"/>
              <a:t>and</a:t>
            </a:r>
            <a:r>
              <a:rPr spc="-150" dirty="0"/>
              <a:t> </a:t>
            </a:r>
            <a:r>
              <a:rPr spc="-114" dirty="0"/>
              <a:t>EIAA</a:t>
            </a:r>
            <a:r>
              <a:rPr spc="-130" dirty="0"/>
              <a:t> </a:t>
            </a:r>
            <a:r>
              <a:rPr spc="-25" dirty="0"/>
              <a:t>committees</a:t>
            </a:r>
            <a:r>
              <a:rPr spc="-200" dirty="0"/>
              <a:t> </a:t>
            </a:r>
            <a:r>
              <a:rPr spc="80" dirty="0"/>
              <a:t>and</a:t>
            </a:r>
            <a:r>
              <a:rPr spc="-150" dirty="0"/>
              <a:t> </a:t>
            </a:r>
            <a:r>
              <a:rPr spc="-10" dirty="0"/>
              <a:t>allow </a:t>
            </a:r>
            <a:r>
              <a:rPr spc="-760" dirty="0"/>
              <a:t> </a:t>
            </a:r>
            <a:r>
              <a:rPr spc="-20" dirty="0"/>
              <a:t>cons</a:t>
            </a:r>
            <a:r>
              <a:rPr spc="-5" dirty="0"/>
              <a:t>t</a:t>
            </a:r>
            <a:r>
              <a:rPr spc="-25" dirty="0"/>
              <a:t>ru</a:t>
            </a:r>
            <a:r>
              <a:rPr spc="-35" dirty="0"/>
              <a:t>c</a:t>
            </a:r>
            <a:r>
              <a:rPr spc="-120" dirty="0"/>
              <a:t>t</a:t>
            </a:r>
            <a:r>
              <a:rPr spc="-155" dirty="0"/>
              <a:t>i</a:t>
            </a:r>
            <a:r>
              <a:rPr spc="20" dirty="0"/>
              <a:t>on</a:t>
            </a:r>
            <a:r>
              <a:rPr spc="-180" dirty="0"/>
              <a:t> </a:t>
            </a:r>
            <a:r>
              <a:rPr spc="25" dirty="0"/>
              <a:t>a</a:t>
            </a:r>
            <a:r>
              <a:rPr spc="20" dirty="0"/>
              <a:t>t</a:t>
            </a:r>
            <a:r>
              <a:rPr spc="-160" dirty="0"/>
              <a:t> </a:t>
            </a:r>
            <a:r>
              <a:rPr spc="-305" dirty="0"/>
              <a:t>s</a:t>
            </a:r>
            <a:r>
              <a:rPr spc="-145" dirty="0"/>
              <a:t>i</a:t>
            </a:r>
            <a:r>
              <a:rPr spc="-120" dirty="0"/>
              <a:t>t</a:t>
            </a:r>
            <a:r>
              <a:rPr spc="-90" dirty="0"/>
              <a:t>es</a:t>
            </a:r>
            <a:r>
              <a:rPr spc="-200" dirty="0"/>
              <a:t> </a:t>
            </a:r>
            <a:r>
              <a:rPr spc="-20" dirty="0"/>
              <a:t>wher</a:t>
            </a:r>
            <a:r>
              <a:rPr spc="-15" dirty="0"/>
              <a:t>e</a:t>
            </a:r>
            <a:r>
              <a:rPr spc="-170" dirty="0"/>
              <a:t> </a:t>
            </a:r>
            <a:r>
              <a:rPr spc="-35" dirty="0"/>
              <a:t>publ</a:t>
            </a:r>
            <a:r>
              <a:rPr dirty="0"/>
              <a:t>i</a:t>
            </a:r>
            <a:r>
              <a:rPr spc="270" dirty="0"/>
              <a:t>c</a:t>
            </a:r>
            <a:r>
              <a:rPr spc="-180" dirty="0"/>
              <a:t> </a:t>
            </a:r>
            <a:r>
              <a:rPr spc="-50" dirty="0"/>
              <a:t>consul</a:t>
            </a:r>
            <a:r>
              <a:rPr spc="-25" dirty="0"/>
              <a:t>t</a:t>
            </a:r>
            <a:r>
              <a:rPr spc="25" dirty="0"/>
              <a:t>at</a:t>
            </a:r>
            <a:r>
              <a:rPr spc="-155" dirty="0"/>
              <a:t>i</a:t>
            </a:r>
            <a:r>
              <a:rPr spc="20" dirty="0"/>
              <a:t>on</a:t>
            </a:r>
            <a:r>
              <a:rPr spc="-195" dirty="0"/>
              <a:t> </a:t>
            </a:r>
            <a:r>
              <a:rPr spc="-155" dirty="0"/>
              <a:t>i</a:t>
            </a:r>
            <a:r>
              <a:rPr spc="-295" dirty="0"/>
              <a:t>s</a:t>
            </a:r>
            <a:r>
              <a:rPr spc="-190" dirty="0"/>
              <a:t> </a:t>
            </a:r>
            <a:r>
              <a:rPr spc="-25" dirty="0"/>
              <a:t>not</a:t>
            </a:r>
            <a:r>
              <a:rPr spc="-160" dirty="0"/>
              <a:t> </a:t>
            </a:r>
            <a:r>
              <a:rPr spc="-60" dirty="0"/>
              <a:t>requ</a:t>
            </a:r>
            <a:r>
              <a:rPr spc="-20" dirty="0"/>
              <a:t>i</a:t>
            </a:r>
            <a:r>
              <a:rPr spc="-10" dirty="0"/>
              <a:t>red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2249" y="4846294"/>
            <a:ext cx="2761615" cy="110871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4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100" dirty="0">
                <a:latin typeface="Arial MT"/>
                <a:cs typeface="Arial MT"/>
              </a:rPr>
              <a:t>EC</a:t>
            </a:r>
            <a:r>
              <a:rPr sz="1100" spc="-5" dirty="0">
                <a:latin typeface="Arial MT"/>
                <a:cs typeface="Arial MT"/>
              </a:rPr>
              <a:t> clearances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are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often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delayed</a:t>
            </a:r>
            <a:endParaRPr sz="11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3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100" dirty="0">
                <a:latin typeface="Arial MT"/>
                <a:cs typeface="Arial MT"/>
              </a:rPr>
              <a:t>To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alleviate</a:t>
            </a:r>
            <a:r>
              <a:rPr sz="1100" spc="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resulting</a:t>
            </a:r>
            <a:r>
              <a:rPr sz="1100" spc="-1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delays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in</a:t>
            </a:r>
            <a:r>
              <a:rPr sz="1100" dirty="0">
                <a:latin typeface="Arial MT"/>
                <a:cs typeface="Arial MT"/>
              </a:rPr>
              <a:t> project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development, </a:t>
            </a:r>
            <a:r>
              <a:rPr sz="1100" dirty="0">
                <a:latin typeface="Arial MT"/>
                <a:cs typeface="Arial MT"/>
              </a:rPr>
              <a:t>the government </a:t>
            </a:r>
            <a:r>
              <a:rPr sz="1100" spc="-5" dirty="0">
                <a:latin typeface="Arial MT"/>
                <a:cs typeface="Arial MT"/>
              </a:rPr>
              <a:t>could </a:t>
            </a:r>
            <a:r>
              <a:rPr sz="110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allow </a:t>
            </a:r>
            <a:r>
              <a:rPr sz="1100" dirty="0">
                <a:latin typeface="Arial MT"/>
                <a:cs typeface="Arial MT"/>
              </a:rPr>
              <a:t>construction at </a:t>
            </a:r>
            <a:r>
              <a:rPr sz="1100" spc="-5" dirty="0">
                <a:latin typeface="Arial MT"/>
                <a:cs typeface="Arial MT"/>
              </a:rPr>
              <a:t>sites where public </a:t>
            </a:r>
            <a:r>
              <a:rPr sz="1100" dirty="0">
                <a:latin typeface="Arial MT"/>
                <a:cs typeface="Arial MT"/>
              </a:rPr>
              <a:t> consultation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is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not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required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(at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the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risk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of </a:t>
            </a:r>
            <a:r>
              <a:rPr sz="1100" spc="-29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the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developer)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427" y="6606946"/>
            <a:ext cx="1736089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229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Client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Inputs,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Insights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74940" y="1451609"/>
            <a:ext cx="757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Duration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74940" y="1786509"/>
            <a:ext cx="23685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 MT"/>
                <a:cs typeface="Arial MT"/>
              </a:rPr>
              <a:t>NA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74940" y="2462910"/>
            <a:ext cx="558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60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74940" y="3139185"/>
            <a:ext cx="558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45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74940" y="3815842"/>
            <a:ext cx="558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60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74940" y="4492244"/>
            <a:ext cx="558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60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74940" y="5168646"/>
            <a:ext cx="558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45</a:t>
            </a:r>
            <a:r>
              <a:rPr sz="1200" spc="-7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days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49667" y="5930900"/>
            <a:ext cx="7816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14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o</a:t>
            </a:r>
            <a:r>
              <a:rPr sz="1400" b="1" dirty="0">
                <a:latin typeface="Arial"/>
                <a:cs typeface="Arial"/>
              </a:rPr>
              <a:t>tal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270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482340" y="1406652"/>
            <a:ext cx="5133975" cy="0"/>
          </a:xfrm>
          <a:custGeom>
            <a:avLst/>
            <a:gdLst/>
            <a:ahLst/>
            <a:cxnLst/>
            <a:rect l="l" t="t" r="r" b="b"/>
            <a:pathLst>
              <a:path w="5133975">
                <a:moveTo>
                  <a:pt x="0" y="0"/>
                </a:moveTo>
                <a:lnTo>
                  <a:pt x="513397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65957" y="1135507"/>
            <a:ext cx="43122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Current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procedure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for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Environment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Clearance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(EC)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65957" y="1451609"/>
            <a:ext cx="17430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Steps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EC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process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76180" y="1801304"/>
            <a:ext cx="3918585" cy="4654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45720" rIns="0" bIns="0" rtlCol="0">
            <a:spAutoFit/>
          </a:bodyPr>
          <a:lstStyle/>
          <a:p>
            <a:pPr marL="473709" marR="347980" indent="-120650">
              <a:lnSpc>
                <a:spcPct val="100000"/>
              </a:lnSpc>
              <a:spcBef>
                <a:spcPts val="360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Application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to the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EAC,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F&amp;ED, GOG, for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“A”/“B” </a:t>
            </a:r>
            <a:r>
              <a:rPr sz="1200" spc="-3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category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projects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as</a:t>
            </a:r>
            <a:r>
              <a:rPr sz="12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listed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in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 EIA</a:t>
            </a:r>
            <a:r>
              <a:rPr sz="12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notification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76180" y="2477960"/>
            <a:ext cx="3918585" cy="4654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37160" rIns="0" bIns="0" rtlCol="0">
            <a:spAutoFit/>
          </a:bodyPr>
          <a:lstStyle/>
          <a:p>
            <a:pPr marL="447675">
              <a:lnSpc>
                <a:spcPct val="100000"/>
              </a:lnSpc>
              <a:spcBef>
                <a:spcPts val="1080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Scoping/terms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reference</a:t>
            </a:r>
            <a:r>
              <a:rPr sz="12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for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EIA</a:t>
            </a:r>
            <a:r>
              <a:rPr sz="12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report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76180" y="3154616"/>
            <a:ext cx="3918585" cy="4654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45085" rIns="0" bIns="0" rtlCol="0">
            <a:spAutoFit/>
          </a:bodyPr>
          <a:lstStyle/>
          <a:p>
            <a:pPr marL="267970" marR="262890" indent="80645">
              <a:lnSpc>
                <a:spcPct val="100000"/>
              </a:lnSpc>
              <a:spcBef>
                <a:spcPts val="355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Public consultation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to be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carried out by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PCB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(comprises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public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hearing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and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response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in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writing)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76180" y="3831272"/>
            <a:ext cx="3918585" cy="4654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450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55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Appraisal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by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EAC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based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on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EIA</a:t>
            </a:r>
            <a:r>
              <a:rPr sz="12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report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and</a:t>
            </a:r>
            <a:r>
              <a:rPr sz="1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outcome</a:t>
            </a:r>
            <a:r>
              <a:rPr sz="12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public</a:t>
            </a:r>
            <a:r>
              <a:rPr sz="12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consultation</a:t>
            </a:r>
            <a:r>
              <a:rPr sz="1200" spc="-5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process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76180" y="4506404"/>
            <a:ext cx="3918585" cy="4654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37795" rIns="0" bIns="0" rtlCol="0">
            <a:spAutoFit/>
          </a:bodyPr>
          <a:lstStyle/>
          <a:p>
            <a:pPr marL="808990">
              <a:lnSpc>
                <a:spcPct val="100000"/>
              </a:lnSpc>
              <a:spcBef>
                <a:spcPts val="1085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EAC</a:t>
            </a:r>
            <a:r>
              <a:rPr sz="1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recommendation</a:t>
            </a:r>
            <a:r>
              <a:rPr sz="12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to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EIAA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76180" y="5183060"/>
            <a:ext cx="3918585" cy="465455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37795" rIns="0" bIns="0" rtlCol="0">
            <a:spAutoFit/>
          </a:bodyPr>
          <a:lstStyle/>
          <a:p>
            <a:pPr marL="1245235">
              <a:lnSpc>
                <a:spcPct val="100000"/>
              </a:lnSpc>
              <a:spcBef>
                <a:spcPts val="1085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Decision</a:t>
            </a:r>
            <a:r>
              <a:rPr sz="12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by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1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EIAA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76180" y="5946584"/>
            <a:ext cx="1911350" cy="35560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75"/>
              </a:lnSpc>
            </a:pP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Grant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EC</a:t>
            </a:r>
            <a:r>
              <a:rPr sz="1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with</a:t>
            </a:r>
            <a:endParaRPr sz="1200">
              <a:latin typeface="Arial MT"/>
              <a:cs typeface="Arial MT"/>
            </a:endParaRPr>
          </a:p>
          <a:p>
            <a:pPr marL="635" algn="ctr">
              <a:lnSpc>
                <a:spcPts val="1420"/>
              </a:lnSpc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conditions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83288" y="5946584"/>
            <a:ext cx="1911350" cy="355600"/>
          </a:xfrm>
          <a:prstGeom prst="rect">
            <a:avLst/>
          </a:prstGeom>
          <a:solidFill>
            <a:srgbClr val="E4536C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75"/>
              </a:lnSpc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Rejection</a:t>
            </a:r>
            <a:r>
              <a:rPr sz="12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1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EC</a:t>
            </a:r>
            <a:r>
              <a:rPr sz="1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with</a:t>
            </a:r>
            <a:endParaRPr sz="1200">
              <a:latin typeface="Arial MT"/>
              <a:cs typeface="Arial MT"/>
            </a:endParaRPr>
          </a:p>
          <a:p>
            <a:pPr marL="635" algn="ctr">
              <a:lnSpc>
                <a:spcPts val="1420"/>
              </a:lnSpc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reasons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8008" y="2264664"/>
            <a:ext cx="76200" cy="214249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8008" y="2941320"/>
            <a:ext cx="76200" cy="214249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8008" y="3617976"/>
            <a:ext cx="76200" cy="21424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8008" y="4294632"/>
            <a:ext cx="76200" cy="214249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8008" y="4969764"/>
            <a:ext cx="76200" cy="214249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4393692" y="5646420"/>
            <a:ext cx="2084070" cy="301625"/>
          </a:xfrm>
          <a:custGeom>
            <a:avLst/>
            <a:gdLst/>
            <a:ahLst/>
            <a:cxnLst/>
            <a:rect l="l" t="t" r="r" b="b"/>
            <a:pathLst>
              <a:path w="2084070" h="301625">
                <a:moveTo>
                  <a:pt x="2083816" y="225425"/>
                </a:moveTo>
                <a:lnTo>
                  <a:pt x="2052066" y="225425"/>
                </a:lnTo>
                <a:lnTo>
                  <a:pt x="2052066" y="157162"/>
                </a:lnTo>
                <a:lnTo>
                  <a:pt x="2052066" y="144462"/>
                </a:lnTo>
                <a:lnTo>
                  <a:pt x="1048766" y="144462"/>
                </a:lnTo>
                <a:lnTo>
                  <a:pt x="1048766" y="0"/>
                </a:lnTo>
                <a:lnTo>
                  <a:pt x="1047750" y="0"/>
                </a:lnTo>
                <a:lnTo>
                  <a:pt x="1036066" y="0"/>
                </a:lnTo>
                <a:lnTo>
                  <a:pt x="1035050" y="0"/>
                </a:lnTo>
                <a:lnTo>
                  <a:pt x="1035050" y="144462"/>
                </a:lnTo>
                <a:lnTo>
                  <a:pt x="31750" y="144462"/>
                </a:lnTo>
                <a:lnTo>
                  <a:pt x="31750" y="225425"/>
                </a:lnTo>
                <a:lnTo>
                  <a:pt x="0" y="225425"/>
                </a:lnTo>
                <a:lnTo>
                  <a:pt x="38100" y="301625"/>
                </a:lnTo>
                <a:lnTo>
                  <a:pt x="69850" y="238125"/>
                </a:lnTo>
                <a:lnTo>
                  <a:pt x="76200" y="225425"/>
                </a:lnTo>
                <a:lnTo>
                  <a:pt x="44450" y="225425"/>
                </a:lnTo>
                <a:lnTo>
                  <a:pt x="44450" y="157162"/>
                </a:lnTo>
                <a:lnTo>
                  <a:pt x="1036066" y="157162"/>
                </a:lnTo>
                <a:lnTo>
                  <a:pt x="1047750" y="157162"/>
                </a:lnTo>
                <a:lnTo>
                  <a:pt x="2039366" y="157162"/>
                </a:lnTo>
                <a:lnTo>
                  <a:pt x="2039366" y="225425"/>
                </a:lnTo>
                <a:lnTo>
                  <a:pt x="2007616" y="225425"/>
                </a:lnTo>
                <a:lnTo>
                  <a:pt x="2045716" y="301625"/>
                </a:lnTo>
                <a:lnTo>
                  <a:pt x="2077466" y="238125"/>
                </a:lnTo>
                <a:lnTo>
                  <a:pt x="2083816" y="2254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483864" y="1712976"/>
            <a:ext cx="3914775" cy="0"/>
          </a:xfrm>
          <a:custGeom>
            <a:avLst/>
            <a:gdLst/>
            <a:ahLst/>
            <a:cxnLst/>
            <a:rect l="l" t="t" r="r" b="b"/>
            <a:pathLst>
              <a:path w="3914775">
                <a:moveTo>
                  <a:pt x="0" y="0"/>
                </a:moveTo>
                <a:lnTo>
                  <a:pt x="391477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761731" y="1712976"/>
            <a:ext cx="869950" cy="0"/>
          </a:xfrm>
          <a:custGeom>
            <a:avLst/>
            <a:gdLst/>
            <a:ahLst/>
            <a:cxnLst/>
            <a:rect l="l" t="t" r="r" b="b"/>
            <a:pathLst>
              <a:path w="869950">
                <a:moveTo>
                  <a:pt x="0" y="0"/>
                </a:moveTo>
                <a:lnTo>
                  <a:pt x="86995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0334370" y="4168267"/>
            <a:ext cx="14185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Allow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construction</a:t>
            </a:r>
            <a:r>
              <a:rPr sz="1200" spc="-8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at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risk </a:t>
            </a:r>
            <a:r>
              <a:rPr sz="1200" dirty="0">
                <a:latin typeface="Arial MT"/>
                <a:cs typeface="Arial MT"/>
              </a:rPr>
              <a:t>of the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developer on </a:t>
            </a:r>
            <a:r>
              <a:rPr sz="1200" dirty="0">
                <a:latin typeface="Arial MT"/>
                <a:cs typeface="Arial MT"/>
              </a:rPr>
              <a:t>sites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where public </a:t>
            </a:r>
            <a:r>
              <a:rPr sz="1200" dirty="0">
                <a:latin typeface="Arial MT"/>
                <a:cs typeface="Arial MT"/>
              </a:rPr>
              <a:t> consultation is not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required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343768" y="1451609"/>
            <a:ext cx="11379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Suggestion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0355580" y="1712976"/>
            <a:ext cx="1478280" cy="0"/>
          </a:xfrm>
          <a:custGeom>
            <a:avLst/>
            <a:gdLst/>
            <a:ahLst/>
            <a:cxnLst/>
            <a:rect l="l" t="t" r="r" b="b"/>
            <a:pathLst>
              <a:path w="1478279">
                <a:moveTo>
                  <a:pt x="0" y="0"/>
                </a:moveTo>
                <a:lnTo>
                  <a:pt x="1477899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19201" y="1780159"/>
            <a:ext cx="2768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Suggestion </a:t>
            </a:r>
            <a:r>
              <a:rPr sz="1200" b="1" spc="-5" dirty="0">
                <a:latin typeface="Arial"/>
                <a:cs typeface="Arial"/>
              </a:rPr>
              <a:t>1: </a:t>
            </a:r>
            <a:r>
              <a:rPr sz="1200" b="1" dirty="0">
                <a:latin typeface="Arial"/>
                <a:cs typeface="Arial"/>
              </a:rPr>
              <a:t>Club </a:t>
            </a:r>
            <a:r>
              <a:rPr sz="1200" b="1" spc="-5" dirty="0">
                <a:latin typeface="Arial"/>
                <a:cs typeface="Arial"/>
              </a:rPr>
              <a:t>the </a:t>
            </a:r>
            <a:r>
              <a:rPr sz="1200" b="1" spc="-15" dirty="0">
                <a:latin typeface="Arial"/>
                <a:cs typeface="Arial"/>
              </a:rPr>
              <a:t>EAC </a:t>
            </a:r>
            <a:r>
              <a:rPr sz="1200" b="1" dirty="0">
                <a:latin typeface="Arial"/>
                <a:cs typeface="Arial"/>
              </a:rPr>
              <a:t>and </a:t>
            </a:r>
            <a:r>
              <a:rPr sz="1200" b="1" spc="-10" dirty="0">
                <a:latin typeface="Arial"/>
                <a:cs typeface="Arial"/>
              </a:rPr>
              <a:t>EIAA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committees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to cut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overall </a:t>
            </a:r>
            <a:r>
              <a:rPr sz="1200" b="1" dirty="0">
                <a:latin typeface="Arial"/>
                <a:cs typeface="Arial"/>
              </a:rPr>
              <a:t>duration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9201" y="4060317"/>
            <a:ext cx="26244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Suggestion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2: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Allow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construction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at </a:t>
            </a:r>
            <a:r>
              <a:rPr sz="1200" b="1" spc="-3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 risk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developer</a:t>
            </a:r>
            <a:r>
              <a:rPr sz="1200" b="1" dirty="0">
                <a:latin typeface="Arial"/>
                <a:cs typeface="Arial"/>
              </a:rPr>
              <a:t> on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sites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where </a:t>
            </a:r>
            <a:r>
              <a:rPr sz="1200" b="1" dirty="0">
                <a:latin typeface="Arial"/>
                <a:cs typeface="Arial"/>
              </a:rPr>
              <a:t>public consultation is not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required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22249" y="2389454"/>
            <a:ext cx="2736850" cy="1405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100" spc="-5" dirty="0">
                <a:latin typeface="Arial MT"/>
                <a:cs typeface="Arial MT"/>
              </a:rPr>
              <a:t>Currently, </a:t>
            </a:r>
            <a:r>
              <a:rPr sz="1100" dirty="0">
                <a:latin typeface="Arial MT"/>
                <a:cs typeface="Arial MT"/>
              </a:rPr>
              <a:t>the project </a:t>
            </a:r>
            <a:r>
              <a:rPr sz="1100" spc="-5" dirty="0">
                <a:latin typeface="Arial MT"/>
                <a:cs typeface="Arial MT"/>
              </a:rPr>
              <a:t>is </a:t>
            </a:r>
            <a:r>
              <a:rPr sz="1100" dirty="0">
                <a:latin typeface="Arial MT"/>
                <a:cs typeface="Arial MT"/>
              </a:rPr>
              <a:t>studied by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technical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experts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on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the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EAC </a:t>
            </a:r>
            <a:r>
              <a:rPr sz="1100" dirty="0">
                <a:latin typeface="Arial MT"/>
                <a:cs typeface="Arial MT"/>
              </a:rPr>
              <a:t>committee </a:t>
            </a:r>
            <a:r>
              <a:rPr sz="1100" spc="-29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and then </a:t>
            </a:r>
            <a:r>
              <a:rPr sz="1100" spc="-5" dirty="0">
                <a:latin typeface="Arial MT"/>
                <a:cs typeface="Arial MT"/>
              </a:rPr>
              <a:t>their </a:t>
            </a:r>
            <a:r>
              <a:rPr sz="1100" dirty="0">
                <a:latin typeface="Arial MT"/>
                <a:cs typeface="Arial MT"/>
              </a:rPr>
              <a:t>project report </a:t>
            </a:r>
            <a:r>
              <a:rPr sz="1100" spc="-5" dirty="0">
                <a:latin typeface="Arial MT"/>
                <a:cs typeface="Arial MT"/>
              </a:rPr>
              <a:t>is analyzed </a:t>
            </a:r>
            <a:r>
              <a:rPr sz="1100" spc="-29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by</a:t>
            </a:r>
            <a:r>
              <a:rPr sz="1100" spc="-1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the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EIAA</a:t>
            </a:r>
            <a:endParaRPr sz="1100">
              <a:latin typeface="Arial MT"/>
              <a:cs typeface="Arial MT"/>
            </a:endParaRPr>
          </a:p>
          <a:p>
            <a:pPr marL="238125" marR="113664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100" spc="-5" dirty="0">
                <a:latin typeface="Arial MT"/>
                <a:cs typeface="Arial MT"/>
              </a:rPr>
              <a:t>Clubbing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the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two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committees</a:t>
            </a:r>
            <a:r>
              <a:rPr sz="1100" spc="-5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to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5" dirty="0">
                <a:latin typeface="Arial MT"/>
                <a:cs typeface="Arial MT"/>
              </a:rPr>
              <a:t>form</a:t>
            </a:r>
            <a:r>
              <a:rPr sz="1100" spc="-5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 </a:t>
            </a:r>
            <a:r>
              <a:rPr sz="1100" spc="-29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single committee </a:t>
            </a:r>
            <a:r>
              <a:rPr sz="1100" spc="-10" dirty="0">
                <a:latin typeface="Arial MT"/>
                <a:cs typeface="Arial MT"/>
              </a:rPr>
              <a:t>with </a:t>
            </a:r>
            <a:r>
              <a:rPr sz="1100" dirty="0">
                <a:latin typeface="Arial MT"/>
                <a:cs typeface="Arial MT"/>
              </a:rPr>
              <a:t>oversight of the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whole </a:t>
            </a:r>
            <a:r>
              <a:rPr sz="1100" dirty="0">
                <a:latin typeface="Arial MT"/>
                <a:cs typeface="Arial MT"/>
              </a:rPr>
              <a:t>process </a:t>
            </a:r>
            <a:r>
              <a:rPr sz="1100" spc="-5" dirty="0">
                <a:latin typeface="Arial MT"/>
                <a:cs typeface="Arial MT"/>
              </a:rPr>
              <a:t>could </a:t>
            </a:r>
            <a:r>
              <a:rPr sz="1100" dirty="0">
                <a:latin typeface="Arial MT"/>
                <a:cs typeface="Arial MT"/>
              </a:rPr>
              <a:t>cut </a:t>
            </a:r>
            <a:r>
              <a:rPr sz="1100" spc="-5" dirty="0">
                <a:latin typeface="Arial MT"/>
                <a:cs typeface="Arial MT"/>
              </a:rPr>
              <a:t>down </a:t>
            </a:r>
            <a:r>
              <a:rPr sz="1100" dirty="0">
                <a:latin typeface="Arial MT"/>
                <a:cs typeface="Arial MT"/>
              </a:rPr>
              <a:t>on </a:t>
            </a:r>
            <a:r>
              <a:rPr sz="1100" spc="-5" dirty="0">
                <a:latin typeface="Arial MT"/>
                <a:cs typeface="Arial MT"/>
              </a:rPr>
              <a:t>time </a:t>
            </a:r>
            <a:r>
              <a:rPr sz="1100" spc="-29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required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29768" y="2357627"/>
            <a:ext cx="2853055" cy="0"/>
          </a:xfrm>
          <a:custGeom>
            <a:avLst/>
            <a:gdLst/>
            <a:ahLst/>
            <a:cxnLst/>
            <a:rect l="l" t="t" r="r" b="b"/>
            <a:pathLst>
              <a:path w="2853054">
                <a:moveTo>
                  <a:pt x="0" y="0"/>
                </a:moveTo>
                <a:lnTo>
                  <a:pt x="2852673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29768" y="4841747"/>
            <a:ext cx="2853055" cy="0"/>
          </a:xfrm>
          <a:custGeom>
            <a:avLst/>
            <a:gdLst/>
            <a:ahLst/>
            <a:cxnLst/>
            <a:rect l="l" t="t" r="r" b="b"/>
            <a:pathLst>
              <a:path w="2853054">
                <a:moveTo>
                  <a:pt x="0" y="0"/>
                </a:moveTo>
                <a:lnTo>
                  <a:pt x="2852673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8829293" y="1451609"/>
            <a:ext cx="11379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Suggestion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840723" y="1720595"/>
            <a:ext cx="1314450" cy="0"/>
          </a:xfrm>
          <a:custGeom>
            <a:avLst/>
            <a:gdLst/>
            <a:ahLst/>
            <a:cxnLst/>
            <a:rect l="l" t="t" r="r" b="b"/>
            <a:pathLst>
              <a:path w="1314450">
                <a:moveTo>
                  <a:pt x="0" y="0"/>
                </a:moveTo>
                <a:lnTo>
                  <a:pt x="131445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0355580" y="5948171"/>
            <a:ext cx="1478280" cy="215265"/>
          </a:xfrm>
          <a:prstGeom prst="rect">
            <a:avLst/>
          </a:prstGeom>
          <a:solidFill>
            <a:srgbClr val="00AF50"/>
          </a:solidFill>
        </p:spPr>
        <p:txBody>
          <a:bodyPr vert="horz" wrap="square" lIns="0" tIns="0" rIns="0" bIns="0" rtlCol="0">
            <a:spAutoFit/>
          </a:bodyPr>
          <a:lstStyle/>
          <a:p>
            <a:pPr marL="50165">
              <a:lnSpc>
                <a:spcPts val="1650"/>
              </a:lnSpc>
            </a:pP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Days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saved: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165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95427" y="1240282"/>
            <a:ext cx="213296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Support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needed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from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government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14527" y="1712976"/>
            <a:ext cx="2853055" cy="0"/>
          </a:xfrm>
          <a:custGeom>
            <a:avLst/>
            <a:gdLst/>
            <a:ahLst/>
            <a:cxnLst/>
            <a:rect l="l" t="t" r="r" b="b"/>
            <a:pathLst>
              <a:path w="2853054">
                <a:moveTo>
                  <a:pt x="0" y="0"/>
                </a:moveTo>
                <a:lnTo>
                  <a:pt x="2852674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8829293" y="3946017"/>
            <a:ext cx="111633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Club EAC and </a:t>
            </a:r>
            <a:r>
              <a:rPr sz="1200" dirty="0">
                <a:latin typeface="Arial MT"/>
                <a:cs typeface="Arial MT"/>
              </a:rPr>
              <a:t> EIAA</a:t>
            </a:r>
            <a:r>
              <a:rPr sz="1200" spc="-7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</a:t>
            </a:r>
            <a:r>
              <a:rPr sz="1200" spc="5" dirty="0">
                <a:latin typeface="Arial MT"/>
                <a:cs typeface="Arial MT"/>
              </a:rPr>
              <a:t>mm</a:t>
            </a:r>
            <a:r>
              <a:rPr sz="1200" dirty="0">
                <a:latin typeface="Arial MT"/>
                <a:cs typeface="Arial MT"/>
              </a:rPr>
              <a:t>itt</a:t>
            </a:r>
            <a:r>
              <a:rPr sz="1200" spc="5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e  </a:t>
            </a:r>
            <a:r>
              <a:rPr sz="1200" dirty="0">
                <a:latin typeface="Arial MT"/>
                <a:cs typeface="Arial MT"/>
              </a:rPr>
              <a:t>to cut </a:t>
            </a:r>
            <a:r>
              <a:rPr sz="1200" spc="-5" dirty="0">
                <a:latin typeface="Arial MT"/>
                <a:cs typeface="Arial MT"/>
              </a:rPr>
              <a:t>down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length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EC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process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8785859" y="3832859"/>
            <a:ext cx="0" cy="1148080"/>
          </a:xfrm>
          <a:custGeom>
            <a:avLst/>
            <a:gdLst/>
            <a:ahLst/>
            <a:cxnLst/>
            <a:rect l="l" t="t" r="r" b="b"/>
            <a:pathLst>
              <a:path h="1148079">
                <a:moveTo>
                  <a:pt x="0" y="0"/>
                </a:moveTo>
                <a:lnTo>
                  <a:pt x="0" y="1147826"/>
                </a:lnTo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248900" y="3832859"/>
            <a:ext cx="0" cy="1814830"/>
          </a:xfrm>
          <a:custGeom>
            <a:avLst/>
            <a:gdLst/>
            <a:ahLst/>
            <a:cxnLst/>
            <a:rect l="l" t="t" r="r" b="b"/>
            <a:pathLst>
              <a:path h="1814829">
                <a:moveTo>
                  <a:pt x="0" y="0"/>
                </a:moveTo>
                <a:lnTo>
                  <a:pt x="0" y="1814512"/>
                </a:lnTo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8785859" y="5948171"/>
            <a:ext cx="1370330" cy="215265"/>
          </a:xfrm>
          <a:prstGeom prst="rect">
            <a:avLst/>
          </a:prstGeom>
          <a:solidFill>
            <a:srgbClr val="00AF50"/>
          </a:solidFill>
        </p:spPr>
        <p:txBody>
          <a:bodyPr vert="horz" wrap="square" lIns="0" tIns="0" rIns="0" bIns="0" rtlCol="0">
            <a:spAutoFit/>
          </a:bodyPr>
          <a:lstStyle/>
          <a:p>
            <a:pPr marL="44450">
              <a:lnSpc>
                <a:spcPts val="1650"/>
              </a:lnSpc>
            </a:pPr>
            <a:r>
              <a:rPr sz="1400" b="1" spc="-15" dirty="0">
                <a:solidFill>
                  <a:srgbClr val="FFFFFF"/>
                </a:solidFill>
                <a:latin typeface="Arial"/>
                <a:cs typeface="Arial"/>
              </a:rPr>
              <a:t>Days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saved:</a:t>
            </a:r>
            <a:r>
              <a:rPr sz="14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60</a:t>
            </a:r>
            <a:endParaRPr sz="14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8739" y="16002"/>
            <a:ext cx="2499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Ease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-5" dirty="0">
                <a:latin typeface="Arial"/>
                <a:cs typeface="Arial"/>
              </a:rPr>
              <a:t>Doing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Business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29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52" name="object 5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32588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35" dirty="0"/>
              <a:t>Scop</a:t>
            </a:r>
            <a:r>
              <a:rPr spc="40" dirty="0"/>
              <a:t>e</a:t>
            </a:r>
            <a:r>
              <a:rPr spc="-15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50" dirty="0"/>
              <a:t>i</a:t>
            </a:r>
            <a:r>
              <a:rPr spc="-295" dirty="0"/>
              <a:t>s</a:t>
            </a:r>
            <a:r>
              <a:rPr spc="-200" dirty="0"/>
              <a:t> </a:t>
            </a:r>
            <a:r>
              <a:rPr spc="-20" dirty="0"/>
              <a:t>ef</a:t>
            </a:r>
            <a:r>
              <a:rPr spc="-30" dirty="0"/>
              <a:t>f</a:t>
            </a:r>
            <a:r>
              <a:rPr spc="-100" dirty="0"/>
              <a:t>ort</a:t>
            </a:r>
            <a:r>
              <a:rPr spc="-155" dirty="0"/>
              <a:t> </a:t>
            </a:r>
            <a:r>
              <a:rPr spc="-229" dirty="0"/>
              <a:t>(</a:t>
            </a:r>
            <a:r>
              <a:rPr spc="-135" dirty="0"/>
              <a:t>1</a:t>
            </a:r>
            <a:r>
              <a:rPr spc="-90" dirty="0"/>
              <a:t>/</a:t>
            </a:r>
            <a:r>
              <a:rPr spc="-185" dirty="0"/>
              <a:t>2</a:t>
            </a:r>
            <a:r>
              <a:rPr spc="-190" dirty="0"/>
              <a:t>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458210" cy="228600"/>
          </a:xfrm>
          <a:custGeom>
            <a:avLst/>
            <a:gdLst/>
            <a:ahLst/>
            <a:cxnLst/>
            <a:rect l="l" t="t" r="r" b="b"/>
            <a:pathLst>
              <a:path w="3458210" h="228600">
                <a:moveTo>
                  <a:pt x="0" y="228600"/>
                </a:moveTo>
                <a:lnTo>
                  <a:pt x="3457955" y="228600"/>
                </a:lnTo>
                <a:lnTo>
                  <a:pt x="345795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0"/>
            <a:ext cx="3121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Scope: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sources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insights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exclusions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427" y="967231"/>
            <a:ext cx="56864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9525" algn="l"/>
                <a:tab pos="2722245" algn="l"/>
              </a:tabLst>
            </a:pPr>
            <a:r>
              <a:rPr sz="1600" b="1" spc="-5" dirty="0">
                <a:latin typeface="Arial"/>
                <a:cs typeface="Arial"/>
              </a:rPr>
              <a:t>Category	Parameter	Key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sources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methodology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9955" y="1267967"/>
            <a:ext cx="8018780" cy="0"/>
          </a:xfrm>
          <a:custGeom>
            <a:avLst/>
            <a:gdLst/>
            <a:ahLst/>
            <a:cxnLst/>
            <a:rect l="l" t="t" r="r" b="b"/>
            <a:pathLst>
              <a:path w="8018780">
                <a:moveTo>
                  <a:pt x="0" y="0"/>
                </a:moveTo>
                <a:lnTo>
                  <a:pt x="801839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74876" y="3198876"/>
            <a:ext cx="6750050" cy="0"/>
          </a:xfrm>
          <a:custGeom>
            <a:avLst/>
            <a:gdLst/>
            <a:ahLst/>
            <a:cxnLst/>
            <a:rect l="l" t="t" r="r" b="b"/>
            <a:pathLst>
              <a:path w="6750050">
                <a:moveTo>
                  <a:pt x="0" y="0"/>
                </a:moveTo>
                <a:lnTo>
                  <a:pt x="67500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74876" y="4533900"/>
            <a:ext cx="6750050" cy="0"/>
          </a:xfrm>
          <a:custGeom>
            <a:avLst/>
            <a:gdLst/>
            <a:ahLst/>
            <a:cxnLst/>
            <a:rect l="l" t="t" r="r" b="b"/>
            <a:pathLst>
              <a:path w="6750050">
                <a:moveTo>
                  <a:pt x="0" y="0"/>
                </a:moveTo>
                <a:lnTo>
                  <a:pt x="67500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5427" y="1307084"/>
            <a:ext cx="80200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Market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size/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-10" dirty="0">
                <a:latin typeface="Arial"/>
                <a:cs typeface="Arial"/>
              </a:rPr>
              <a:t>m</a:t>
            </a:r>
            <a:r>
              <a:rPr sz="1600" b="1" spc="-5" dirty="0">
                <a:latin typeface="Arial"/>
                <a:cs typeface="Arial"/>
              </a:rPr>
              <a:t>and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62429" y="3236213"/>
            <a:ext cx="91313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latin typeface="Arial"/>
                <a:cs typeface="Arial"/>
              </a:rPr>
              <a:t>2027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b="1" spc="-5" dirty="0">
                <a:latin typeface="Arial"/>
                <a:cs typeface="Arial"/>
              </a:rPr>
              <a:t>projections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97098" y="3222701"/>
            <a:ext cx="4413250" cy="42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Bottom-up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estimation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spc="-10" dirty="0">
                <a:latin typeface="Arial MT"/>
                <a:cs typeface="Arial MT"/>
              </a:rPr>
              <a:t>through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segment/sub-segment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level</a:t>
            </a:r>
            <a:endParaRPr sz="13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00" spc="-5" dirty="0">
                <a:latin typeface="Arial MT"/>
                <a:cs typeface="Arial MT"/>
              </a:rPr>
              <a:t>projections: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97098" y="3645534"/>
            <a:ext cx="4906010" cy="843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244475" indent="-287020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  <a:tab pos="299720" algn="l"/>
              </a:tabLst>
            </a:pPr>
            <a:r>
              <a:rPr sz="1300" spc="-20" dirty="0">
                <a:latin typeface="Arial MT"/>
                <a:cs typeface="Arial MT"/>
              </a:rPr>
              <a:t>Specialty,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Inorganic: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2021-27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sub-segment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from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IHS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Markit</a:t>
            </a:r>
            <a:endParaRPr sz="13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204"/>
              </a:spcBef>
              <a:buChar char="•"/>
              <a:tabLst>
                <a:tab pos="299085" algn="l"/>
                <a:tab pos="299720" algn="l"/>
              </a:tabLst>
            </a:pPr>
            <a:r>
              <a:rPr sz="1300" spc="-10" dirty="0">
                <a:latin typeface="Arial MT"/>
                <a:cs typeface="Arial MT"/>
              </a:rPr>
              <a:t>Petchem: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5" dirty="0">
                <a:latin typeface="Arial MT"/>
                <a:cs typeface="Arial MT"/>
              </a:rPr>
              <a:t>Volume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estimated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by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EIL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along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with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assumed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5%</a:t>
            </a:r>
            <a:r>
              <a:rPr sz="1300" spc="-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inflation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CAGR</a:t>
            </a:r>
            <a:r>
              <a:rPr sz="1300" spc="-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over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2020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prices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62429" y="4579365"/>
            <a:ext cx="91313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10" dirty="0">
                <a:latin typeface="Arial"/>
                <a:cs typeface="Arial"/>
              </a:rPr>
              <a:t>2040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b="1" spc="-5" dirty="0">
                <a:latin typeface="Arial"/>
                <a:cs typeface="Arial"/>
              </a:rPr>
              <a:t>projections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7098" y="4572761"/>
            <a:ext cx="5078095" cy="1266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Bottom-up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estimation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spc="-10" dirty="0">
                <a:latin typeface="Arial MT"/>
                <a:cs typeface="Arial MT"/>
              </a:rPr>
              <a:t>through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segment/sub-segment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level</a:t>
            </a:r>
            <a:endParaRPr sz="13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 MT"/>
                <a:cs typeface="Arial MT"/>
              </a:rPr>
              <a:t>projections:</a:t>
            </a:r>
            <a:endParaRPr sz="1300">
              <a:latin typeface="Arial MT"/>
              <a:cs typeface="Arial MT"/>
            </a:endParaRPr>
          </a:p>
          <a:p>
            <a:pPr marL="184785" marR="70485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5420" algn="l"/>
              </a:tabLst>
            </a:pPr>
            <a:r>
              <a:rPr sz="1300" spc="-20" dirty="0">
                <a:latin typeface="Arial MT"/>
                <a:cs typeface="Arial MT"/>
              </a:rPr>
              <a:t>Specialty,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Inorganic: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End-sector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nominal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GVA</a:t>
            </a:r>
            <a:r>
              <a:rPr sz="1300" spc="-7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growth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%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(weighted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by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$ value)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–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sector-wise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40" dirty="0">
                <a:latin typeface="Arial MT"/>
                <a:cs typeface="Arial MT"/>
              </a:rPr>
              <a:t>GVA</a:t>
            </a:r>
            <a:r>
              <a:rPr sz="1300" spc="-6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growth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estimates</a:t>
            </a:r>
            <a:endParaRPr sz="1300">
              <a:latin typeface="Arial MT"/>
              <a:cs typeface="Arial MT"/>
            </a:endParaRPr>
          </a:p>
          <a:p>
            <a:pPr marL="184785" marR="5080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5420" algn="l"/>
              </a:tabLst>
            </a:pPr>
            <a:r>
              <a:rPr sz="1300" spc="-10" dirty="0">
                <a:latin typeface="Arial MT"/>
                <a:cs typeface="Arial MT"/>
              </a:rPr>
              <a:t>Petchem: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5" dirty="0">
                <a:latin typeface="Arial MT"/>
                <a:cs typeface="Arial MT"/>
              </a:rPr>
              <a:t>Volume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estimated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by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EIL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along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with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assumed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5% </a:t>
            </a:r>
            <a:r>
              <a:rPr sz="1300" spc="-35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inflation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over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2020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prices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34258" y="1542034"/>
            <a:ext cx="5036820" cy="645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  <a:tab pos="299720" algn="l"/>
              </a:tabLst>
            </a:pPr>
            <a:r>
              <a:rPr sz="1300" spc="-10" dirty="0">
                <a:latin typeface="Arial MT"/>
                <a:cs typeface="Arial MT"/>
              </a:rPr>
              <a:t>Ministry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of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Chemicals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&amp;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Petrochemicals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report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titled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“Chemical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&amp;</a:t>
            </a:r>
            <a:endParaRPr sz="130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</a:pPr>
            <a:r>
              <a:rPr sz="1300" spc="-5" dirty="0">
                <a:latin typeface="Arial MT"/>
                <a:cs typeface="Arial MT"/>
              </a:rPr>
              <a:t>Petrochemical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Statistics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at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Glance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– </a:t>
            </a:r>
            <a:r>
              <a:rPr sz="1300" spc="-10" dirty="0">
                <a:latin typeface="Arial MT"/>
                <a:cs typeface="Arial MT"/>
              </a:rPr>
              <a:t>2021”</a:t>
            </a:r>
            <a:endParaRPr sz="130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spcBef>
                <a:spcPts val="204"/>
              </a:spcBef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Arial MT"/>
                <a:cs typeface="Arial MT"/>
              </a:rPr>
              <a:t>Invest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India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05657" y="2187067"/>
            <a:ext cx="51327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For</a:t>
            </a:r>
            <a:r>
              <a:rPr sz="1300" b="1" spc="1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bottom-up</a:t>
            </a:r>
            <a:r>
              <a:rPr sz="1300" b="1" spc="6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triangulation</a:t>
            </a:r>
            <a:r>
              <a:rPr sz="1300" b="1" spc="8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using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segment/sub-segment</a:t>
            </a:r>
            <a:r>
              <a:rPr sz="1300" spc="6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level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data: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62429" y="1318005"/>
            <a:ext cx="3388995" cy="41020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470"/>
              </a:lnSpc>
              <a:spcBef>
                <a:spcPts val="219"/>
              </a:spcBef>
              <a:tabLst>
                <a:tab pos="1455420" algn="l"/>
              </a:tabLst>
            </a:pPr>
            <a:r>
              <a:rPr sz="1950" b="1" spc="-15" baseline="4273" dirty="0">
                <a:latin typeface="Arial"/>
                <a:cs typeface="Arial"/>
              </a:rPr>
              <a:t>2021	</a:t>
            </a:r>
            <a:r>
              <a:rPr sz="1300" b="1" spc="-5" dirty="0">
                <a:latin typeface="Arial"/>
                <a:cs typeface="Arial"/>
              </a:rPr>
              <a:t>For </a:t>
            </a:r>
            <a:r>
              <a:rPr sz="1300" b="1" dirty="0">
                <a:latin typeface="Arial"/>
                <a:cs typeface="Arial"/>
              </a:rPr>
              <a:t>top-down </a:t>
            </a:r>
            <a:r>
              <a:rPr sz="1300" b="1" spc="-5" dirty="0">
                <a:latin typeface="Arial"/>
                <a:cs typeface="Arial"/>
              </a:rPr>
              <a:t>validation</a:t>
            </a:r>
            <a:r>
              <a:rPr sz="1300" spc="-5" dirty="0">
                <a:latin typeface="Arial MT"/>
                <a:cs typeface="Arial MT"/>
              </a:rPr>
              <a:t>: </a:t>
            </a:r>
            <a:r>
              <a:rPr sz="1300" spc="-35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estimations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34258" y="2411094"/>
            <a:ext cx="5066030" cy="645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  <a:tab pos="299720" algn="l"/>
              </a:tabLst>
            </a:pPr>
            <a:r>
              <a:rPr sz="1300" spc="-10" dirty="0">
                <a:latin typeface="Arial MT"/>
                <a:cs typeface="Arial MT"/>
              </a:rPr>
              <a:t>Industry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reports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(IHS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Markit,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Research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&amp;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Markets,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Department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of </a:t>
            </a:r>
            <a:r>
              <a:rPr sz="1300" spc="-35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Pharmaceuticals</a:t>
            </a:r>
            <a:r>
              <a:rPr sz="1300" spc="-2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Annual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Report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2021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etc.)</a:t>
            </a:r>
            <a:endParaRPr sz="130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spcBef>
                <a:spcPts val="204"/>
              </a:spcBef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Arial MT"/>
                <a:cs typeface="Arial MT"/>
              </a:rPr>
              <a:t>“India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Petrochemicals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Scenario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2040”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by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EIL</a:t>
            </a:r>
            <a:r>
              <a:rPr sz="1300" spc="-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and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IOCL</a:t>
            </a:r>
            <a:endParaRPr sz="1300">
              <a:latin typeface="Arial MT"/>
              <a:cs typeface="Arial MT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08431" y="2162555"/>
            <a:ext cx="401320" cy="401320"/>
            <a:chOff x="408431" y="2162555"/>
            <a:chExt cx="401320" cy="401320"/>
          </a:xfrm>
        </p:grpSpPr>
        <p:sp>
          <p:nvSpPr>
            <p:cNvPr id="20" name="object 20"/>
            <p:cNvSpPr/>
            <p:nvPr/>
          </p:nvSpPr>
          <p:spPr>
            <a:xfrm>
              <a:off x="408431" y="2162555"/>
              <a:ext cx="401320" cy="401320"/>
            </a:xfrm>
            <a:custGeom>
              <a:avLst/>
              <a:gdLst/>
              <a:ahLst/>
              <a:cxnLst/>
              <a:rect l="l" t="t" r="r" b="b"/>
              <a:pathLst>
                <a:path w="401320" h="401319">
                  <a:moveTo>
                    <a:pt x="200406" y="0"/>
                  </a:moveTo>
                  <a:lnTo>
                    <a:pt x="154454" y="5289"/>
                  </a:lnTo>
                  <a:lnTo>
                    <a:pt x="112272" y="20358"/>
                  </a:lnTo>
                  <a:lnTo>
                    <a:pt x="75062" y="44007"/>
                  </a:lnTo>
                  <a:lnTo>
                    <a:pt x="44027" y="75035"/>
                  </a:lnTo>
                  <a:lnTo>
                    <a:pt x="20369" y="112245"/>
                  </a:lnTo>
                  <a:lnTo>
                    <a:pt x="5292" y="154434"/>
                  </a:lnTo>
                  <a:lnTo>
                    <a:pt x="0" y="200406"/>
                  </a:lnTo>
                  <a:lnTo>
                    <a:pt x="5292" y="246377"/>
                  </a:lnTo>
                  <a:lnTo>
                    <a:pt x="20369" y="288566"/>
                  </a:lnTo>
                  <a:lnTo>
                    <a:pt x="44027" y="325776"/>
                  </a:lnTo>
                  <a:lnTo>
                    <a:pt x="75062" y="356804"/>
                  </a:lnTo>
                  <a:lnTo>
                    <a:pt x="112272" y="380453"/>
                  </a:lnTo>
                  <a:lnTo>
                    <a:pt x="154454" y="395522"/>
                  </a:lnTo>
                  <a:lnTo>
                    <a:pt x="200406" y="400812"/>
                  </a:lnTo>
                  <a:lnTo>
                    <a:pt x="246357" y="395522"/>
                  </a:lnTo>
                  <a:lnTo>
                    <a:pt x="288539" y="380453"/>
                  </a:lnTo>
                  <a:lnTo>
                    <a:pt x="325749" y="356804"/>
                  </a:lnTo>
                  <a:lnTo>
                    <a:pt x="356784" y="325776"/>
                  </a:lnTo>
                  <a:lnTo>
                    <a:pt x="380442" y="288566"/>
                  </a:lnTo>
                  <a:lnTo>
                    <a:pt x="395519" y="246377"/>
                  </a:lnTo>
                  <a:lnTo>
                    <a:pt x="400812" y="200406"/>
                  </a:lnTo>
                  <a:lnTo>
                    <a:pt x="395519" y="154434"/>
                  </a:lnTo>
                  <a:lnTo>
                    <a:pt x="380442" y="112245"/>
                  </a:lnTo>
                  <a:lnTo>
                    <a:pt x="356784" y="75035"/>
                  </a:lnTo>
                  <a:lnTo>
                    <a:pt x="325749" y="44007"/>
                  </a:lnTo>
                  <a:lnTo>
                    <a:pt x="288539" y="20358"/>
                  </a:lnTo>
                  <a:lnTo>
                    <a:pt x="246357" y="5289"/>
                  </a:lnTo>
                  <a:lnTo>
                    <a:pt x="20040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203" y="2243327"/>
              <a:ext cx="239267" cy="239267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9100819" y="1014729"/>
            <a:ext cx="260413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Not</a:t>
            </a:r>
            <a:r>
              <a:rPr sz="1600" b="1" spc="-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included</a:t>
            </a:r>
            <a:r>
              <a:rPr sz="1600" b="1" spc="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 </a:t>
            </a:r>
            <a:r>
              <a:rPr sz="1600" b="1" spc="-10" dirty="0">
                <a:solidFill>
                  <a:srgbClr val="A4A4A4"/>
                </a:solidFill>
                <a:latin typeface="Arial"/>
                <a:cs typeface="Arial"/>
              </a:rPr>
              <a:t>deep-dives </a:t>
            </a:r>
            <a:r>
              <a:rPr sz="1600" b="1" spc="-43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(but</a:t>
            </a:r>
            <a:r>
              <a:rPr sz="1600" b="1" spc="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included</a:t>
            </a:r>
            <a:r>
              <a:rPr sz="1600" b="1" spc="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 </a:t>
            </a:r>
            <a:r>
              <a:rPr sz="1600" b="1" spc="-10" dirty="0">
                <a:solidFill>
                  <a:srgbClr val="A4A4A4"/>
                </a:solidFill>
                <a:latin typeface="Arial"/>
                <a:cs typeface="Arial"/>
              </a:rPr>
              <a:t>overall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 numbers):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111995" y="4259579"/>
            <a:ext cx="280670" cy="279400"/>
          </a:xfrm>
          <a:custGeom>
            <a:avLst/>
            <a:gdLst/>
            <a:ahLst/>
            <a:cxnLst/>
            <a:rect l="l" t="t" r="r" b="b"/>
            <a:pathLst>
              <a:path w="280670" h="279400">
                <a:moveTo>
                  <a:pt x="140207" y="0"/>
                </a:moveTo>
                <a:lnTo>
                  <a:pt x="95877" y="7114"/>
                </a:lnTo>
                <a:lnTo>
                  <a:pt x="57387" y="26919"/>
                </a:lnTo>
                <a:lnTo>
                  <a:pt x="27041" y="57113"/>
                </a:lnTo>
                <a:lnTo>
                  <a:pt x="7144" y="95390"/>
                </a:lnTo>
                <a:lnTo>
                  <a:pt x="0" y="139446"/>
                </a:lnTo>
                <a:lnTo>
                  <a:pt x="7144" y="183501"/>
                </a:lnTo>
                <a:lnTo>
                  <a:pt x="27041" y="221778"/>
                </a:lnTo>
                <a:lnTo>
                  <a:pt x="57387" y="251972"/>
                </a:lnTo>
                <a:lnTo>
                  <a:pt x="95877" y="271777"/>
                </a:lnTo>
                <a:lnTo>
                  <a:pt x="140207" y="278892"/>
                </a:lnTo>
                <a:lnTo>
                  <a:pt x="184538" y="271777"/>
                </a:lnTo>
                <a:lnTo>
                  <a:pt x="223028" y="251972"/>
                </a:lnTo>
                <a:lnTo>
                  <a:pt x="253374" y="221778"/>
                </a:lnTo>
                <a:lnTo>
                  <a:pt x="273271" y="183501"/>
                </a:lnTo>
                <a:lnTo>
                  <a:pt x="280415" y="139446"/>
                </a:lnTo>
                <a:lnTo>
                  <a:pt x="273271" y="95390"/>
                </a:lnTo>
                <a:lnTo>
                  <a:pt x="253374" y="57113"/>
                </a:lnTo>
                <a:lnTo>
                  <a:pt x="223028" y="26919"/>
                </a:lnTo>
                <a:lnTo>
                  <a:pt x="184538" y="7114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9186164" y="4268216"/>
            <a:ext cx="1314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442068" y="1891410"/>
            <a:ext cx="2290445" cy="4206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latin typeface="Arial"/>
                <a:cs typeface="Arial"/>
              </a:rPr>
              <a:t>Fertilizers</a:t>
            </a:r>
            <a:endParaRPr sz="1500">
              <a:latin typeface="Arial"/>
              <a:cs typeface="Arial"/>
            </a:endParaRPr>
          </a:p>
          <a:p>
            <a:pPr marL="38100" marR="30480">
              <a:lnSpc>
                <a:spcPct val="101499"/>
              </a:lnSpc>
              <a:spcBef>
                <a:spcPts val="1160"/>
              </a:spcBef>
            </a:pPr>
            <a:r>
              <a:rPr sz="1500" b="1" spc="-5" dirty="0">
                <a:latin typeface="Arial"/>
                <a:cs typeface="Arial"/>
              </a:rPr>
              <a:t>Pharma end-products</a:t>
            </a:r>
            <a:r>
              <a:rPr sz="1500" b="1" spc="-7" baseline="25000" dirty="0">
                <a:latin typeface="Arial"/>
                <a:cs typeface="Arial"/>
              </a:rPr>
              <a:t>1 </a:t>
            </a:r>
            <a:r>
              <a:rPr sz="1500" b="1" baseline="25000" dirty="0">
                <a:latin typeface="Arial"/>
                <a:cs typeface="Arial"/>
              </a:rPr>
              <a:t> </a:t>
            </a:r>
            <a:r>
              <a:rPr sz="1500" spc="-5" dirty="0">
                <a:latin typeface="Arial MT"/>
                <a:cs typeface="Arial MT"/>
              </a:rPr>
              <a:t>(vaccines, </a:t>
            </a:r>
            <a:r>
              <a:rPr sz="1500" dirty="0">
                <a:latin typeface="Arial MT"/>
                <a:cs typeface="Arial MT"/>
              </a:rPr>
              <a:t>injectables,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OSDs </a:t>
            </a:r>
            <a:r>
              <a:rPr sz="1500" dirty="0">
                <a:latin typeface="Arial MT"/>
                <a:cs typeface="Arial MT"/>
              </a:rPr>
              <a:t>etc.) </a:t>
            </a:r>
            <a:r>
              <a:rPr sz="1500" spc="-5" dirty="0">
                <a:latin typeface="Arial MT"/>
                <a:cs typeface="Arial MT"/>
              </a:rPr>
              <a:t>and </a:t>
            </a:r>
            <a:r>
              <a:rPr sz="1500" b="1" dirty="0">
                <a:latin typeface="Arial"/>
                <a:cs typeface="Arial"/>
              </a:rPr>
              <a:t>medical 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devices</a:t>
            </a:r>
            <a:r>
              <a:rPr sz="1500" b="1" spc="-7" baseline="25000" dirty="0">
                <a:latin typeface="Arial"/>
                <a:cs typeface="Arial"/>
              </a:rPr>
              <a:t>2</a:t>
            </a:r>
            <a:r>
              <a:rPr sz="1500" b="1" baseline="25000" dirty="0">
                <a:latin typeface="Arial"/>
                <a:cs typeface="Arial"/>
              </a:rPr>
              <a:t> </a:t>
            </a:r>
            <a:r>
              <a:rPr sz="1500" spc="-5" dirty="0">
                <a:latin typeface="Arial MT"/>
                <a:cs typeface="Arial MT"/>
              </a:rPr>
              <a:t>as per </a:t>
            </a:r>
            <a:r>
              <a:rPr sz="1500" dirty="0">
                <a:latin typeface="Arial MT"/>
                <a:cs typeface="Arial MT"/>
              </a:rPr>
              <a:t>the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industry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division </a:t>
            </a:r>
            <a:r>
              <a:rPr sz="1500" dirty="0">
                <a:latin typeface="Arial MT"/>
                <a:cs typeface="Arial MT"/>
              </a:rPr>
              <a:t>21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NIC </a:t>
            </a:r>
            <a:r>
              <a:rPr sz="1500" spc="-400" dirty="0">
                <a:latin typeface="Arial MT"/>
                <a:cs typeface="Arial MT"/>
              </a:rPr>
              <a:t>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Note: pharma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intermediate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chemicals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are not</a:t>
            </a:r>
            <a:r>
              <a:rPr sz="15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excluded</a:t>
            </a:r>
            <a:endParaRPr sz="1500">
              <a:latin typeface="Arial"/>
              <a:cs typeface="Arial"/>
            </a:endParaRPr>
          </a:p>
          <a:p>
            <a:pPr marL="38100" marR="73660">
              <a:lnSpc>
                <a:spcPct val="100000"/>
              </a:lnSpc>
              <a:spcBef>
                <a:spcPts val="935"/>
              </a:spcBef>
            </a:pPr>
            <a:r>
              <a:rPr sz="1500" b="1" spc="-5" dirty="0">
                <a:latin typeface="Arial"/>
                <a:cs typeface="Arial"/>
              </a:rPr>
              <a:t>Personal care and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household consumer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products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dirty="0">
                <a:latin typeface="Arial MT"/>
                <a:cs typeface="Arial MT"/>
              </a:rPr>
              <a:t>(e.g.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Shampoo,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hair oil, toothpastes, </a:t>
            </a:r>
            <a:r>
              <a:rPr sz="1500" dirty="0">
                <a:latin typeface="Arial MT"/>
                <a:cs typeface="Arial MT"/>
              </a:rPr>
              <a:t> soaps &amp; detergent,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matchboxes </a:t>
            </a:r>
            <a:r>
              <a:rPr sz="1500" dirty="0">
                <a:latin typeface="Arial MT"/>
                <a:cs typeface="Arial MT"/>
              </a:rPr>
              <a:t>etc.) </a:t>
            </a:r>
            <a:r>
              <a:rPr sz="1500" spc="-5" dirty="0">
                <a:latin typeface="Arial MT"/>
                <a:cs typeface="Arial MT"/>
              </a:rPr>
              <a:t>as per </a:t>
            </a:r>
            <a:r>
              <a:rPr sz="1500" dirty="0">
                <a:latin typeface="Arial MT"/>
                <a:cs typeface="Arial MT"/>
              </a:rPr>
              <a:t> the Industry </a:t>
            </a:r>
            <a:r>
              <a:rPr sz="1500" spc="-5" dirty="0">
                <a:latin typeface="Arial MT"/>
                <a:cs typeface="Arial MT"/>
              </a:rPr>
              <a:t>division 20 </a:t>
            </a:r>
            <a:r>
              <a:rPr sz="1500" dirty="0">
                <a:latin typeface="Arial MT"/>
                <a:cs typeface="Arial MT"/>
              </a:rPr>
              <a:t>of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NIC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9111995" y="2305811"/>
            <a:ext cx="280670" cy="279400"/>
          </a:xfrm>
          <a:custGeom>
            <a:avLst/>
            <a:gdLst/>
            <a:ahLst/>
            <a:cxnLst/>
            <a:rect l="l" t="t" r="r" b="b"/>
            <a:pathLst>
              <a:path w="280670" h="279400">
                <a:moveTo>
                  <a:pt x="140207" y="0"/>
                </a:moveTo>
                <a:lnTo>
                  <a:pt x="95877" y="7114"/>
                </a:lnTo>
                <a:lnTo>
                  <a:pt x="57387" y="26919"/>
                </a:lnTo>
                <a:lnTo>
                  <a:pt x="27041" y="57113"/>
                </a:lnTo>
                <a:lnTo>
                  <a:pt x="7144" y="95390"/>
                </a:lnTo>
                <a:lnTo>
                  <a:pt x="0" y="139446"/>
                </a:lnTo>
                <a:lnTo>
                  <a:pt x="7144" y="183501"/>
                </a:lnTo>
                <a:lnTo>
                  <a:pt x="27041" y="221778"/>
                </a:lnTo>
                <a:lnTo>
                  <a:pt x="57387" y="251972"/>
                </a:lnTo>
                <a:lnTo>
                  <a:pt x="95877" y="271777"/>
                </a:lnTo>
                <a:lnTo>
                  <a:pt x="140207" y="278891"/>
                </a:lnTo>
                <a:lnTo>
                  <a:pt x="184538" y="271777"/>
                </a:lnTo>
                <a:lnTo>
                  <a:pt x="223028" y="251972"/>
                </a:lnTo>
                <a:lnTo>
                  <a:pt x="253374" y="221778"/>
                </a:lnTo>
                <a:lnTo>
                  <a:pt x="273271" y="183501"/>
                </a:lnTo>
                <a:lnTo>
                  <a:pt x="280415" y="139446"/>
                </a:lnTo>
                <a:lnTo>
                  <a:pt x="273271" y="95390"/>
                </a:lnTo>
                <a:lnTo>
                  <a:pt x="253374" y="57113"/>
                </a:lnTo>
                <a:lnTo>
                  <a:pt x="223028" y="26919"/>
                </a:lnTo>
                <a:lnTo>
                  <a:pt x="184538" y="7114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9186164" y="2313254"/>
            <a:ext cx="13208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9111995" y="1908048"/>
            <a:ext cx="280670" cy="279400"/>
          </a:xfrm>
          <a:custGeom>
            <a:avLst/>
            <a:gdLst/>
            <a:ahLst/>
            <a:cxnLst/>
            <a:rect l="l" t="t" r="r" b="b"/>
            <a:pathLst>
              <a:path w="280670" h="279400">
                <a:moveTo>
                  <a:pt x="140207" y="0"/>
                </a:moveTo>
                <a:lnTo>
                  <a:pt x="95877" y="7114"/>
                </a:lnTo>
                <a:lnTo>
                  <a:pt x="57387" y="26919"/>
                </a:lnTo>
                <a:lnTo>
                  <a:pt x="27041" y="57113"/>
                </a:lnTo>
                <a:lnTo>
                  <a:pt x="7144" y="95390"/>
                </a:lnTo>
                <a:lnTo>
                  <a:pt x="0" y="139446"/>
                </a:lnTo>
                <a:lnTo>
                  <a:pt x="7144" y="183501"/>
                </a:lnTo>
                <a:lnTo>
                  <a:pt x="27041" y="221778"/>
                </a:lnTo>
                <a:lnTo>
                  <a:pt x="57387" y="251972"/>
                </a:lnTo>
                <a:lnTo>
                  <a:pt x="95877" y="271777"/>
                </a:lnTo>
                <a:lnTo>
                  <a:pt x="140207" y="278891"/>
                </a:lnTo>
                <a:lnTo>
                  <a:pt x="184538" y="271777"/>
                </a:lnTo>
                <a:lnTo>
                  <a:pt x="223028" y="251972"/>
                </a:lnTo>
                <a:lnTo>
                  <a:pt x="253374" y="221778"/>
                </a:lnTo>
                <a:lnTo>
                  <a:pt x="273271" y="183501"/>
                </a:lnTo>
                <a:lnTo>
                  <a:pt x="280415" y="139446"/>
                </a:lnTo>
                <a:lnTo>
                  <a:pt x="273271" y="95390"/>
                </a:lnTo>
                <a:lnTo>
                  <a:pt x="253374" y="57113"/>
                </a:lnTo>
                <a:lnTo>
                  <a:pt x="223028" y="26919"/>
                </a:lnTo>
                <a:lnTo>
                  <a:pt x="184538" y="7114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9186164" y="1916684"/>
            <a:ext cx="1314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769857" y="1032510"/>
            <a:ext cx="0" cy="5073650"/>
          </a:xfrm>
          <a:custGeom>
            <a:avLst/>
            <a:gdLst/>
            <a:ahLst/>
            <a:cxnLst/>
            <a:rect l="l" t="t" r="r" b="b"/>
            <a:pathLst>
              <a:path h="5073650">
                <a:moveTo>
                  <a:pt x="0" y="0"/>
                </a:moveTo>
                <a:lnTo>
                  <a:pt x="0" y="50736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395427" y="6338031"/>
            <a:ext cx="4536440" cy="26162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240665" algn="l"/>
              </a:tabLst>
            </a:pPr>
            <a:r>
              <a:rPr sz="800" spc="-5" dirty="0">
                <a:latin typeface="Arial MT"/>
                <a:cs typeface="Arial MT"/>
              </a:rPr>
              <a:t>1.	Examples: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Meloxicam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capsules, Poliomyelistis</a:t>
            </a:r>
            <a:r>
              <a:rPr sz="800" spc="-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vaccine,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Atazanvir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tablets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240665" algn="l"/>
              </a:tabLst>
            </a:pPr>
            <a:r>
              <a:rPr sz="800" spc="-5" dirty="0">
                <a:latin typeface="Arial MT"/>
                <a:cs typeface="Arial MT"/>
              </a:rPr>
              <a:t>2.	Examples: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Medical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impregnated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wadding,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gauze,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bandages,</a:t>
            </a:r>
            <a:r>
              <a:rPr sz="800" spc="5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dressings,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surgical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gut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string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726544" y="6460127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3</a:t>
            </a:fld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6.</a:t>
            </a:r>
            <a:r>
              <a:rPr spc="-155" dirty="0"/>
              <a:t> </a:t>
            </a:r>
            <a:r>
              <a:rPr spc="-25" dirty="0"/>
              <a:t>Consider</a:t>
            </a:r>
            <a:r>
              <a:rPr spc="-180" dirty="0"/>
              <a:t> </a:t>
            </a:r>
            <a:r>
              <a:rPr spc="40" dirty="0"/>
              <a:t>changing</a:t>
            </a:r>
            <a:r>
              <a:rPr spc="-195" dirty="0"/>
              <a:t> </a:t>
            </a:r>
            <a:r>
              <a:rPr spc="-20" dirty="0"/>
              <a:t>the</a:t>
            </a:r>
            <a:r>
              <a:rPr spc="-165" dirty="0"/>
              <a:t> </a:t>
            </a:r>
            <a:r>
              <a:rPr spc="-40" dirty="0"/>
              <a:t>individual</a:t>
            </a:r>
            <a:r>
              <a:rPr spc="-185" dirty="0"/>
              <a:t> </a:t>
            </a:r>
            <a:r>
              <a:rPr spc="-100" dirty="0"/>
              <a:t>unit</a:t>
            </a:r>
            <a:r>
              <a:rPr spc="-175" dirty="0"/>
              <a:t> </a:t>
            </a:r>
            <a:r>
              <a:rPr spc="-30" dirty="0"/>
              <a:t>green-belt</a:t>
            </a:r>
            <a:r>
              <a:rPr spc="-190" dirty="0"/>
              <a:t> </a:t>
            </a:r>
            <a:r>
              <a:rPr spc="-50" dirty="0"/>
              <a:t>requirement</a:t>
            </a:r>
            <a:r>
              <a:rPr spc="-170" dirty="0"/>
              <a:t> </a:t>
            </a:r>
            <a:r>
              <a:rPr spc="-320" dirty="0"/>
              <a:t>(33%</a:t>
            </a:r>
            <a:r>
              <a:rPr spc="-10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-25" dirty="0"/>
              <a:t>total </a:t>
            </a:r>
            <a:r>
              <a:rPr spc="-755" dirty="0"/>
              <a:t> </a:t>
            </a:r>
            <a:r>
              <a:rPr spc="-5" dirty="0"/>
              <a:t>area</a:t>
            </a:r>
            <a:r>
              <a:rPr dirty="0"/>
              <a:t>)</a:t>
            </a:r>
            <a:r>
              <a:rPr spc="-160" dirty="0"/>
              <a:t> </a:t>
            </a:r>
            <a:r>
              <a:rPr spc="-120" dirty="0"/>
              <a:t>t</a:t>
            </a:r>
            <a:r>
              <a:rPr spc="100" dirty="0"/>
              <a:t>o</a:t>
            </a:r>
            <a:r>
              <a:rPr spc="-175" dirty="0"/>
              <a:t> </a:t>
            </a:r>
            <a:r>
              <a:rPr spc="40" dirty="0"/>
              <a:t>op</a:t>
            </a:r>
            <a:r>
              <a:rPr spc="35" dirty="0"/>
              <a:t>t</a:t>
            </a:r>
            <a:r>
              <a:rPr spc="-155" dirty="0"/>
              <a:t>i</a:t>
            </a:r>
            <a:r>
              <a:rPr spc="-195" dirty="0"/>
              <a:t>m</a:t>
            </a:r>
            <a:r>
              <a:rPr spc="-50" dirty="0"/>
              <a:t>i</a:t>
            </a:r>
            <a:r>
              <a:rPr spc="-55" dirty="0"/>
              <a:t>ze</a:t>
            </a:r>
            <a:r>
              <a:rPr spc="-195" dirty="0"/>
              <a:t> </a:t>
            </a:r>
            <a:r>
              <a:rPr spc="-35" dirty="0"/>
              <a:t>p</a:t>
            </a:r>
            <a:r>
              <a:rPr spc="-15" dirty="0"/>
              <a:t>l</a:t>
            </a:r>
            <a:r>
              <a:rPr spc="-5" dirty="0"/>
              <a:t>an</a:t>
            </a:r>
            <a:r>
              <a:rPr dirty="0"/>
              <a:t>t</a:t>
            </a:r>
            <a:r>
              <a:rPr spc="-165" dirty="0"/>
              <a:t> </a:t>
            </a:r>
            <a:r>
              <a:rPr spc="80" dirty="0"/>
              <a:t>an</a:t>
            </a:r>
            <a:r>
              <a:rPr spc="85" dirty="0"/>
              <a:t>d</a:t>
            </a:r>
            <a:r>
              <a:rPr spc="-170" dirty="0"/>
              <a:t> </a:t>
            </a:r>
            <a:r>
              <a:rPr spc="-50" dirty="0"/>
              <a:t>park</a:t>
            </a:r>
            <a:r>
              <a:rPr spc="-165" dirty="0"/>
              <a:t> </a:t>
            </a:r>
            <a:r>
              <a:rPr spc="110" dirty="0"/>
              <a:t>op</a:t>
            </a:r>
            <a:r>
              <a:rPr spc="-30" dirty="0"/>
              <a:t>era</a:t>
            </a:r>
            <a:r>
              <a:rPr spc="-20" dirty="0"/>
              <a:t>t</a:t>
            </a:r>
            <a:r>
              <a:rPr spc="-155" dirty="0"/>
              <a:t>i</a:t>
            </a:r>
            <a:r>
              <a:rPr spc="-85" dirty="0"/>
              <a:t>ons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6002"/>
            <a:ext cx="24993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Ease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-5" dirty="0">
                <a:latin typeface="Arial"/>
                <a:cs typeface="Arial"/>
              </a:rPr>
              <a:t>Doing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Business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9201" y="1408557"/>
            <a:ext cx="343090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The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stated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purpose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 green-belt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around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manufacturing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plants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is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three-fold…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1291" y="1883664"/>
            <a:ext cx="7920355" cy="0"/>
          </a:xfrm>
          <a:custGeom>
            <a:avLst/>
            <a:gdLst/>
            <a:ahLst/>
            <a:cxnLst/>
            <a:rect l="l" t="t" r="r" b="b"/>
            <a:pathLst>
              <a:path w="7920355">
                <a:moveTo>
                  <a:pt x="0" y="0"/>
                </a:moveTo>
                <a:lnTo>
                  <a:pt x="7920101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55877" y="2193163"/>
            <a:ext cx="237490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Capture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emissions</a:t>
            </a:r>
            <a:r>
              <a:rPr sz="1400" spc="-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emanating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from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plant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operations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55877" y="3598290"/>
            <a:ext cx="234124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Attenuate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noise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generated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by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manufacturing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plant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5877" y="4650994"/>
            <a:ext cx="245173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Improve </a:t>
            </a:r>
            <a:r>
              <a:rPr sz="1400" dirty="0">
                <a:latin typeface="Arial MT"/>
                <a:cs typeface="Arial MT"/>
              </a:rPr>
              <a:t>aesthetics of the local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area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around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manufacturing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plant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07509" y="1408557"/>
            <a:ext cx="339471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However,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this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rule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disadvantages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manufacturers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several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ways…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04638" y="2193163"/>
            <a:ext cx="3124835" cy="1092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Makes park operations costlier as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common </a:t>
            </a:r>
            <a:r>
              <a:rPr sz="1400" dirty="0">
                <a:latin typeface="Arial MT"/>
                <a:cs typeface="Arial MT"/>
              </a:rPr>
              <a:t>facilities such as pipelines,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effluent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treatment,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roads,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storage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areas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become less accessible and </a:t>
            </a:r>
            <a:r>
              <a:rPr sz="1400" spc="-5" dirty="0">
                <a:latin typeface="Arial MT"/>
                <a:cs typeface="Arial MT"/>
              </a:rPr>
              <a:t>more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expensive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04638" y="3601034"/>
            <a:ext cx="311023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Artificially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inflates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effective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land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required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project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by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50%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06908" y="1703832"/>
            <a:ext cx="4549140" cy="4297045"/>
            <a:chOff x="406908" y="1703832"/>
            <a:chExt cx="4549140" cy="4297045"/>
          </a:xfrm>
        </p:grpSpPr>
        <p:sp>
          <p:nvSpPr>
            <p:cNvPr id="15" name="object 15"/>
            <p:cNvSpPr/>
            <p:nvPr/>
          </p:nvSpPr>
          <p:spPr>
            <a:xfrm>
              <a:off x="3992879" y="1712976"/>
              <a:ext cx="0" cy="4288155"/>
            </a:xfrm>
            <a:custGeom>
              <a:avLst/>
              <a:gdLst/>
              <a:ahLst/>
              <a:cxnLst/>
              <a:rect l="l" t="t" r="r" b="b"/>
              <a:pathLst>
                <a:path h="4288155">
                  <a:moveTo>
                    <a:pt x="0" y="0"/>
                  </a:moveTo>
                  <a:lnTo>
                    <a:pt x="0" y="428783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99331" y="1703832"/>
              <a:ext cx="381000" cy="38100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28244" y="3582924"/>
              <a:ext cx="727075" cy="727075"/>
            </a:xfrm>
            <a:custGeom>
              <a:avLst/>
              <a:gdLst/>
              <a:ahLst/>
              <a:cxnLst/>
              <a:rect l="l" t="t" r="r" b="b"/>
              <a:pathLst>
                <a:path w="727075" h="727075">
                  <a:moveTo>
                    <a:pt x="363474" y="0"/>
                  </a:moveTo>
                  <a:lnTo>
                    <a:pt x="314153" y="3317"/>
                  </a:lnTo>
                  <a:lnTo>
                    <a:pt x="266849" y="12980"/>
                  </a:lnTo>
                  <a:lnTo>
                    <a:pt x="221995" y="28557"/>
                  </a:lnTo>
                  <a:lnTo>
                    <a:pt x="180023" y="49614"/>
                  </a:lnTo>
                  <a:lnTo>
                    <a:pt x="141367" y="75720"/>
                  </a:lnTo>
                  <a:lnTo>
                    <a:pt x="106460" y="106441"/>
                  </a:lnTo>
                  <a:lnTo>
                    <a:pt x="75735" y="141346"/>
                  </a:lnTo>
                  <a:lnTo>
                    <a:pt x="49625" y="180001"/>
                  </a:lnTo>
                  <a:lnTo>
                    <a:pt x="28564" y="221974"/>
                  </a:lnTo>
                  <a:lnTo>
                    <a:pt x="12983" y="266832"/>
                  </a:lnTo>
                  <a:lnTo>
                    <a:pt x="3318" y="314143"/>
                  </a:lnTo>
                  <a:lnTo>
                    <a:pt x="0" y="363474"/>
                  </a:lnTo>
                  <a:lnTo>
                    <a:pt x="3318" y="412804"/>
                  </a:lnTo>
                  <a:lnTo>
                    <a:pt x="12983" y="460115"/>
                  </a:lnTo>
                  <a:lnTo>
                    <a:pt x="28564" y="504973"/>
                  </a:lnTo>
                  <a:lnTo>
                    <a:pt x="49625" y="546946"/>
                  </a:lnTo>
                  <a:lnTo>
                    <a:pt x="75735" y="585601"/>
                  </a:lnTo>
                  <a:lnTo>
                    <a:pt x="106460" y="620506"/>
                  </a:lnTo>
                  <a:lnTo>
                    <a:pt x="141367" y="651227"/>
                  </a:lnTo>
                  <a:lnTo>
                    <a:pt x="180023" y="677333"/>
                  </a:lnTo>
                  <a:lnTo>
                    <a:pt x="221995" y="698390"/>
                  </a:lnTo>
                  <a:lnTo>
                    <a:pt x="266849" y="713967"/>
                  </a:lnTo>
                  <a:lnTo>
                    <a:pt x="314153" y="723630"/>
                  </a:lnTo>
                  <a:lnTo>
                    <a:pt x="363474" y="726948"/>
                  </a:lnTo>
                  <a:lnTo>
                    <a:pt x="412794" y="723630"/>
                  </a:lnTo>
                  <a:lnTo>
                    <a:pt x="460098" y="713967"/>
                  </a:lnTo>
                  <a:lnTo>
                    <a:pt x="504952" y="698390"/>
                  </a:lnTo>
                  <a:lnTo>
                    <a:pt x="546924" y="677333"/>
                  </a:lnTo>
                  <a:lnTo>
                    <a:pt x="585580" y="651227"/>
                  </a:lnTo>
                  <a:lnTo>
                    <a:pt x="620487" y="620506"/>
                  </a:lnTo>
                  <a:lnTo>
                    <a:pt x="651212" y="585601"/>
                  </a:lnTo>
                  <a:lnTo>
                    <a:pt x="677322" y="546946"/>
                  </a:lnTo>
                  <a:lnTo>
                    <a:pt x="698383" y="504973"/>
                  </a:lnTo>
                  <a:lnTo>
                    <a:pt x="713964" y="460115"/>
                  </a:lnTo>
                  <a:lnTo>
                    <a:pt x="723629" y="412804"/>
                  </a:lnTo>
                  <a:lnTo>
                    <a:pt x="726947" y="363474"/>
                  </a:lnTo>
                  <a:lnTo>
                    <a:pt x="723629" y="314143"/>
                  </a:lnTo>
                  <a:lnTo>
                    <a:pt x="713964" y="266832"/>
                  </a:lnTo>
                  <a:lnTo>
                    <a:pt x="698383" y="221974"/>
                  </a:lnTo>
                  <a:lnTo>
                    <a:pt x="677322" y="180001"/>
                  </a:lnTo>
                  <a:lnTo>
                    <a:pt x="651212" y="141346"/>
                  </a:lnTo>
                  <a:lnTo>
                    <a:pt x="620487" y="106441"/>
                  </a:lnTo>
                  <a:lnTo>
                    <a:pt x="585580" y="75720"/>
                  </a:lnTo>
                  <a:lnTo>
                    <a:pt x="546924" y="49614"/>
                  </a:lnTo>
                  <a:lnTo>
                    <a:pt x="504952" y="28557"/>
                  </a:lnTo>
                  <a:lnTo>
                    <a:pt x="460098" y="12980"/>
                  </a:lnTo>
                  <a:lnTo>
                    <a:pt x="412794" y="3317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4548" y="3729227"/>
              <a:ext cx="434339" cy="434340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06908" y="2186940"/>
              <a:ext cx="727075" cy="728980"/>
            </a:xfrm>
            <a:custGeom>
              <a:avLst/>
              <a:gdLst/>
              <a:ahLst/>
              <a:cxnLst/>
              <a:rect l="l" t="t" r="r" b="b"/>
              <a:pathLst>
                <a:path w="727075" h="728980">
                  <a:moveTo>
                    <a:pt x="363473" y="0"/>
                  </a:moveTo>
                  <a:lnTo>
                    <a:pt x="314153" y="3324"/>
                  </a:lnTo>
                  <a:lnTo>
                    <a:pt x="266849" y="13010"/>
                  </a:lnTo>
                  <a:lnTo>
                    <a:pt x="221995" y="28622"/>
                  </a:lnTo>
                  <a:lnTo>
                    <a:pt x="180023" y="49727"/>
                  </a:lnTo>
                  <a:lnTo>
                    <a:pt x="141367" y="75891"/>
                  </a:lnTo>
                  <a:lnTo>
                    <a:pt x="106460" y="106679"/>
                  </a:lnTo>
                  <a:lnTo>
                    <a:pt x="75735" y="141659"/>
                  </a:lnTo>
                  <a:lnTo>
                    <a:pt x="49625" y="180396"/>
                  </a:lnTo>
                  <a:lnTo>
                    <a:pt x="28564" y="222456"/>
                  </a:lnTo>
                  <a:lnTo>
                    <a:pt x="12983" y="267405"/>
                  </a:lnTo>
                  <a:lnTo>
                    <a:pt x="3318" y="314810"/>
                  </a:lnTo>
                  <a:lnTo>
                    <a:pt x="0" y="364236"/>
                  </a:lnTo>
                  <a:lnTo>
                    <a:pt x="3318" y="413661"/>
                  </a:lnTo>
                  <a:lnTo>
                    <a:pt x="12983" y="461066"/>
                  </a:lnTo>
                  <a:lnTo>
                    <a:pt x="28564" y="506015"/>
                  </a:lnTo>
                  <a:lnTo>
                    <a:pt x="49625" y="548075"/>
                  </a:lnTo>
                  <a:lnTo>
                    <a:pt x="75735" y="586812"/>
                  </a:lnTo>
                  <a:lnTo>
                    <a:pt x="106460" y="621792"/>
                  </a:lnTo>
                  <a:lnTo>
                    <a:pt x="141367" y="652580"/>
                  </a:lnTo>
                  <a:lnTo>
                    <a:pt x="180023" y="678744"/>
                  </a:lnTo>
                  <a:lnTo>
                    <a:pt x="221995" y="699849"/>
                  </a:lnTo>
                  <a:lnTo>
                    <a:pt x="266849" y="715461"/>
                  </a:lnTo>
                  <a:lnTo>
                    <a:pt x="314153" y="725147"/>
                  </a:lnTo>
                  <a:lnTo>
                    <a:pt x="363473" y="728472"/>
                  </a:lnTo>
                  <a:lnTo>
                    <a:pt x="412794" y="725147"/>
                  </a:lnTo>
                  <a:lnTo>
                    <a:pt x="460098" y="715461"/>
                  </a:lnTo>
                  <a:lnTo>
                    <a:pt x="504952" y="699849"/>
                  </a:lnTo>
                  <a:lnTo>
                    <a:pt x="546924" y="678744"/>
                  </a:lnTo>
                  <a:lnTo>
                    <a:pt x="585580" y="652580"/>
                  </a:lnTo>
                  <a:lnTo>
                    <a:pt x="620487" y="621792"/>
                  </a:lnTo>
                  <a:lnTo>
                    <a:pt x="651212" y="586812"/>
                  </a:lnTo>
                  <a:lnTo>
                    <a:pt x="677322" y="548075"/>
                  </a:lnTo>
                  <a:lnTo>
                    <a:pt x="698383" y="506015"/>
                  </a:lnTo>
                  <a:lnTo>
                    <a:pt x="713964" y="461066"/>
                  </a:lnTo>
                  <a:lnTo>
                    <a:pt x="723629" y="413661"/>
                  </a:lnTo>
                  <a:lnTo>
                    <a:pt x="726948" y="364236"/>
                  </a:lnTo>
                  <a:lnTo>
                    <a:pt x="723629" y="314810"/>
                  </a:lnTo>
                  <a:lnTo>
                    <a:pt x="713964" y="267405"/>
                  </a:lnTo>
                  <a:lnTo>
                    <a:pt x="698383" y="222456"/>
                  </a:lnTo>
                  <a:lnTo>
                    <a:pt x="677322" y="180396"/>
                  </a:lnTo>
                  <a:lnTo>
                    <a:pt x="651212" y="141659"/>
                  </a:lnTo>
                  <a:lnTo>
                    <a:pt x="620487" y="106680"/>
                  </a:lnTo>
                  <a:lnTo>
                    <a:pt x="585580" y="75891"/>
                  </a:lnTo>
                  <a:lnTo>
                    <a:pt x="546924" y="49727"/>
                  </a:lnTo>
                  <a:lnTo>
                    <a:pt x="504952" y="28622"/>
                  </a:lnTo>
                  <a:lnTo>
                    <a:pt x="460098" y="13010"/>
                  </a:lnTo>
                  <a:lnTo>
                    <a:pt x="412794" y="3324"/>
                  </a:lnTo>
                  <a:lnTo>
                    <a:pt x="363473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3212" y="2333244"/>
              <a:ext cx="434340" cy="435863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23672" y="4677155"/>
              <a:ext cx="727075" cy="727075"/>
            </a:xfrm>
            <a:custGeom>
              <a:avLst/>
              <a:gdLst/>
              <a:ahLst/>
              <a:cxnLst/>
              <a:rect l="l" t="t" r="r" b="b"/>
              <a:pathLst>
                <a:path w="727075" h="727075">
                  <a:moveTo>
                    <a:pt x="363473" y="0"/>
                  </a:moveTo>
                  <a:lnTo>
                    <a:pt x="314153" y="3317"/>
                  </a:lnTo>
                  <a:lnTo>
                    <a:pt x="266849" y="12980"/>
                  </a:lnTo>
                  <a:lnTo>
                    <a:pt x="221995" y="28557"/>
                  </a:lnTo>
                  <a:lnTo>
                    <a:pt x="180023" y="49614"/>
                  </a:lnTo>
                  <a:lnTo>
                    <a:pt x="141367" y="75720"/>
                  </a:lnTo>
                  <a:lnTo>
                    <a:pt x="106460" y="106441"/>
                  </a:lnTo>
                  <a:lnTo>
                    <a:pt x="75735" y="141346"/>
                  </a:lnTo>
                  <a:lnTo>
                    <a:pt x="49625" y="180001"/>
                  </a:lnTo>
                  <a:lnTo>
                    <a:pt x="28564" y="221974"/>
                  </a:lnTo>
                  <a:lnTo>
                    <a:pt x="12983" y="266832"/>
                  </a:lnTo>
                  <a:lnTo>
                    <a:pt x="3318" y="314143"/>
                  </a:lnTo>
                  <a:lnTo>
                    <a:pt x="0" y="363474"/>
                  </a:lnTo>
                  <a:lnTo>
                    <a:pt x="3318" y="412804"/>
                  </a:lnTo>
                  <a:lnTo>
                    <a:pt x="12983" y="460115"/>
                  </a:lnTo>
                  <a:lnTo>
                    <a:pt x="28564" y="504973"/>
                  </a:lnTo>
                  <a:lnTo>
                    <a:pt x="49625" y="546946"/>
                  </a:lnTo>
                  <a:lnTo>
                    <a:pt x="75735" y="585601"/>
                  </a:lnTo>
                  <a:lnTo>
                    <a:pt x="106460" y="620506"/>
                  </a:lnTo>
                  <a:lnTo>
                    <a:pt x="141367" y="651227"/>
                  </a:lnTo>
                  <a:lnTo>
                    <a:pt x="180023" y="677333"/>
                  </a:lnTo>
                  <a:lnTo>
                    <a:pt x="221995" y="698390"/>
                  </a:lnTo>
                  <a:lnTo>
                    <a:pt x="266849" y="713967"/>
                  </a:lnTo>
                  <a:lnTo>
                    <a:pt x="314153" y="723630"/>
                  </a:lnTo>
                  <a:lnTo>
                    <a:pt x="363473" y="726948"/>
                  </a:lnTo>
                  <a:lnTo>
                    <a:pt x="412794" y="723630"/>
                  </a:lnTo>
                  <a:lnTo>
                    <a:pt x="460098" y="713967"/>
                  </a:lnTo>
                  <a:lnTo>
                    <a:pt x="504952" y="698390"/>
                  </a:lnTo>
                  <a:lnTo>
                    <a:pt x="546924" y="677333"/>
                  </a:lnTo>
                  <a:lnTo>
                    <a:pt x="585580" y="651227"/>
                  </a:lnTo>
                  <a:lnTo>
                    <a:pt x="620487" y="620506"/>
                  </a:lnTo>
                  <a:lnTo>
                    <a:pt x="651212" y="585601"/>
                  </a:lnTo>
                  <a:lnTo>
                    <a:pt x="677322" y="546946"/>
                  </a:lnTo>
                  <a:lnTo>
                    <a:pt x="698383" y="504973"/>
                  </a:lnTo>
                  <a:lnTo>
                    <a:pt x="713964" y="460115"/>
                  </a:lnTo>
                  <a:lnTo>
                    <a:pt x="723629" y="412804"/>
                  </a:lnTo>
                  <a:lnTo>
                    <a:pt x="726947" y="363474"/>
                  </a:lnTo>
                  <a:lnTo>
                    <a:pt x="723629" y="314143"/>
                  </a:lnTo>
                  <a:lnTo>
                    <a:pt x="713964" y="266832"/>
                  </a:lnTo>
                  <a:lnTo>
                    <a:pt x="698383" y="221974"/>
                  </a:lnTo>
                  <a:lnTo>
                    <a:pt x="677322" y="180001"/>
                  </a:lnTo>
                  <a:lnTo>
                    <a:pt x="651212" y="141346"/>
                  </a:lnTo>
                  <a:lnTo>
                    <a:pt x="620487" y="106441"/>
                  </a:lnTo>
                  <a:lnTo>
                    <a:pt x="585580" y="75720"/>
                  </a:lnTo>
                  <a:lnTo>
                    <a:pt x="546924" y="49614"/>
                  </a:lnTo>
                  <a:lnTo>
                    <a:pt x="504952" y="28557"/>
                  </a:lnTo>
                  <a:lnTo>
                    <a:pt x="460098" y="12980"/>
                  </a:lnTo>
                  <a:lnTo>
                    <a:pt x="412794" y="3317"/>
                  </a:lnTo>
                  <a:lnTo>
                    <a:pt x="363473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9976" y="4823460"/>
              <a:ext cx="434340" cy="43433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229099" y="3587496"/>
              <a:ext cx="727075" cy="727075"/>
            </a:xfrm>
            <a:custGeom>
              <a:avLst/>
              <a:gdLst/>
              <a:ahLst/>
              <a:cxnLst/>
              <a:rect l="l" t="t" r="r" b="b"/>
              <a:pathLst>
                <a:path w="727075" h="727075">
                  <a:moveTo>
                    <a:pt x="363474" y="0"/>
                  </a:moveTo>
                  <a:lnTo>
                    <a:pt x="314143" y="3317"/>
                  </a:lnTo>
                  <a:lnTo>
                    <a:pt x="266832" y="12980"/>
                  </a:lnTo>
                  <a:lnTo>
                    <a:pt x="221974" y="28557"/>
                  </a:lnTo>
                  <a:lnTo>
                    <a:pt x="180001" y="49614"/>
                  </a:lnTo>
                  <a:lnTo>
                    <a:pt x="141346" y="75720"/>
                  </a:lnTo>
                  <a:lnTo>
                    <a:pt x="106441" y="106441"/>
                  </a:lnTo>
                  <a:lnTo>
                    <a:pt x="75720" y="141346"/>
                  </a:lnTo>
                  <a:lnTo>
                    <a:pt x="49614" y="180001"/>
                  </a:lnTo>
                  <a:lnTo>
                    <a:pt x="28557" y="221974"/>
                  </a:lnTo>
                  <a:lnTo>
                    <a:pt x="12980" y="266832"/>
                  </a:lnTo>
                  <a:lnTo>
                    <a:pt x="3317" y="314143"/>
                  </a:lnTo>
                  <a:lnTo>
                    <a:pt x="0" y="363473"/>
                  </a:lnTo>
                  <a:lnTo>
                    <a:pt x="3317" y="412804"/>
                  </a:lnTo>
                  <a:lnTo>
                    <a:pt x="12980" y="460115"/>
                  </a:lnTo>
                  <a:lnTo>
                    <a:pt x="28557" y="504973"/>
                  </a:lnTo>
                  <a:lnTo>
                    <a:pt x="49614" y="546946"/>
                  </a:lnTo>
                  <a:lnTo>
                    <a:pt x="75720" y="585601"/>
                  </a:lnTo>
                  <a:lnTo>
                    <a:pt x="106441" y="620506"/>
                  </a:lnTo>
                  <a:lnTo>
                    <a:pt x="141346" y="651227"/>
                  </a:lnTo>
                  <a:lnTo>
                    <a:pt x="180001" y="677333"/>
                  </a:lnTo>
                  <a:lnTo>
                    <a:pt x="221974" y="698390"/>
                  </a:lnTo>
                  <a:lnTo>
                    <a:pt x="266832" y="713967"/>
                  </a:lnTo>
                  <a:lnTo>
                    <a:pt x="314143" y="723630"/>
                  </a:lnTo>
                  <a:lnTo>
                    <a:pt x="363474" y="726947"/>
                  </a:lnTo>
                  <a:lnTo>
                    <a:pt x="412804" y="723630"/>
                  </a:lnTo>
                  <a:lnTo>
                    <a:pt x="460115" y="713967"/>
                  </a:lnTo>
                  <a:lnTo>
                    <a:pt x="504973" y="698390"/>
                  </a:lnTo>
                  <a:lnTo>
                    <a:pt x="546946" y="677333"/>
                  </a:lnTo>
                  <a:lnTo>
                    <a:pt x="585601" y="651227"/>
                  </a:lnTo>
                  <a:lnTo>
                    <a:pt x="620506" y="620506"/>
                  </a:lnTo>
                  <a:lnTo>
                    <a:pt x="651227" y="585601"/>
                  </a:lnTo>
                  <a:lnTo>
                    <a:pt x="677333" y="546946"/>
                  </a:lnTo>
                  <a:lnTo>
                    <a:pt x="698390" y="504973"/>
                  </a:lnTo>
                  <a:lnTo>
                    <a:pt x="713967" y="460115"/>
                  </a:lnTo>
                  <a:lnTo>
                    <a:pt x="723630" y="412804"/>
                  </a:lnTo>
                  <a:lnTo>
                    <a:pt x="726948" y="363473"/>
                  </a:lnTo>
                  <a:lnTo>
                    <a:pt x="723630" y="314143"/>
                  </a:lnTo>
                  <a:lnTo>
                    <a:pt x="713967" y="266832"/>
                  </a:lnTo>
                  <a:lnTo>
                    <a:pt x="698390" y="221974"/>
                  </a:lnTo>
                  <a:lnTo>
                    <a:pt x="677333" y="180001"/>
                  </a:lnTo>
                  <a:lnTo>
                    <a:pt x="651227" y="141346"/>
                  </a:lnTo>
                  <a:lnTo>
                    <a:pt x="620506" y="106441"/>
                  </a:lnTo>
                  <a:lnTo>
                    <a:pt x="585601" y="75720"/>
                  </a:lnTo>
                  <a:lnTo>
                    <a:pt x="546946" y="49614"/>
                  </a:lnTo>
                  <a:lnTo>
                    <a:pt x="504973" y="28557"/>
                  </a:lnTo>
                  <a:lnTo>
                    <a:pt x="460115" y="12980"/>
                  </a:lnTo>
                  <a:lnTo>
                    <a:pt x="412804" y="3317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E453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375404" y="3733800"/>
              <a:ext cx="434339" cy="434339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201667" y="2186940"/>
              <a:ext cx="727075" cy="728980"/>
            </a:xfrm>
            <a:custGeom>
              <a:avLst/>
              <a:gdLst/>
              <a:ahLst/>
              <a:cxnLst/>
              <a:rect l="l" t="t" r="r" b="b"/>
              <a:pathLst>
                <a:path w="727075" h="728980">
                  <a:moveTo>
                    <a:pt x="363474" y="0"/>
                  </a:moveTo>
                  <a:lnTo>
                    <a:pt x="314143" y="3324"/>
                  </a:lnTo>
                  <a:lnTo>
                    <a:pt x="266832" y="13010"/>
                  </a:lnTo>
                  <a:lnTo>
                    <a:pt x="221974" y="28622"/>
                  </a:lnTo>
                  <a:lnTo>
                    <a:pt x="180001" y="49727"/>
                  </a:lnTo>
                  <a:lnTo>
                    <a:pt x="141346" y="75891"/>
                  </a:lnTo>
                  <a:lnTo>
                    <a:pt x="106441" y="106679"/>
                  </a:lnTo>
                  <a:lnTo>
                    <a:pt x="75720" y="141659"/>
                  </a:lnTo>
                  <a:lnTo>
                    <a:pt x="49614" y="180396"/>
                  </a:lnTo>
                  <a:lnTo>
                    <a:pt x="28557" y="222456"/>
                  </a:lnTo>
                  <a:lnTo>
                    <a:pt x="12980" y="267405"/>
                  </a:lnTo>
                  <a:lnTo>
                    <a:pt x="3317" y="314810"/>
                  </a:lnTo>
                  <a:lnTo>
                    <a:pt x="0" y="364236"/>
                  </a:lnTo>
                  <a:lnTo>
                    <a:pt x="3317" y="413661"/>
                  </a:lnTo>
                  <a:lnTo>
                    <a:pt x="12980" y="461066"/>
                  </a:lnTo>
                  <a:lnTo>
                    <a:pt x="28557" y="506015"/>
                  </a:lnTo>
                  <a:lnTo>
                    <a:pt x="49614" y="548075"/>
                  </a:lnTo>
                  <a:lnTo>
                    <a:pt x="75720" y="586812"/>
                  </a:lnTo>
                  <a:lnTo>
                    <a:pt x="106441" y="621792"/>
                  </a:lnTo>
                  <a:lnTo>
                    <a:pt x="141346" y="652580"/>
                  </a:lnTo>
                  <a:lnTo>
                    <a:pt x="180001" y="678744"/>
                  </a:lnTo>
                  <a:lnTo>
                    <a:pt x="221974" y="699849"/>
                  </a:lnTo>
                  <a:lnTo>
                    <a:pt x="266832" y="715461"/>
                  </a:lnTo>
                  <a:lnTo>
                    <a:pt x="314143" y="725147"/>
                  </a:lnTo>
                  <a:lnTo>
                    <a:pt x="363474" y="728472"/>
                  </a:lnTo>
                  <a:lnTo>
                    <a:pt x="412804" y="725147"/>
                  </a:lnTo>
                  <a:lnTo>
                    <a:pt x="460115" y="715461"/>
                  </a:lnTo>
                  <a:lnTo>
                    <a:pt x="504973" y="699849"/>
                  </a:lnTo>
                  <a:lnTo>
                    <a:pt x="546946" y="678744"/>
                  </a:lnTo>
                  <a:lnTo>
                    <a:pt x="585601" y="652580"/>
                  </a:lnTo>
                  <a:lnTo>
                    <a:pt x="620506" y="621792"/>
                  </a:lnTo>
                  <a:lnTo>
                    <a:pt x="651227" y="586812"/>
                  </a:lnTo>
                  <a:lnTo>
                    <a:pt x="677333" y="548075"/>
                  </a:lnTo>
                  <a:lnTo>
                    <a:pt x="698390" y="506015"/>
                  </a:lnTo>
                  <a:lnTo>
                    <a:pt x="713967" y="461066"/>
                  </a:lnTo>
                  <a:lnTo>
                    <a:pt x="723630" y="413661"/>
                  </a:lnTo>
                  <a:lnTo>
                    <a:pt x="726948" y="364236"/>
                  </a:lnTo>
                  <a:lnTo>
                    <a:pt x="723630" y="314810"/>
                  </a:lnTo>
                  <a:lnTo>
                    <a:pt x="713967" y="267405"/>
                  </a:lnTo>
                  <a:lnTo>
                    <a:pt x="698390" y="222456"/>
                  </a:lnTo>
                  <a:lnTo>
                    <a:pt x="677333" y="180396"/>
                  </a:lnTo>
                  <a:lnTo>
                    <a:pt x="651227" y="141659"/>
                  </a:lnTo>
                  <a:lnTo>
                    <a:pt x="620506" y="106680"/>
                  </a:lnTo>
                  <a:lnTo>
                    <a:pt x="585601" y="75891"/>
                  </a:lnTo>
                  <a:lnTo>
                    <a:pt x="546946" y="49727"/>
                  </a:lnTo>
                  <a:lnTo>
                    <a:pt x="504973" y="28622"/>
                  </a:lnTo>
                  <a:lnTo>
                    <a:pt x="460115" y="13010"/>
                  </a:lnTo>
                  <a:lnTo>
                    <a:pt x="412804" y="3324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E453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47972" y="2333244"/>
              <a:ext cx="434339" cy="435863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8970644" y="1623187"/>
            <a:ext cx="16052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Proposed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Solution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982456" y="1883664"/>
            <a:ext cx="2729230" cy="0"/>
          </a:xfrm>
          <a:custGeom>
            <a:avLst/>
            <a:gdLst/>
            <a:ahLst/>
            <a:cxnLst/>
            <a:rect l="l" t="t" r="r" b="b"/>
            <a:pathLst>
              <a:path w="2729229">
                <a:moveTo>
                  <a:pt x="0" y="0"/>
                </a:moveTo>
                <a:lnTo>
                  <a:pt x="2728849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970644" y="2112010"/>
            <a:ext cx="2755265" cy="2023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marR="139065" indent="-287020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 MT"/>
                <a:cs typeface="Arial MT"/>
              </a:rPr>
              <a:t>Abolish the </a:t>
            </a:r>
            <a:r>
              <a:rPr sz="1400" spc="-5" dirty="0">
                <a:latin typeface="Arial MT"/>
                <a:cs typeface="Arial MT"/>
              </a:rPr>
              <a:t>individual </a:t>
            </a:r>
            <a:r>
              <a:rPr sz="1400" dirty="0">
                <a:latin typeface="Arial MT"/>
                <a:cs typeface="Arial MT"/>
              </a:rPr>
              <a:t>unit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green belt </a:t>
            </a:r>
            <a:r>
              <a:rPr sz="1400" spc="-5" dirty="0">
                <a:latin typeface="Arial MT"/>
                <a:cs typeface="Arial MT"/>
              </a:rPr>
              <a:t>requirement, </a:t>
            </a:r>
            <a:r>
              <a:rPr sz="1400" dirty="0">
                <a:latin typeface="Arial MT"/>
                <a:cs typeface="Arial MT"/>
              </a:rPr>
              <a:t>and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instead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mandate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green-belt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entire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park</a:t>
            </a:r>
            <a:endParaRPr sz="14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600"/>
              </a:spcBef>
              <a:buChar char="•"/>
              <a:tabLst>
                <a:tab pos="299085" algn="l"/>
                <a:tab pos="299720" algn="l"/>
              </a:tabLst>
            </a:pPr>
            <a:r>
              <a:rPr sz="1400" spc="-5" dirty="0">
                <a:latin typeface="Arial MT"/>
                <a:cs typeface="Arial MT"/>
              </a:rPr>
              <a:t>This will make </a:t>
            </a:r>
            <a:r>
              <a:rPr sz="1400" dirty="0">
                <a:latin typeface="Arial MT"/>
                <a:cs typeface="Arial MT"/>
              </a:rPr>
              <a:t>the core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manufacturing </a:t>
            </a:r>
            <a:r>
              <a:rPr sz="1400" dirty="0">
                <a:latin typeface="Arial MT"/>
                <a:cs typeface="Arial MT"/>
              </a:rPr>
              <a:t>areas (including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storage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ETP)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contiguous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stretch and enable cost-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effective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park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operations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657081" y="1427225"/>
            <a:ext cx="0" cy="4573905"/>
          </a:xfrm>
          <a:custGeom>
            <a:avLst/>
            <a:gdLst/>
            <a:ahLst/>
            <a:cxnLst/>
            <a:rect l="l" t="t" r="r" b="b"/>
            <a:pathLst>
              <a:path h="4573905">
                <a:moveTo>
                  <a:pt x="0" y="0"/>
                </a:moveTo>
                <a:lnTo>
                  <a:pt x="0" y="45735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395427" y="6596197"/>
            <a:ext cx="107569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425577"/>
            <a:ext cx="99580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90" dirty="0"/>
              <a:t>7.</a:t>
            </a:r>
            <a:r>
              <a:rPr spc="-150" dirty="0"/>
              <a:t> </a:t>
            </a:r>
            <a:r>
              <a:rPr spc="-25" dirty="0"/>
              <a:t>Consider</a:t>
            </a:r>
            <a:r>
              <a:rPr spc="-175" dirty="0"/>
              <a:t> </a:t>
            </a:r>
            <a:r>
              <a:rPr spc="-80" dirty="0"/>
              <a:t>setting</a:t>
            </a:r>
            <a:r>
              <a:rPr spc="-190" dirty="0"/>
              <a:t> </a:t>
            </a:r>
            <a:r>
              <a:rPr spc="35" dirty="0"/>
              <a:t>up</a:t>
            </a:r>
            <a:r>
              <a:rPr spc="-150" dirty="0"/>
              <a:t> </a:t>
            </a:r>
            <a:r>
              <a:rPr spc="-140" dirty="0"/>
              <a:t>RoDTEP </a:t>
            </a:r>
            <a:r>
              <a:rPr spc="-90" dirty="0"/>
              <a:t>for</a:t>
            </a:r>
            <a:r>
              <a:rPr spc="-160" dirty="0"/>
              <a:t> </a:t>
            </a:r>
            <a:r>
              <a:rPr spc="-45" dirty="0"/>
              <a:t>success</a:t>
            </a:r>
            <a:r>
              <a:rPr spc="-150" dirty="0"/>
              <a:t> </a:t>
            </a:r>
            <a:r>
              <a:rPr spc="-10" dirty="0"/>
              <a:t>to</a:t>
            </a:r>
            <a:r>
              <a:rPr spc="-160" dirty="0"/>
              <a:t> </a:t>
            </a:r>
            <a:r>
              <a:rPr dirty="0"/>
              <a:t>make</a:t>
            </a:r>
            <a:r>
              <a:rPr spc="-160" dirty="0"/>
              <a:t> </a:t>
            </a:r>
            <a:r>
              <a:rPr spc="-145" dirty="0"/>
              <a:t>it</a:t>
            </a:r>
            <a:r>
              <a:rPr spc="-175" dirty="0"/>
              <a:t> </a:t>
            </a:r>
            <a:r>
              <a:rPr spc="-35" dirty="0"/>
              <a:t>more</a:t>
            </a:r>
            <a:r>
              <a:rPr spc="-150" dirty="0"/>
              <a:t> </a:t>
            </a:r>
            <a:r>
              <a:rPr spc="-110" dirty="0"/>
              <a:t>industry-friendly</a:t>
            </a:r>
          </a:p>
        </p:txBody>
      </p:sp>
      <p:sp>
        <p:nvSpPr>
          <p:cNvPr id="3" name="object 3"/>
          <p:cNvSpPr/>
          <p:nvPr/>
        </p:nvSpPr>
        <p:spPr>
          <a:xfrm>
            <a:off x="10238231" y="103174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182879" y="0"/>
                </a:moveTo>
                <a:lnTo>
                  <a:pt x="0" y="0"/>
                </a:lnTo>
                <a:lnTo>
                  <a:pt x="0" y="182879"/>
                </a:lnTo>
                <a:lnTo>
                  <a:pt x="182879" y="182879"/>
                </a:lnTo>
                <a:lnTo>
                  <a:pt x="182879" y="0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468102" y="1014729"/>
            <a:ext cx="11760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Deep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dive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ahead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427" y="6430162"/>
            <a:ext cx="3761104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spc="310" dirty="0">
                <a:latin typeface="Arial MT"/>
                <a:cs typeface="Arial MT"/>
              </a:rPr>
              <a:t>  </a:t>
            </a:r>
            <a:r>
              <a:rPr sz="800" spc="-5" dirty="0">
                <a:latin typeface="Arial MT"/>
                <a:cs typeface="Arial MT"/>
              </a:rPr>
              <a:t>https://cip.icegate.gov.in/CIP/static/images/doc/RoDTEP/FAQ2.pdf,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Page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4/27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39840" y="2141220"/>
            <a:ext cx="0" cy="3961129"/>
          </a:xfrm>
          <a:custGeom>
            <a:avLst/>
            <a:gdLst/>
            <a:ahLst/>
            <a:cxnLst/>
            <a:rect l="l" t="t" r="r" b="b"/>
            <a:pathLst>
              <a:path h="3961129">
                <a:moveTo>
                  <a:pt x="0" y="0"/>
                </a:moveTo>
                <a:lnTo>
                  <a:pt x="0" y="3960812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654165" y="1616709"/>
            <a:ext cx="4071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Support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sought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from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the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government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08431" y="1956816"/>
            <a:ext cx="11309350" cy="0"/>
          </a:xfrm>
          <a:custGeom>
            <a:avLst/>
            <a:gdLst/>
            <a:ahLst/>
            <a:cxnLst/>
            <a:rect l="l" t="t" r="r" b="b"/>
            <a:pathLst>
              <a:path w="11309350">
                <a:moveTo>
                  <a:pt x="0" y="0"/>
                </a:moveTo>
                <a:lnTo>
                  <a:pt x="113093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5427" y="1359789"/>
            <a:ext cx="5061585" cy="922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Indian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govt.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switched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</a:t>
            </a:r>
            <a:r>
              <a:rPr sz="1800" b="1" spc="-5" dirty="0">
                <a:latin typeface="Arial"/>
                <a:cs typeface="Arial"/>
              </a:rPr>
              <a:t>RoDTEP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from</a:t>
            </a:r>
            <a:r>
              <a:rPr sz="1800" b="1" dirty="0">
                <a:latin typeface="Arial"/>
                <a:cs typeface="Arial"/>
              </a:rPr>
              <a:t> MEIS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FY21-22</a:t>
            </a:r>
            <a:r>
              <a:rPr sz="1800" b="1" dirty="0">
                <a:latin typeface="Arial"/>
                <a:cs typeface="Arial"/>
              </a:rPr>
              <a:t> to </a:t>
            </a:r>
            <a:r>
              <a:rPr sz="1800" b="1" spc="-5" dirty="0">
                <a:latin typeface="Arial"/>
                <a:cs typeface="Arial"/>
              </a:rPr>
              <a:t>abide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5" dirty="0">
                <a:latin typeface="Arial"/>
                <a:cs typeface="Arial"/>
              </a:rPr>
              <a:t>with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WTO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regulations</a:t>
            </a:r>
            <a:endParaRPr sz="1800">
              <a:latin typeface="Arial"/>
              <a:cs typeface="Arial"/>
            </a:endParaRPr>
          </a:p>
          <a:p>
            <a:pPr marL="1576070">
              <a:lnSpc>
                <a:spcPct val="100000"/>
              </a:lnSpc>
              <a:spcBef>
                <a:spcPts val="575"/>
              </a:spcBef>
              <a:tabLst>
                <a:tab pos="3738245" algn="l"/>
              </a:tabLst>
            </a:pPr>
            <a:r>
              <a:rPr sz="1800" b="1" dirty="0">
                <a:latin typeface="Arial"/>
                <a:cs typeface="Arial"/>
              </a:rPr>
              <a:t>MEIS	RoDTEP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5427" y="2401061"/>
            <a:ext cx="105219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Schema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incentive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59355" y="2399538"/>
            <a:ext cx="181673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Additional </a:t>
            </a:r>
            <a:r>
              <a:rPr sz="1400" b="1" spc="-5" dirty="0">
                <a:latin typeface="Arial"/>
                <a:cs typeface="Arial"/>
              </a:rPr>
              <a:t>incentive </a:t>
            </a:r>
            <a:r>
              <a:rPr sz="1400" b="1" dirty="0">
                <a:latin typeface="Arial"/>
                <a:cs typeface="Arial"/>
              </a:rPr>
              <a:t> awarded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by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Govt.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 India </a:t>
            </a:r>
            <a:r>
              <a:rPr sz="1400" dirty="0">
                <a:latin typeface="Arial MT"/>
                <a:cs typeface="Arial MT"/>
              </a:rPr>
              <a:t>to encourage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exports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21658" y="2399538"/>
            <a:ext cx="1870710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Refund of indirect </a:t>
            </a:r>
            <a:r>
              <a:rPr sz="1400" b="1" dirty="0">
                <a:latin typeface="Arial"/>
                <a:cs typeface="Arial"/>
              </a:rPr>
              <a:t> taxes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on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inputs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used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manufacturing </a:t>
            </a:r>
            <a:r>
              <a:rPr sz="1400" dirty="0">
                <a:latin typeface="Arial MT"/>
                <a:cs typeface="Arial MT"/>
              </a:rPr>
              <a:t>of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exported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5427" y="3631438"/>
            <a:ext cx="11734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Arial"/>
                <a:cs typeface="Arial"/>
              </a:rPr>
              <a:t>WTO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Arial"/>
                <a:cs typeface="Arial"/>
              </a:rPr>
              <a:t>C</a:t>
            </a:r>
            <a:r>
              <a:rPr sz="1600" b="1" spc="-15" dirty="0">
                <a:latin typeface="Arial"/>
                <a:cs typeface="Arial"/>
              </a:rPr>
              <a:t>o</a:t>
            </a:r>
            <a:r>
              <a:rPr sz="1600" b="1" spc="-10" dirty="0">
                <a:latin typeface="Arial"/>
                <a:cs typeface="Arial"/>
              </a:rPr>
              <a:t>m</a:t>
            </a:r>
            <a:r>
              <a:rPr sz="1600" b="1" spc="-5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l</a:t>
            </a:r>
            <a:r>
              <a:rPr sz="1600" b="1" spc="-5" dirty="0">
                <a:latin typeface="Arial"/>
                <a:cs typeface="Arial"/>
              </a:rPr>
              <a:t>ia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59355" y="3629914"/>
            <a:ext cx="163004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Non-compliant</a:t>
            </a:r>
            <a:r>
              <a:rPr sz="1400" b="1" spc="-9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with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WTO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trade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norms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21658" y="3629914"/>
            <a:ext cx="172148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Compliant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with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WTO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trade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norms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427" y="4422394"/>
            <a:ext cx="110617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Payback </a:t>
            </a:r>
            <a:r>
              <a:rPr sz="1600" b="1" spc="-5" dirty="0">
                <a:latin typeface="Arial"/>
                <a:cs typeface="Arial"/>
              </a:rPr>
              <a:t> percenta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5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59355" y="4420311"/>
            <a:ext cx="14001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2-6%</a:t>
            </a:r>
            <a:r>
              <a:rPr sz="1400" b="1" spc="-9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(chemicals)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21658" y="4420311"/>
            <a:ext cx="16960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0.8-1.6%</a:t>
            </a:r>
            <a:r>
              <a:rPr sz="1400" b="1" spc="-10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(chemicals)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427" y="5214620"/>
            <a:ext cx="89344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Mode of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issuance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59355" y="5213096"/>
            <a:ext cx="16141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In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form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transferable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scrips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21658" y="5213096"/>
            <a:ext cx="14363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In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form</a:t>
            </a:r>
            <a:r>
              <a:rPr sz="1400" spc="-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electronic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scrips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08431" y="2302764"/>
            <a:ext cx="5607050" cy="0"/>
          </a:xfrm>
          <a:custGeom>
            <a:avLst/>
            <a:gdLst/>
            <a:ahLst/>
            <a:cxnLst/>
            <a:rect l="l" t="t" r="r" b="b"/>
            <a:pathLst>
              <a:path w="5607050">
                <a:moveTo>
                  <a:pt x="0" y="0"/>
                </a:moveTo>
                <a:lnTo>
                  <a:pt x="56070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8431" y="3535679"/>
            <a:ext cx="5607050" cy="0"/>
          </a:xfrm>
          <a:custGeom>
            <a:avLst/>
            <a:gdLst/>
            <a:ahLst/>
            <a:cxnLst/>
            <a:rect l="l" t="t" r="r" b="b"/>
            <a:pathLst>
              <a:path w="5607050">
                <a:moveTo>
                  <a:pt x="0" y="0"/>
                </a:moveTo>
                <a:lnTo>
                  <a:pt x="560705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8431" y="4326635"/>
            <a:ext cx="5607050" cy="0"/>
          </a:xfrm>
          <a:custGeom>
            <a:avLst/>
            <a:gdLst/>
            <a:ahLst/>
            <a:cxnLst/>
            <a:rect l="l" t="t" r="r" b="b"/>
            <a:pathLst>
              <a:path w="5607050">
                <a:moveTo>
                  <a:pt x="0" y="0"/>
                </a:moveTo>
                <a:lnTo>
                  <a:pt x="560705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8431" y="5117591"/>
            <a:ext cx="5607050" cy="0"/>
          </a:xfrm>
          <a:custGeom>
            <a:avLst/>
            <a:gdLst/>
            <a:ahLst/>
            <a:cxnLst/>
            <a:rect l="l" t="t" r="r" b="b"/>
            <a:pathLst>
              <a:path w="5607050">
                <a:moveTo>
                  <a:pt x="0" y="0"/>
                </a:moveTo>
                <a:lnTo>
                  <a:pt x="560705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525768" y="3192779"/>
            <a:ext cx="5192395" cy="748665"/>
          </a:xfrm>
          <a:custGeom>
            <a:avLst/>
            <a:gdLst/>
            <a:ahLst/>
            <a:cxnLst/>
            <a:rect l="l" t="t" r="r" b="b"/>
            <a:pathLst>
              <a:path w="5192395" h="748664">
                <a:moveTo>
                  <a:pt x="5192268" y="0"/>
                </a:moveTo>
                <a:lnTo>
                  <a:pt x="0" y="0"/>
                </a:lnTo>
                <a:lnTo>
                  <a:pt x="0" y="748284"/>
                </a:lnTo>
                <a:lnTo>
                  <a:pt x="5192268" y="748284"/>
                </a:lnTo>
                <a:lnTo>
                  <a:pt x="5192268" y="0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022338" y="2035810"/>
            <a:ext cx="4643755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Bring exports under Chapter </a:t>
            </a:r>
            <a:r>
              <a:rPr sz="1400" b="1" dirty="0">
                <a:latin typeface="Arial"/>
                <a:cs typeface="Arial"/>
              </a:rPr>
              <a:t>28 </a:t>
            </a:r>
            <a:r>
              <a:rPr sz="1400" b="1" spc="-5" dirty="0">
                <a:latin typeface="Arial"/>
                <a:cs typeface="Arial"/>
              </a:rPr>
              <a:t>and </a:t>
            </a:r>
            <a:r>
              <a:rPr sz="1400" b="1" dirty="0">
                <a:latin typeface="Arial"/>
                <a:cs typeface="Arial"/>
              </a:rPr>
              <a:t>29 </a:t>
            </a:r>
            <a:r>
              <a:rPr sz="1400" b="1" spc="-5" dirty="0">
                <a:latin typeface="Arial"/>
                <a:cs typeface="Arial"/>
              </a:rPr>
              <a:t>under the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RoDTEP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(not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including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these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chapters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under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RoDTEP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has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put Indian chemicals on a non-level </a:t>
            </a:r>
            <a:r>
              <a:rPr sz="1400" spc="-5" dirty="0">
                <a:latin typeface="Arial MT"/>
                <a:cs typeface="Arial MT"/>
              </a:rPr>
              <a:t>playing </a:t>
            </a:r>
            <a:r>
              <a:rPr sz="1400" dirty="0">
                <a:latin typeface="Arial MT"/>
                <a:cs typeface="Arial MT"/>
              </a:rPr>
              <a:t>field </a:t>
            </a:r>
            <a:r>
              <a:rPr sz="1400" spc="-5" dirty="0">
                <a:latin typeface="Arial MT"/>
                <a:cs typeface="Arial MT"/>
              </a:rPr>
              <a:t>with </a:t>
            </a:r>
            <a:r>
              <a:rPr sz="1400" dirty="0">
                <a:latin typeface="Arial MT"/>
                <a:cs typeface="Arial MT"/>
              </a:rPr>
              <a:t> foreign </a:t>
            </a:r>
            <a:r>
              <a:rPr sz="1400" spc="-5" dirty="0">
                <a:latin typeface="Arial MT"/>
                <a:cs typeface="Arial MT"/>
              </a:rPr>
              <a:t>exporters </a:t>
            </a:r>
            <a:r>
              <a:rPr sz="1400" dirty="0">
                <a:latin typeface="Arial MT"/>
                <a:cs typeface="Arial MT"/>
              </a:rPr>
              <a:t>as legitimate indirect </a:t>
            </a:r>
            <a:r>
              <a:rPr sz="1400" spc="-5" dirty="0">
                <a:latin typeface="Arial MT"/>
                <a:cs typeface="Arial MT"/>
              </a:rPr>
              <a:t>taxes </a:t>
            </a:r>
            <a:r>
              <a:rPr sz="1400" dirty="0">
                <a:latin typeface="Arial MT"/>
                <a:cs typeface="Arial MT"/>
              </a:rPr>
              <a:t>are not being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reimbursed)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595871" y="2054351"/>
            <a:ext cx="297180" cy="297180"/>
          </a:xfrm>
          <a:custGeom>
            <a:avLst/>
            <a:gdLst/>
            <a:ahLst/>
            <a:cxnLst/>
            <a:rect l="l" t="t" r="r" b="b"/>
            <a:pathLst>
              <a:path w="297179" h="297180">
                <a:moveTo>
                  <a:pt x="148589" y="0"/>
                </a:moveTo>
                <a:lnTo>
                  <a:pt x="101632" y="7577"/>
                </a:lnTo>
                <a:lnTo>
                  <a:pt x="60844" y="28675"/>
                </a:lnTo>
                <a:lnTo>
                  <a:pt x="28675" y="60844"/>
                </a:lnTo>
                <a:lnTo>
                  <a:pt x="7577" y="101632"/>
                </a:lnTo>
                <a:lnTo>
                  <a:pt x="0" y="148589"/>
                </a:lnTo>
                <a:lnTo>
                  <a:pt x="7577" y="195547"/>
                </a:lnTo>
                <a:lnTo>
                  <a:pt x="28675" y="236335"/>
                </a:lnTo>
                <a:lnTo>
                  <a:pt x="60844" y="268504"/>
                </a:lnTo>
                <a:lnTo>
                  <a:pt x="101632" y="289602"/>
                </a:lnTo>
                <a:lnTo>
                  <a:pt x="148589" y="297180"/>
                </a:lnTo>
                <a:lnTo>
                  <a:pt x="195547" y="289602"/>
                </a:lnTo>
                <a:lnTo>
                  <a:pt x="236335" y="268504"/>
                </a:lnTo>
                <a:lnTo>
                  <a:pt x="268504" y="236335"/>
                </a:lnTo>
                <a:lnTo>
                  <a:pt x="289602" y="195547"/>
                </a:lnTo>
                <a:lnTo>
                  <a:pt x="297179" y="148589"/>
                </a:lnTo>
                <a:lnTo>
                  <a:pt x="289602" y="101632"/>
                </a:lnTo>
                <a:lnTo>
                  <a:pt x="268504" y="60844"/>
                </a:lnTo>
                <a:lnTo>
                  <a:pt x="236335" y="28675"/>
                </a:lnTo>
                <a:lnTo>
                  <a:pt x="195547" y="7577"/>
                </a:lnTo>
                <a:lnTo>
                  <a:pt x="14858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682867" y="2077593"/>
            <a:ext cx="1250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35038" y="3299840"/>
            <a:ext cx="428117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Increase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rate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under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RoDTEP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line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with</a:t>
            </a:r>
            <a:r>
              <a:rPr sz="1400" dirty="0">
                <a:latin typeface="Arial MT"/>
                <a:cs typeface="Arial MT"/>
              </a:rPr>
              <a:t> estimates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provided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by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industry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government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595871" y="3317747"/>
            <a:ext cx="297180" cy="297180"/>
          </a:xfrm>
          <a:custGeom>
            <a:avLst/>
            <a:gdLst/>
            <a:ahLst/>
            <a:cxnLst/>
            <a:rect l="l" t="t" r="r" b="b"/>
            <a:pathLst>
              <a:path w="297179" h="297179">
                <a:moveTo>
                  <a:pt x="148589" y="0"/>
                </a:moveTo>
                <a:lnTo>
                  <a:pt x="101632" y="7577"/>
                </a:lnTo>
                <a:lnTo>
                  <a:pt x="60844" y="28675"/>
                </a:lnTo>
                <a:lnTo>
                  <a:pt x="28675" y="60844"/>
                </a:lnTo>
                <a:lnTo>
                  <a:pt x="7577" y="101632"/>
                </a:lnTo>
                <a:lnTo>
                  <a:pt x="0" y="148589"/>
                </a:lnTo>
                <a:lnTo>
                  <a:pt x="7577" y="195547"/>
                </a:lnTo>
                <a:lnTo>
                  <a:pt x="28675" y="236335"/>
                </a:lnTo>
                <a:lnTo>
                  <a:pt x="60844" y="268504"/>
                </a:lnTo>
                <a:lnTo>
                  <a:pt x="101632" y="289602"/>
                </a:lnTo>
                <a:lnTo>
                  <a:pt x="148589" y="297179"/>
                </a:lnTo>
                <a:lnTo>
                  <a:pt x="195547" y="289602"/>
                </a:lnTo>
                <a:lnTo>
                  <a:pt x="236335" y="268504"/>
                </a:lnTo>
                <a:lnTo>
                  <a:pt x="268504" y="236335"/>
                </a:lnTo>
                <a:lnTo>
                  <a:pt x="289602" y="195547"/>
                </a:lnTo>
                <a:lnTo>
                  <a:pt x="297179" y="148589"/>
                </a:lnTo>
                <a:lnTo>
                  <a:pt x="289602" y="101632"/>
                </a:lnTo>
                <a:lnTo>
                  <a:pt x="268504" y="60844"/>
                </a:lnTo>
                <a:lnTo>
                  <a:pt x="236335" y="28675"/>
                </a:lnTo>
                <a:lnTo>
                  <a:pt x="195547" y="7577"/>
                </a:lnTo>
                <a:lnTo>
                  <a:pt x="14858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695567" y="3341623"/>
            <a:ext cx="1123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022338" y="4019169"/>
            <a:ext cx="430974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Include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exports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under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advance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authorization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under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scheme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606540" y="4026408"/>
            <a:ext cx="295910" cy="295910"/>
          </a:xfrm>
          <a:custGeom>
            <a:avLst/>
            <a:gdLst/>
            <a:ahLst/>
            <a:cxnLst/>
            <a:rect l="l" t="t" r="r" b="b"/>
            <a:pathLst>
              <a:path w="295909" h="295910">
                <a:moveTo>
                  <a:pt x="147827" y="0"/>
                </a:moveTo>
                <a:lnTo>
                  <a:pt x="101096" y="7534"/>
                </a:lnTo>
                <a:lnTo>
                  <a:pt x="60514" y="28517"/>
                </a:lnTo>
                <a:lnTo>
                  <a:pt x="28517" y="60514"/>
                </a:lnTo>
                <a:lnTo>
                  <a:pt x="7534" y="101096"/>
                </a:lnTo>
                <a:lnTo>
                  <a:pt x="0" y="147828"/>
                </a:lnTo>
                <a:lnTo>
                  <a:pt x="7534" y="194559"/>
                </a:lnTo>
                <a:lnTo>
                  <a:pt x="28517" y="235141"/>
                </a:lnTo>
                <a:lnTo>
                  <a:pt x="60514" y="267138"/>
                </a:lnTo>
                <a:lnTo>
                  <a:pt x="101096" y="288121"/>
                </a:lnTo>
                <a:lnTo>
                  <a:pt x="147827" y="295656"/>
                </a:lnTo>
                <a:lnTo>
                  <a:pt x="194559" y="288121"/>
                </a:lnTo>
                <a:lnTo>
                  <a:pt x="235141" y="267138"/>
                </a:lnTo>
                <a:lnTo>
                  <a:pt x="267138" y="235141"/>
                </a:lnTo>
                <a:lnTo>
                  <a:pt x="288121" y="194559"/>
                </a:lnTo>
                <a:lnTo>
                  <a:pt x="295655" y="147828"/>
                </a:lnTo>
                <a:lnTo>
                  <a:pt x="288121" y="101096"/>
                </a:lnTo>
                <a:lnTo>
                  <a:pt x="267138" y="60514"/>
                </a:lnTo>
                <a:lnTo>
                  <a:pt x="235141" y="28517"/>
                </a:lnTo>
                <a:lnTo>
                  <a:pt x="194559" y="7534"/>
                </a:lnTo>
                <a:lnTo>
                  <a:pt x="14782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692265" y="4049648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6144767" y="1761744"/>
            <a:ext cx="757555" cy="3179445"/>
            <a:chOff x="6144767" y="1761744"/>
            <a:chExt cx="757555" cy="3179445"/>
          </a:xfrm>
        </p:grpSpPr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44767" y="1761744"/>
              <a:ext cx="390143" cy="388619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605015" y="4645151"/>
              <a:ext cx="297180" cy="295910"/>
            </a:xfrm>
            <a:custGeom>
              <a:avLst/>
              <a:gdLst/>
              <a:ahLst/>
              <a:cxnLst/>
              <a:rect l="l" t="t" r="r" b="b"/>
              <a:pathLst>
                <a:path w="297179" h="295910">
                  <a:moveTo>
                    <a:pt x="148589" y="0"/>
                  </a:moveTo>
                  <a:lnTo>
                    <a:pt x="101632" y="7534"/>
                  </a:lnTo>
                  <a:lnTo>
                    <a:pt x="60844" y="28517"/>
                  </a:lnTo>
                  <a:lnTo>
                    <a:pt x="28675" y="60514"/>
                  </a:lnTo>
                  <a:lnTo>
                    <a:pt x="7577" y="101096"/>
                  </a:lnTo>
                  <a:lnTo>
                    <a:pt x="0" y="147828"/>
                  </a:lnTo>
                  <a:lnTo>
                    <a:pt x="7577" y="194559"/>
                  </a:lnTo>
                  <a:lnTo>
                    <a:pt x="28675" y="235141"/>
                  </a:lnTo>
                  <a:lnTo>
                    <a:pt x="60844" y="267138"/>
                  </a:lnTo>
                  <a:lnTo>
                    <a:pt x="101632" y="288121"/>
                  </a:lnTo>
                  <a:lnTo>
                    <a:pt x="148589" y="295656"/>
                  </a:lnTo>
                  <a:lnTo>
                    <a:pt x="195547" y="288121"/>
                  </a:lnTo>
                  <a:lnTo>
                    <a:pt x="236335" y="267138"/>
                  </a:lnTo>
                  <a:lnTo>
                    <a:pt x="268504" y="235141"/>
                  </a:lnTo>
                  <a:lnTo>
                    <a:pt x="289602" y="194559"/>
                  </a:lnTo>
                  <a:lnTo>
                    <a:pt x="297179" y="147828"/>
                  </a:lnTo>
                  <a:lnTo>
                    <a:pt x="289602" y="101096"/>
                  </a:lnTo>
                  <a:lnTo>
                    <a:pt x="268504" y="60514"/>
                  </a:lnTo>
                  <a:lnTo>
                    <a:pt x="236335" y="28517"/>
                  </a:lnTo>
                  <a:lnTo>
                    <a:pt x="195547" y="7534"/>
                  </a:lnTo>
                  <a:lnTo>
                    <a:pt x="14858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7020814" y="4636770"/>
            <a:ext cx="394779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Bring </a:t>
            </a:r>
            <a:r>
              <a:rPr sz="1400" spc="-5" dirty="0">
                <a:latin typeface="Arial MT"/>
                <a:cs typeface="Arial MT"/>
              </a:rPr>
              <a:t>exports </a:t>
            </a:r>
            <a:r>
              <a:rPr sz="1400" dirty="0">
                <a:latin typeface="Arial MT"/>
                <a:cs typeface="Arial MT"/>
              </a:rPr>
              <a:t>in SEZs and EOUs under </a:t>
            </a:r>
            <a:r>
              <a:rPr sz="1400" spc="-30" dirty="0">
                <a:latin typeface="Arial MT"/>
                <a:cs typeface="Arial MT"/>
              </a:rPr>
              <a:t>RoDTEP, 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considering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these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zones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specifically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meant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promoting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exports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692265" y="4668139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31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44" name="object 4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46" name="object 46"/>
          <p:cNvSpPr txBox="1"/>
          <p:nvPr/>
        </p:nvSpPr>
        <p:spPr>
          <a:xfrm>
            <a:off x="395427" y="6596197"/>
            <a:ext cx="107569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964692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7.</a:t>
            </a:r>
            <a:r>
              <a:rPr spc="-155" dirty="0"/>
              <a:t> </a:t>
            </a:r>
            <a:r>
              <a:rPr spc="-140" dirty="0"/>
              <a:t>RoDTEP</a:t>
            </a:r>
            <a:r>
              <a:rPr spc="-145" dirty="0"/>
              <a:t> </a:t>
            </a:r>
            <a:r>
              <a:rPr spc="-80" dirty="0"/>
              <a:t>rates</a:t>
            </a:r>
            <a:r>
              <a:rPr spc="-160" dirty="0"/>
              <a:t> </a:t>
            </a:r>
            <a:r>
              <a:rPr dirty="0"/>
              <a:t>are</a:t>
            </a:r>
            <a:r>
              <a:rPr spc="-155" dirty="0"/>
              <a:t> </a:t>
            </a:r>
            <a:r>
              <a:rPr spc="-75" dirty="0"/>
              <a:t>insufficient</a:t>
            </a:r>
            <a:r>
              <a:rPr spc="-185" dirty="0"/>
              <a:t> </a:t>
            </a:r>
            <a:r>
              <a:rPr spc="-10" dirty="0"/>
              <a:t>to</a:t>
            </a:r>
            <a:r>
              <a:rPr spc="-175" dirty="0"/>
              <a:t> </a:t>
            </a:r>
            <a:r>
              <a:rPr spc="25" dirty="0"/>
              <a:t>cover</a:t>
            </a:r>
            <a:r>
              <a:rPr spc="-160" dirty="0"/>
              <a:t> </a:t>
            </a:r>
            <a:r>
              <a:rPr spc="95" dirty="0"/>
              <a:t>embedded</a:t>
            </a:r>
            <a:r>
              <a:rPr spc="-145" dirty="0"/>
              <a:t> </a:t>
            </a:r>
            <a:r>
              <a:rPr spc="-30" dirty="0"/>
              <a:t>indirect</a:t>
            </a:r>
            <a:r>
              <a:rPr spc="-175" dirty="0"/>
              <a:t> </a:t>
            </a:r>
            <a:r>
              <a:rPr spc="-80" dirty="0"/>
              <a:t>taxes</a:t>
            </a:r>
            <a:r>
              <a:rPr spc="-180" dirty="0"/>
              <a:t> </a:t>
            </a:r>
            <a:r>
              <a:rPr spc="-45" dirty="0"/>
              <a:t>some </a:t>
            </a:r>
            <a:r>
              <a:rPr spc="-760" dirty="0"/>
              <a:t> </a:t>
            </a:r>
            <a:r>
              <a:rPr spc="-20" dirty="0"/>
              <a:t>products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92768" y="4625340"/>
            <a:ext cx="2590800" cy="0"/>
          </a:xfrm>
          <a:custGeom>
            <a:avLst/>
            <a:gdLst/>
            <a:ahLst/>
            <a:cxnLst/>
            <a:rect l="l" t="t" r="r" b="b"/>
            <a:pathLst>
              <a:path w="2590800">
                <a:moveTo>
                  <a:pt x="0" y="0"/>
                </a:moveTo>
                <a:lnTo>
                  <a:pt x="259080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92768" y="1758695"/>
            <a:ext cx="2590800" cy="0"/>
          </a:xfrm>
          <a:custGeom>
            <a:avLst/>
            <a:gdLst/>
            <a:ahLst/>
            <a:cxnLst/>
            <a:rect l="l" t="t" r="r" b="b"/>
            <a:pathLst>
              <a:path w="2590800">
                <a:moveTo>
                  <a:pt x="0" y="0"/>
                </a:moveTo>
                <a:lnTo>
                  <a:pt x="259080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181592" y="1495425"/>
            <a:ext cx="2619375" cy="43103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Key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Insights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Arial"/>
              <a:cs typeface="Arial"/>
            </a:endParaRPr>
          </a:p>
          <a:p>
            <a:pPr marL="241300" marR="5080" indent="-226060">
              <a:lnSpc>
                <a:spcPct val="100000"/>
              </a:lnSpc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Calculated RoDTEP rates are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much higher than </a:t>
            </a:r>
            <a:r>
              <a:rPr sz="1200" spc="-5" dirty="0">
                <a:latin typeface="Arial MT"/>
                <a:cs typeface="Arial MT"/>
              </a:rPr>
              <a:t>awarded </a:t>
            </a:r>
            <a:r>
              <a:rPr sz="1200" dirty="0">
                <a:latin typeface="Arial MT"/>
                <a:cs typeface="Arial MT"/>
              </a:rPr>
              <a:t>rates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(2.48% </a:t>
            </a:r>
            <a:r>
              <a:rPr sz="1200" spc="-5" dirty="0">
                <a:latin typeface="Arial MT"/>
                <a:cs typeface="Arial MT"/>
              </a:rPr>
              <a:t>vs. </a:t>
            </a:r>
            <a:r>
              <a:rPr sz="1200" dirty="0">
                <a:latin typeface="Arial MT"/>
                <a:cs typeface="Arial MT"/>
              </a:rPr>
              <a:t>0.8%), affecting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competitiveness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some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scenarios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"/>
            </a:pPr>
            <a:endParaRPr sz="1750">
              <a:latin typeface="Arial MT"/>
              <a:cs typeface="Arial MT"/>
            </a:endParaRPr>
          </a:p>
          <a:p>
            <a:pPr marL="241300" marR="154940" indent="-226060">
              <a:lnSpc>
                <a:spcPct val="100000"/>
              </a:lnSpc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All </a:t>
            </a:r>
            <a:r>
              <a:rPr sz="1200" dirty="0">
                <a:latin typeface="Arial MT"/>
                <a:cs typeface="Arial MT"/>
              </a:rPr>
              <a:t>chapter 38 products </a:t>
            </a:r>
            <a:r>
              <a:rPr sz="1200" spc="-5" dirty="0">
                <a:latin typeface="Arial MT"/>
                <a:cs typeface="Arial MT"/>
              </a:rPr>
              <a:t>have </a:t>
            </a:r>
            <a:r>
              <a:rPr sz="1200" dirty="0">
                <a:latin typeface="Arial MT"/>
                <a:cs typeface="Arial MT"/>
              </a:rPr>
              <a:t> RoDTEP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rates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0.8-0.9%,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even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though some of them </a:t>
            </a:r>
            <a:r>
              <a:rPr sz="1200" spc="-5" dirty="0">
                <a:latin typeface="Arial MT"/>
                <a:cs typeface="Arial MT"/>
              </a:rPr>
              <a:t>have </a:t>
            </a:r>
            <a:r>
              <a:rPr sz="1200" dirty="0">
                <a:latin typeface="Arial MT"/>
                <a:cs typeface="Arial MT"/>
              </a:rPr>
              <a:t>a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higher </a:t>
            </a:r>
            <a:r>
              <a:rPr sz="1200" spc="-5" dirty="0">
                <a:latin typeface="Arial MT"/>
                <a:cs typeface="Arial MT"/>
              </a:rPr>
              <a:t>% </a:t>
            </a:r>
            <a:r>
              <a:rPr sz="1200" dirty="0">
                <a:latin typeface="Arial MT"/>
                <a:cs typeface="Arial MT"/>
              </a:rPr>
              <a:t>of embedded </a:t>
            </a:r>
            <a:r>
              <a:rPr sz="1200" spc="-5" dirty="0">
                <a:latin typeface="Arial MT"/>
                <a:cs typeface="Arial MT"/>
              </a:rPr>
              <a:t>indirect </a:t>
            </a:r>
            <a:r>
              <a:rPr sz="1200" dirty="0">
                <a:latin typeface="Arial MT"/>
                <a:cs typeface="Arial MT"/>
              </a:rPr>
              <a:t> taxes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Wingdings"/>
              <a:buChar char=""/>
            </a:pP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Wingdings"/>
              <a:buChar char=""/>
            </a:pP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"/>
            </a:pPr>
            <a:endParaRPr sz="12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Request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for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consideration</a:t>
            </a:r>
            <a:endParaRPr sz="1400">
              <a:latin typeface="Arial"/>
              <a:cs typeface="Arial"/>
            </a:endParaRPr>
          </a:p>
          <a:p>
            <a:pPr marL="241300" marR="92075" indent="-226060">
              <a:lnSpc>
                <a:spcPct val="100000"/>
              </a:lnSpc>
              <a:spcBef>
                <a:spcPts val="835"/>
              </a:spcBef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Review </a:t>
            </a:r>
            <a:r>
              <a:rPr sz="1200" dirty="0">
                <a:latin typeface="Arial MT"/>
                <a:cs typeface="Arial MT"/>
              </a:rPr>
              <a:t>RoDTEP rates and </a:t>
            </a:r>
            <a:r>
              <a:rPr sz="1200" spc="-5" dirty="0">
                <a:latin typeface="Arial MT"/>
                <a:cs typeface="Arial MT"/>
              </a:rPr>
              <a:t>raise </a:t>
            </a:r>
            <a:r>
              <a:rPr sz="1200" dirty="0">
                <a:latin typeface="Arial MT"/>
                <a:cs typeface="Arial MT"/>
              </a:rPr>
              <a:t> them as </a:t>
            </a:r>
            <a:r>
              <a:rPr sz="1200" spc="-5" dirty="0">
                <a:latin typeface="Arial MT"/>
                <a:cs typeface="Arial MT"/>
              </a:rPr>
              <a:t>required (in line with </a:t>
            </a:r>
            <a:r>
              <a:rPr sz="1200" dirty="0">
                <a:latin typeface="Arial MT"/>
                <a:cs typeface="Arial MT"/>
              </a:rPr>
              <a:t> estimates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provide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by the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industry)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ensure Indian exports </a:t>
            </a:r>
            <a:r>
              <a:rPr sz="1200" spc="-5" dirty="0">
                <a:latin typeface="Arial MT"/>
                <a:cs typeface="Arial MT"/>
              </a:rPr>
              <a:t>have a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level-playing </a:t>
            </a:r>
            <a:r>
              <a:rPr sz="1200" dirty="0">
                <a:latin typeface="Arial MT"/>
                <a:cs typeface="Arial MT"/>
              </a:rPr>
              <a:t>field </a:t>
            </a:r>
            <a:r>
              <a:rPr sz="1200" spc="-5" dirty="0">
                <a:latin typeface="Arial MT"/>
                <a:cs typeface="Arial MT"/>
              </a:rPr>
              <a:t>with the </a:t>
            </a:r>
            <a:r>
              <a:rPr sz="1200" dirty="0">
                <a:latin typeface="Arial MT"/>
                <a:cs typeface="Arial MT"/>
              </a:rPr>
              <a:t>rest of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world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08431" y="1488971"/>
          <a:ext cx="8126730" cy="4337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1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9912">
                <a:tc>
                  <a:txBody>
                    <a:bodyPr/>
                    <a:lstStyle/>
                    <a:p>
                      <a:pPr marR="103505" algn="ctr">
                        <a:lnSpc>
                          <a:spcPts val="1764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Sr</a:t>
                      </a:r>
                      <a:r>
                        <a:rPr sz="16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No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764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Item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description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1764"/>
                        </a:lnSpc>
                      </a:pPr>
                      <a:r>
                        <a:rPr sz="1600" b="1" spc="-20" dirty="0">
                          <a:latin typeface="Arial"/>
                          <a:cs typeface="Arial"/>
                        </a:rPr>
                        <a:t>Value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955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HS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code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export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product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38089320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504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Name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product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040" marR="16319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2-4</a:t>
                      </a:r>
                      <a:r>
                        <a:rPr sz="14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Dichloro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Phenoxy </a:t>
                      </a:r>
                      <a:r>
                        <a:rPr sz="1400" spc="-3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Acetic</a:t>
                      </a:r>
                      <a:r>
                        <a:rPr sz="140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Acid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225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State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10" dirty="0">
                          <a:latin typeface="Arial MT"/>
                          <a:cs typeface="Arial MT"/>
                        </a:rPr>
                        <a:t>VA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entral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cise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duty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fuel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inbound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transpo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1.2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INR/kg/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output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13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State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75" dirty="0">
                          <a:latin typeface="Arial MT"/>
                          <a:cs typeface="Arial MT"/>
                        </a:rPr>
                        <a:t>VAT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Central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Excise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Duty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fuel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outbound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transport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0.52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INR/kg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output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911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Electricity</a:t>
                      </a:r>
                      <a:r>
                        <a:rPr sz="14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Duty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paid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0.59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INR/kg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output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233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Embedded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indirect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taxes</a:t>
                      </a:r>
                      <a:r>
                        <a:rPr sz="14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RM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1.78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INR/kg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output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716">
                <a:tc>
                  <a:txBody>
                    <a:bodyPr/>
                    <a:lstStyle/>
                    <a:p>
                      <a:pPr marR="8255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b="1" spc="-25" dirty="0">
                          <a:latin typeface="Arial"/>
                          <a:cs typeface="Arial"/>
                        </a:rPr>
                        <a:t>Total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Duty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Incidence</a:t>
                      </a:r>
                      <a:r>
                        <a:rPr sz="14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(Items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3+4+5+6)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4.01</a:t>
                      </a:r>
                      <a:r>
                        <a:rPr sz="14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INR/kg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output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25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763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8.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FOB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value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product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162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INR/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kg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output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R="85725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9.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31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Calculated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RoDTEP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(Item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7/Item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8)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31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2.48%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31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694">
                <a:tc>
                  <a:txBody>
                    <a:bodyPr/>
                    <a:lstStyle/>
                    <a:p>
                      <a:pPr marR="84455" algn="ctr">
                        <a:lnSpc>
                          <a:spcPts val="1600"/>
                        </a:lnSpc>
                        <a:spcBef>
                          <a:spcPts val="65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10.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318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1600"/>
                        </a:lnSpc>
                        <a:spcBef>
                          <a:spcPts val="65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Awarded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RoDTEP</a:t>
                      </a:r>
                      <a:r>
                        <a:rPr sz="14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rate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318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1600"/>
                        </a:lnSpc>
                        <a:spcBef>
                          <a:spcPts val="65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0.8%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318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8864345" y="1718310"/>
            <a:ext cx="0" cy="4130675"/>
          </a:xfrm>
          <a:custGeom>
            <a:avLst/>
            <a:gdLst/>
            <a:ahLst/>
            <a:cxnLst/>
            <a:rect l="l" t="t" r="r" b="b"/>
            <a:pathLst>
              <a:path h="4130675">
                <a:moveTo>
                  <a:pt x="0" y="0"/>
                </a:moveTo>
                <a:lnTo>
                  <a:pt x="0" y="413067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1750802" y="646012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 MT"/>
                <a:cs typeface="Arial MT"/>
              </a:rPr>
              <a:t>32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5427" y="6596197"/>
            <a:ext cx="1075690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insights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8.</a:t>
            </a:r>
            <a:r>
              <a:rPr spc="-150" dirty="0"/>
              <a:t> </a:t>
            </a:r>
            <a:r>
              <a:rPr spc="-25" dirty="0"/>
              <a:t>Consider</a:t>
            </a:r>
            <a:r>
              <a:rPr spc="-170" dirty="0"/>
              <a:t> </a:t>
            </a:r>
            <a:r>
              <a:rPr spc="-25" dirty="0"/>
              <a:t>introducing</a:t>
            </a:r>
            <a:r>
              <a:rPr spc="-190" dirty="0"/>
              <a:t> </a:t>
            </a:r>
            <a:r>
              <a:rPr spc="175" dirty="0"/>
              <a:t>a</a:t>
            </a:r>
            <a:r>
              <a:rPr spc="-160" dirty="0"/>
              <a:t> </a:t>
            </a:r>
            <a:r>
              <a:rPr spc="-45" dirty="0"/>
              <a:t>Production-Linked</a:t>
            </a:r>
            <a:r>
              <a:rPr spc="-190" dirty="0"/>
              <a:t> </a:t>
            </a:r>
            <a:r>
              <a:rPr spc="-45" dirty="0"/>
              <a:t>Incentive</a:t>
            </a:r>
            <a:r>
              <a:rPr spc="-190" dirty="0"/>
              <a:t> </a:t>
            </a:r>
            <a:r>
              <a:rPr spc="-220" dirty="0"/>
              <a:t>(PLI)</a:t>
            </a:r>
            <a:r>
              <a:rPr spc="-114" dirty="0"/>
              <a:t> </a:t>
            </a:r>
            <a:r>
              <a:rPr spc="5" dirty="0"/>
              <a:t>scheme</a:t>
            </a:r>
            <a:r>
              <a:rPr spc="-150" dirty="0"/>
              <a:t> </a:t>
            </a:r>
            <a:r>
              <a:rPr spc="-90" dirty="0"/>
              <a:t>for</a:t>
            </a:r>
            <a:r>
              <a:rPr spc="-155" dirty="0"/>
              <a:t> </a:t>
            </a:r>
            <a:r>
              <a:rPr spc="-20" dirty="0"/>
              <a:t>the </a:t>
            </a:r>
            <a:r>
              <a:rPr spc="-760" dirty="0"/>
              <a:t> </a:t>
            </a:r>
            <a:r>
              <a:rPr spc="-155" dirty="0"/>
              <a:t>Ind</a:t>
            </a:r>
            <a:r>
              <a:rPr spc="-65" dirty="0"/>
              <a:t>i</a:t>
            </a:r>
            <a:r>
              <a:rPr spc="55" dirty="0"/>
              <a:t>a</a:t>
            </a:r>
            <a:r>
              <a:rPr spc="60" dirty="0"/>
              <a:t>n</a:t>
            </a:r>
            <a:r>
              <a:rPr spc="-170" dirty="0"/>
              <a:t> </a:t>
            </a:r>
            <a:r>
              <a:rPr spc="260" dirty="0"/>
              <a:t>c</a:t>
            </a:r>
            <a:r>
              <a:rPr spc="-5" dirty="0"/>
              <a:t>hem</a:t>
            </a:r>
            <a:r>
              <a:rPr spc="-155" dirty="0"/>
              <a:t>i</a:t>
            </a:r>
            <a:r>
              <a:rPr spc="-5" dirty="0"/>
              <a:t>cals</a:t>
            </a:r>
            <a:r>
              <a:rPr spc="-175" dirty="0"/>
              <a:t> </a:t>
            </a:r>
            <a:r>
              <a:rPr spc="-155" dirty="0"/>
              <a:t>i</a:t>
            </a:r>
            <a:r>
              <a:rPr spc="-85" dirty="0"/>
              <a:t>ndus</a:t>
            </a:r>
            <a:r>
              <a:rPr spc="-55" dirty="0"/>
              <a:t>t</a:t>
            </a:r>
            <a:r>
              <a:rPr spc="-204" dirty="0"/>
              <a:t>ry</a:t>
            </a:r>
            <a:r>
              <a:rPr spc="-190" dirty="0"/>
              <a:t> </a:t>
            </a:r>
            <a:r>
              <a:rPr spc="-235" dirty="0"/>
              <a:t>(</a:t>
            </a:r>
            <a:r>
              <a:rPr spc="-135" dirty="0"/>
              <a:t>1</a:t>
            </a:r>
            <a:r>
              <a:rPr spc="-90" dirty="0"/>
              <a:t>/</a:t>
            </a:r>
            <a:r>
              <a:rPr spc="-170" dirty="0"/>
              <a:t>2</a:t>
            </a:r>
            <a:r>
              <a:rPr spc="-190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358839"/>
            <a:ext cx="6890384" cy="396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2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https://economictimes.indiatimes.com/news/economy/policy/pli-scheme-draws-investment-of-2-34-lakh-crore-in-14-sectors/articleshow/90968836.cms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MoFPI, </a:t>
            </a:r>
            <a:r>
              <a:rPr sz="800" dirty="0">
                <a:latin typeface="Arial MT"/>
                <a:cs typeface="Arial MT"/>
              </a:rPr>
              <a:t>Press </a:t>
            </a:r>
            <a:r>
              <a:rPr sz="800" spc="-5" dirty="0">
                <a:latin typeface="Arial MT"/>
                <a:cs typeface="Arial MT"/>
              </a:rPr>
              <a:t>search,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Segoe UI"/>
                <a:cs typeface="Segoe UI"/>
              </a:rPr>
              <a:t>“</a:t>
            </a:r>
            <a:r>
              <a:rPr sz="800" spc="-5" dirty="0">
                <a:latin typeface="Arial MT"/>
                <a:cs typeface="Arial MT"/>
              </a:rPr>
              <a:t>Unlocking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value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India's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food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processing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sector”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- CII</a:t>
            </a:r>
            <a:r>
              <a:rPr sz="800" spc="-5" dirty="0">
                <a:latin typeface="Arial MT"/>
                <a:cs typeface="Arial MT"/>
              </a:rPr>
              <a:t> Food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Pro </a:t>
            </a:r>
            <a:r>
              <a:rPr sz="800" spc="-5" dirty="0">
                <a:latin typeface="Arial MT"/>
                <a:cs typeface="Arial MT"/>
              </a:rPr>
              <a:t>2022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08429" y="2180844"/>
          <a:ext cx="5223510" cy="3012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4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1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Budgeted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Outlay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208279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(INR</a:t>
                      </a:r>
                      <a:r>
                        <a:rPr sz="12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Cr)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0" marR="4889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Investment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 Commitment</a:t>
                      </a:r>
                      <a:r>
                        <a:rPr sz="12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(INR</a:t>
                      </a:r>
                      <a:r>
                        <a:rPr sz="12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Cr)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931">
                <a:tc>
                  <a:txBody>
                    <a:bodyPr/>
                    <a:lstStyle/>
                    <a:p>
                      <a:pPr marR="38354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Electronics 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anu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act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ring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40,000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12,000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b="1" spc="-15" dirty="0">
                          <a:latin typeface="Arial"/>
                          <a:cs typeface="Arial"/>
                        </a:rPr>
                        <a:t>Auto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26,000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45,000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Advanced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Chemical</a:t>
                      </a:r>
                      <a:r>
                        <a:rPr sz="12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Cell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18,100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45,000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Food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processing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6364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10,900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6364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8,200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6364" marB="0">
                    <a:lnR w="381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965">
                <a:tc>
                  <a:txBody>
                    <a:bodyPr/>
                    <a:lstStyle/>
                    <a:p>
                      <a:pPr>
                        <a:lnSpc>
                          <a:spcPts val="1355"/>
                        </a:lnSpc>
                        <a:spcBef>
                          <a:spcPts val="101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Pharmaceuticals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1355"/>
                        </a:lnSpc>
                        <a:spcBef>
                          <a:spcPts val="101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6,000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7185">
                        <a:lnSpc>
                          <a:spcPts val="1355"/>
                        </a:lnSpc>
                        <a:spcBef>
                          <a:spcPts val="101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5,300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827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95427" y="1675638"/>
            <a:ext cx="504253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Major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sectors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in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5" dirty="0">
                <a:latin typeface="Arial"/>
                <a:cs typeface="Arial"/>
              </a:rPr>
              <a:t>with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exception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Chemicals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have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received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PLI incentives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(until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FY22; non-exhaustive)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71386" y="1675638"/>
            <a:ext cx="52933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Food </a:t>
            </a:r>
            <a:r>
              <a:rPr sz="1400" b="1" dirty="0">
                <a:latin typeface="Arial"/>
                <a:cs typeface="Arial"/>
              </a:rPr>
              <a:t>Processing </a:t>
            </a:r>
            <a:r>
              <a:rPr sz="1400" b="1" spc="-5" dirty="0">
                <a:latin typeface="Arial"/>
                <a:cs typeface="Arial"/>
              </a:rPr>
              <a:t>Deep-dive: PLI incentives follow </a:t>
            </a:r>
            <a:r>
              <a:rPr sz="1400" b="1" dirty="0">
                <a:latin typeface="Arial"/>
                <a:cs typeface="Arial"/>
              </a:rPr>
              <a:t>a </a:t>
            </a:r>
            <a:r>
              <a:rPr sz="1400" b="1" spc="-5" dirty="0">
                <a:latin typeface="Arial"/>
                <a:cs typeface="Arial"/>
              </a:rPr>
              <a:t>structured </a:t>
            </a:r>
            <a:r>
              <a:rPr sz="1400" b="1" spc="-3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selection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criteria,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impact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sectoral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investment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and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job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creation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05920" y="3976208"/>
            <a:ext cx="614835" cy="218486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6280277" y="3959809"/>
            <a:ext cx="5561330" cy="1045210"/>
            <a:chOff x="6280277" y="3959809"/>
            <a:chExt cx="5561330" cy="104521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47294" y="3959809"/>
              <a:ext cx="486494" cy="26929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6283452" y="5001767"/>
              <a:ext cx="5554980" cy="0"/>
            </a:xfrm>
            <a:custGeom>
              <a:avLst/>
              <a:gdLst/>
              <a:ahLst/>
              <a:cxnLst/>
              <a:rect l="l" t="t" r="r" b="b"/>
              <a:pathLst>
                <a:path w="5554980">
                  <a:moveTo>
                    <a:pt x="0" y="0"/>
                  </a:moveTo>
                  <a:lnTo>
                    <a:pt x="5554726" y="0"/>
                  </a:lnTo>
                </a:path>
              </a:pathLst>
            </a:custGeom>
            <a:ln w="635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95132" y="4684775"/>
              <a:ext cx="251459" cy="2773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07627" y="4676609"/>
              <a:ext cx="392986" cy="30229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641080" y="4732019"/>
              <a:ext cx="678179" cy="18288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427464" y="4710683"/>
              <a:ext cx="365759" cy="227075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367901" y="3999183"/>
            <a:ext cx="513587" cy="18100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205216" y="3968496"/>
            <a:ext cx="431292" cy="231588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406908" y="1117091"/>
            <a:ext cx="547370" cy="547370"/>
            <a:chOff x="406908" y="1117091"/>
            <a:chExt cx="547370" cy="547370"/>
          </a:xfrm>
        </p:grpSpPr>
        <p:sp>
          <p:nvSpPr>
            <p:cNvPr id="18" name="object 18"/>
            <p:cNvSpPr/>
            <p:nvPr/>
          </p:nvSpPr>
          <p:spPr>
            <a:xfrm>
              <a:off x="406908" y="1117091"/>
              <a:ext cx="547370" cy="547370"/>
            </a:xfrm>
            <a:custGeom>
              <a:avLst/>
              <a:gdLst/>
              <a:ahLst/>
              <a:cxnLst/>
              <a:rect l="l" t="t" r="r" b="b"/>
              <a:pathLst>
                <a:path w="547369" h="547369">
                  <a:moveTo>
                    <a:pt x="273558" y="0"/>
                  </a:moveTo>
                  <a:lnTo>
                    <a:pt x="224386" y="4405"/>
                  </a:lnTo>
                  <a:lnTo>
                    <a:pt x="178105" y="17108"/>
                  </a:lnTo>
                  <a:lnTo>
                    <a:pt x="135489" y="37337"/>
                  </a:lnTo>
                  <a:lnTo>
                    <a:pt x="97309" y="64321"/>
                  </a:lnTo>
                  <a:lnTo>
                    <a:pt x="64338" y="97288"/>
                  </a:lnTo>
                  <a:lnTo>
                    <a:pt x="37349" y="135466"/>
                  </a:lnTo>
                  <a:lnTo>
                    <a:pt x="17114" y="178085"/>
                  </a:lnTo>
                  <a:lnTo>
                    <a:pt x="4407" y="224372"/>
                  </a:lnTo>
                  <a:lnTo>
                    <a:pt x="0" y="273558"/>
                  </a:lnTo>
                  <a:lnTo>
                    <a:pt x="4407" y="322743"/>
                  </a:lnTo>
                  <a:lnTo>
                    <a:pt x="17114" y="369030"/>
                  </a:lnTo>
                  <a:lnTo>
                    <a:pt x="37349" y="411649"/>
                  </a:lnTo>
                  <a:lnTo>
                    <a:pt x="64338" y="449827"/>
                  </a:lnTo>
                  <a:lnTo>
                    <a:pt x="97309" y="482794"/>
                  </a:lnTo>
                  <a:lnTo>
                    <a:pt x="135489" y="509778"/>
                  </a:lnTo>
                  <a:lnTo>
                    <a:pt x="178105" y="530007"/>
                  </a:lnTo>
                  <a:lnTo>
                    <a:pt x="224386" y="542710"/>
                  </a:lnTo>
                  <a:lnTo>
                    <a:pt x="273558" y="547116"/>
                  </a:lnTo>
                  <a:lnTo>
                    <a:pt x="322729" y="542710"/>
                  </a:lnTo>
                  <a:lnTo>
                    <a:pt x="369010" y="530007"/>
                  </a:lnTo>
                  <a:lnTo>
                    <a:pt x="411626" y="509778"/>
                  </a:lnTo>
                  <a:lnTo>
                    <a:pt x="449806" y="482794"/>
                  </a:lnTo>
                  <a:lnTo>
                    <a:pt x="482777" y="449827"/>
                  </a:lnTo>
                  <a:lnTo>
                    <a:pt x="509766" y="411649"/>
                  </a:lnTo>
                  <a:lnTo>
                    <a:pt x="530001" y="369030"/>
                  </a:lnTo>
                  <a:lnTo>
                    <a:pt x="542708" y="322743"/>
                  </a:lnTo>
                  <a:lnTo>
                    <a:pt x="547116" y="273558"/>
                  </a:lnTo>
                  <a:lnTo>
                    <a:pt x="542708" y="224372"/>
                  </a:lnTo>
                  <a:lnTo>
                    <a:pt x="530001" y="178085"/>
                  </a:lnTo>
                  <a:lnTo>
                    <a:pt x="509766" y="135466"/>
                  </a:lnTo>
                  <a:lnTo>
                    <a:pt x="482777" y="97288"/>
                  </a:lnTo>
                  <a:lnTo>
                    <a:pt x="449806" y="64321"/>
                  </a:lnTo>
                  <a:lnTo>
                    <a:pt x="411626" y="37337"/>
                  </a:lnTo>
                  <a:lnTo>
                    <a:pt x="369010" y="17108"/>
                  </a:lnTo>
                  <a:lnTo>
                    <a:pt x="322729" y="4405"/>
                  </a:lnTo>
                  <a:lnTo>
                    <a:pt x="27355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8160" y="1226819"/>
              <a:ext cx="326135" cy="327660"/>
            </a:xfrm>
            <a:prstGeom prst="rect">
              <a:avLst/>
            </a:prstGeom>
          </p:spPr>
        </p:pic>
      </p:grpSp>
      <p:sp>
        <p:nvSpPr>
          <p:cNvPr id="20" name="object 20"/>
          <p:cNvSpPr/>
          <p:nvPr/>
        </p:nvSpPr>
        <p:spPr>
          <a:xfrm>
            <a:off x="409194" y="5333238"/>
            <a:ext cx="5142230" cy="0"/>
          </a:xfrm>
          <a:custGeom>
            <a:avLst/>
            <a:gdLst/>
            <a:ahLst/>
            <a:cxnLst/>
            <a:rect l="l" t="t" r="r" b="b"/>
            <a:pathLst>
              <a:path w="5142230">
                <a:moveTo>
                  <a:pt x="0" y="0"/>
                </a:moveTo>
                <a:lnTo>
                  <a:pt x="5141849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70027" y="5455716"/>
            <a:ext cx="50171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PLI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scheme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has a </a:t>
            </a:r>
            <a:r>
              <a:rPr sz="1200" dirty="0">
                <a:latin typeface="Arial MT"/>
                <a:cs typeface="Arial MT"/>
              </a:rPr>
              <a:t>total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budgeted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outlay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1.97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lakh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crore and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drawn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private investment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INR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2.34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lakh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crore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(as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up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FY22)</a:t>
            </a:r>
            <a:r>
              <a:rPr sz="1200" spc="-7" baseline="24305" dirty="0">
                <a:latin typeface="Arial MT"/>
                <a:cs typeface="Arial MT"/>
              </a:rPr>
              <a:t>1</a:t>
            </a:r>
            <a:endParaRPr sz="1200" baseline="24305">
              <a:latin typeface="Arial MT"/>
              <a:cs typeface="Arial MT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283452" y="3704844"/>
            <a:ext cx="5554980" cy="0"/>
          </a:xfrm>
          <a:custGeom>
            <a:avLst/>
            <a:gdLst/>
            <a:ahLst/>
            <a:cxnLst/>
            <a:rect l="l" t="t" r="r" b="b"/>
            <a:pathLst>
              <a:path w="5554980">
                <a:moveTo>
                  <a:pt x="0" y="0"/>
                </a:moveTo>
                <a:lnTo>
                  <a:pt x="5554726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269863" y="2254884"/>
            <a:ext cx="5549900" cy="296735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330"/>
              </a:spcBef>
            </a:pPr>
            <a:r>
              <a:rPr sz="1200" b="1" spc="-5" dirty="0">
                <a:latin typeface="Arial"/>
                <a:cs typeface="Arial"/>
              </a:rPr>
              <a:t>Criteria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selection</a:t>
            </a:r>
            <a:endParaRPr sz="1200">
              <a:latin typeface="Arial"/>
              <a:cs typeface="Arial"/>
            </a:endParaRPr>
          </a:p>
          <a:p>
            <a:pPr marL="242570" marR="249554" indent="-226060">
              <a:lnSpc>
                <a:spcPct val="100000"/>
              </a:lnSpc>
              <a:spcBef>
                <a:spcPts val="229"/>
              </a:spcBef>
              <a:buFont typeface="Wingdings"/>
              <a:buChar char=""/>
              <a:tabLst>
                <a:tab pos="242570" algn="l"/>
                <a:tab pos="243204" algn="l"/>
              </a:tabLst>
            </a:pPr>
            <a:r>
              <a:rPr sz="1200" spc="-5" dirty="0">
                <a:latin typeface="Arial MT"/>
                <a:cs typeface="Arial MT"/>
              </a:rPr>
              <a:t>Companies in 4 </a:t>
            </a:r>
            <a:r>
              <a:rPr sz="1200" dirty="0">
                <a:latin typeface="Arial MT"/>
                <a:cs typeface="Arial MT"/>
              </a:rPr>
              <a:t>major food </a:t>
            </a:r>
            <a:r>
              <a:rPr sz="1200" spc="-5" dirty="0">
                <a:latin typeface="Arial MT"/>
                <a:cs typeface="Arial MT"/>
              </a:rPr>
              <a:t>product segments </a:t>
            </a:r>
            <a:r>
              <a:rPr sz="1200" dirty="0">
                <a:latin typeface="Arial MT"/>
                <a:cs typeface="Arial MT"/>
              </a:rPr>
              <a:t>making </a:t>
            </a:r>
            <a:r>
              <a:rPr sz="1200" spc="-5" dirty="0">
                <a:latin typeface="Arial MT"/>
                <a:cs typeface="Arial MT"/>
              </a:rPr>
              <a:t>required investments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(e.g.,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INR </a:t>
            </a:r>
            <a:r>
              <a:rPr sz="1200" dirty="0">
                <a:latin typeface="Arial MT"/>
                <a:cs typeface="Arial MT"/>
              </a:rPr>
              <a:t>50-100</a:t>
            </a:r>
            <a:r>
              <a:rPr sz="1200" spc="-25" dirty="0">
                <a:latin typeface="Arial MT"/>
                <a:cs typeface="Arial MT"/>
              </a:rPr>
              <a:t> Cr.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across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segments)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dirty="0">
                <a:latin typeface="Arial MT"/>
                <a:cs typeface="Arial MT"/>
              </a:rPr>
              <a:t> P&amp;M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within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2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years</a:t>
            </a:r>
            <a:endParaRPr sz="1200">
              <a:latin typeface="Arial MT"/>
              <a:cs typeface="Arial MT"/>
            </a:endParaRPr>
          </a:p>
          <a:p>
            <a:pPr marL="242570" marR="5080" indent="-226060">
              <a:lnSpc>
                <a:spcPct val="100000"/>
              </a:lnSpc>
              <a:spcBef>
                <a:spcPts val="110"/>
              </a:spcBef>
              <a:buFont typeface="Wingdings"/>
              <a:buChar char=""/>
              <a:tabLst>
                <a:tab pos="242570" algn="l"/>
                <a:tab pos="243204" algn="l"/>
              </a:tabLst>
            </a:pPr>
            <a:r>
              <a:rPr sz="1200" spc="-5" dirty="0">
                <a:latin typeface="Arial MT"/>
                <a:cs typeface="Arial MT"/>
              </a:rPr>
              <a:t>Manufacturer </a:t>
            </a:r>
            <a:r>
              <a:rPr sz="1200" dirty="0">
                <a:latin typeface="Arial MT"/>
                <a:cs typeface="Arial MT"/>
              </a:rPr>
              <a:t>may </a:t>
            </a:r>
            <a:r>
              <a:rPr sz="1200" spc="-5" dirty="0">
                <a:latin typeface="Arial MT"/>
                <a:cs typeface="Arial MT"/>
              </a:rPr>
              <a:t>have retrospectively achieved </a:t>
            </a:r>
            <a:r>
              <a:rPr sz="1200" dirty="0">
                <a:latin typeface="Arial MT"/>
                <a:cs typeface="Arial MT"/>
              </a:rPr>
              <a:t>minimum </a:t>
            </a:r>
            <a:r>
              <a:rPr sz="1200" spc="-5" dirty="0">
                <a:latin typeface="Arial MT"/>
                <a:cs typeface="Arial MT"/>
              </a:rPr>
              <a:t>sales within desired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range </a:t>
            </a:r>
            <a:r>
              <a:rPr sz="1200" dirty="0">
                <a:latin typeface="Arial MT"/>
                <a:cs typeface="Arial MT"/>
              </a:rPr>
              <a:t>(to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5" dirty="0">
                <a:latin typeface="Arial MT"/>
                <a:cs typeface="Arial MT"/>
              </a:rPr>
              <a:t> quantum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250-600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Cr.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across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segments)</a:t>
            </a:r>
            <a:endParaRPr sz="1200">
              <a:latin typeface="Arial MT"/>
              <a:cs typeface="Arial MT"/>
            </a:endParaRPr>
          </a:p>
          <a:p>
            <a:pPr marL="242570" marR="138430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42570" algn="l"/>
                <a:tab pos="243204" algn="l"/>
              </a:tabLst>
            </a:pPr>
            <a:r>
              <a:rPr sz="1200" spc="-5" dirty="0">
                <a:latin typeface="Arial MT"/>
                <a:cs typeface="Arial MT"/>
              </a:rPr>
              <a:t>Manufacturers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innovative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products incentivized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purely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their </a:t>
            </a:r>
            <a:r>
              <a:rPr sz="1200" spc="-5" dirty="0">
                <a:latin typeface="Arial MT"/>
                <a:cs typeface="Arial MT"/>
              </a:rPr>
              <a:t>incremental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sales,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without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investment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requirement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200" b="1" dirty="0">
                <a:latin typeface="Arial"/>
                <a:cs typeface="Arial"/>
              </a:rPr>
              <a:t>Selected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companies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PLIs</a:t>
            </a:r>
            <a:endParaRPr sz="12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620"/>
              </a:spcBef>
            </a:pPr>
            <a:r>
              <a:rPr sz="1200" dirty="0">
                <a:latin typeface="Arial MT"/>
                <a:cs typeface="Arial MT"/>
              </a:rPr>
              <a:t>Ready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eat</a:t>
            </a:r>
            <a:endParaRPr sz="1200">
              <a:latin typeface="Arial MT"/>
              <a:cs typeface="Arial MT"/>
            </a:endParaRPr>
          </a:p>
          <a:p>
            <a:pPr marL="13970" marR="4417695">
              <a:lnSpc>
                <a:spcPts val="2950"/>
              </a:lnSpc>
              <a:spcBef>
                <a:spcPts val="254"/>
              </a:spcBef>
            </a:pPr>
            <a:r>
              <a:rPr sz="1200" spc="-5" dirty="0">
                <a:latin typeface="Arial MT"/>
                <a:cs typeface="Arial MT"/>
              </a:rPr>
              <a:t>Fruits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</a:t>
            </a:r>
            <a:r>
              <a:rPr sz="1200" spc="-15" dirty="0">
                <a:latin typeface="Arial MT"/>
                <a:cs typeface="Arial MT"/>
              </a:rPr>
              <a:t> Veggies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Fisheries</a:t>
            </a:r>
            <a:endParaRPr sz="12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545"/>
              </a:spcBef>
            </a:pPr>
            <a:r>
              <a:rPr sz="1200" b="1" dirty="0">
                <a:latin typeface="Arial"/>
                <a:cs typeface="Arial"/>
              </a:rPr>
              <a:t>Impact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283452" y="2180844"/>
            <a:ext cx="5554980" cy="0"/>
          </a:xfrm>
          <a:custGeom>
            <a:avLst/>
            <a:gdLst/>
            <a:ahLst/>
            <a:cxnLst/>
            <a:rect l="l" t="t" r="r" b="b"/>
            <a:pathLst>
              <a:path w="5554980">
                <a:moveTo>
                  <a:pt x="0" y="0"/>
                </a:moveTo>
                <a:lnTo>
                  <a:pt x="5554726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6283452" y="1117091"/>
            <a:ext cx="547370" cy="547370"/>
            <a:chOff x="6283452" y="1117091"/>
            <a:chExt cx="547370" cy="547370"/>
          </a:xfrm>
        </p:grpSpPr>
        <p:sp>
          <p:nvSpPr>
            <p:cNvPr id="26" name="object 26"/>
            <p:cNvSpPr/>
            <p:nvPr/>
          </p:nvSpPr>
          <p:spPr>
            <a:xfrm>
              <a:off x="6283452" y="1117091"/>
              <a:ext cx="547370" cy="547370"/>
            </a:xfrm>
            <a:custGeom>
              <a:avLst/>
              <a:gdLst/>
              <a:ahLst/>
              <a:cxnLst/>
              <a:rect l="l" t="t" r="r" b="b"/>
              <a:pathLst>
                <a:path w="547370" h="547369">
                  <a:moveTo>
                    <a:pt x="273557" y="0"/>
                  </a:moveTo>
                  <a:lnTo>
                    <a:pt x="224372" y="4405"/>
                  </a:lnTo>
                  <a:lnTo>
                    <a:pt x="178085" y="17108"/>
                  </a:lnTo>
                  <a:lnTo>
                    <a:pt x="135466" y="37337"/>
                  </a:lnTo>
                  <a:lnTo>
                    <a:pt x="97288" y="64321"/>
                  </a:lnTo>
                  <a:lnTo>
                    <a:pt x="64321" y="97288"/>
                  </a:lnTo>
                  <a:lnTo>
                    <a:pt x="37337" y="135466"/>
                  </a:lnTo>
                  <a:lnTo>
                    <a:pt x="17108" y="178085"/>
                  </a:lnTo>
                  <a:lnTo>
                    <a:pt x="4405" y="224372"/>
                  </a:lnTo>
                  <a:lnTo>
                    <a:pt x="0" y="273558"/>
                  </a:lnTo>
                  <a:lnTo>
                    <a:pt x="4405" y="322743"/>
                  </a:lnTo>
                  <a:lnTo>
                    <a:pt x="17108" y="369030"/>
                  </a:lnTo>
                  <a:lnTo>
                    <a:pt x="37338" y="411649"/>
                  </a:lnTo>
                  <a:lnTo>
                    <a:pt x="64321" y="449827"/>
                  </a:lnTo>
                  <a:lnTo>
                    <a:pt x="97288" y="482794"/>
                  </a:lnTo>
                  <a:lnTo>
                    <a:pt x="135466" y="509778"/>
                  </a:lnTo>
                  <a:lnTo>
                    <a:pt x="178085" y="530007"/>
                  </a:lnTo>
                  <a:lnTo>
                    <a:pt x="224372" y="542710"/>
                  </a:lnTo>
                  <a:lnTo>
                    <a:pt x="273557" y="547116"/>
                  </a:lnTo>
                  <a:lnTo>
                    <a:pt x="322743" y="542710"/>
                  </a:lnTo>
                  <a:lnTo>
                    <a:pt x="369030" y="530007"/>
                  </a:lnTo>
                  <a:lnTo>
                    <a:pt x="411649" y="509778"/>
                  </a:lnTo>
                  <a:lnTo>
                    <a:pt x="449827" y="482794"/>
                  </a:lnTo>
                  <a:lnTo>
                    <a:pt x="482794" y="449827"/>
                  </a:lnTo>
                  <a:lnTo>
                    <a:pt x="509778" y="411649"/>
                  </a:lnTo>
                  <a:lnTo>
                    <a:pt x="530007" y="369030"/>
                  </a:lnTo>
                  <a:lnTo>
                    <a:pt x="542710" y="322743"/>
                  </a:lnTo>
                  <a:lnTo>
                    <a:pt x="547116" y="273558"/>
                  </a:lnTo>
                  <a:lnTo>
                    <a:pt x="542710" y="224372"/>
                  </a:lnTo>
                  <a:lnTo>
                    <a:pt x="530007" y="178085"/>
                  </a:lnTo>
                  <a:lnTo>
                    <a:pt x="509778" y="135466"/>
                  </a:lnTo>
                  <a:lnTo>
                    <a:pt x="482794" y="97288"/>
                  </a:lnTo>
                  <a:lnTo>
                    <a:pt x="449827" y="64321"/>
                  </a:lnTo>
                  <a:lnTo>
                    <a:pt x="411649" y="37337"/>
                  </a:lnTo>
                  <a:lnTo>
                    <a:pt x="369030" y="17108"/>
                  </a:lnTo>
                  <a:lnTo>
                    <a:pt x="322743" y="4405"/>
                  </a:lnTo>
                  <a:lnTo>
                    <a:pt x="2735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393180" y="1228343"/>
              <a:ext cx="327659" cy="326136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6274434" y="5224348"/>
            <a:ext cx="5177155" cy="783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Expansion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processing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capacity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generate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processed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food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output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endParaRPr sz="1200">
              <a:latin typeface="Arial"/>
              <a:cs typeface="Arial"/>
            </a:endParaRP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Arial"/>
                <a:cs typeface="Arial"/>
              </a:rPr>
              <a:t>Rs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~33,000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Cr</a:t>
            </a:r>
            <a:endParaRPr sz="1200">
              <a:latin typeface="Arial"/>
              <a:cs typeface="Arial"/>
            </a:endParaRPr>
          </a:p>
          <a:p>
            <a:pPr marL="2381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Creation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employment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nearly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b="1" spc="-5" dirty="0">
                <a:latin typeface="Arial"/>
                <a:cs typeface="Arial"/>
              </a:rPr>
              <a:t>2.5</a:t>
            </a:r>
            <a:r>
              <a:rPr sz="1200" b="1" dirty="0">
                <a:latin typeface="Arial"/>
                <a:cs typeface="Arial"/>
              </a:rPr>
              <a:t> lakh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persons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by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the year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2026-27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Increase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b="1" dirty="0">
                <a:latin typeface="Arial"/>
                <a:cs typeface="Arial"/>
              </a:rPr>
              <a:t>Export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Sales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by </a:t>
            </a:r>
            <a:r>
              <a:rPr sz="1200" b="1" spc="-5" dirty="0">
                <a:latin typeface="Arial"/>
                <a:cs typeface="Arial"/>
              </a:rPr>
              <a:t>~INR </a:t>
            </a:r>
            <a:r>
              <a:rPr sz="1200" b="1" dirty="0">
                <a:latin typeface="Arial"/>
                <a:cs typeface="Arial"/>
              </a:rPr>
              <a:t>27,000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Cr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9" name="object 2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846971" y="4326447"/>
            <a:ext cx="415093" cy="235489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149172" y="4383785"/>
            <a:ext cx="355686" cy="117021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273795" y="4312920"/>
            <a:ext cx="348996" cy="271271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529571" y="4334285"/>
            <a:ext cx="361188" cy="220862"/>
          </a:xfrm>
          <a:prstGeom prst="rect">
            <a:avLst/>
          </a:prstGeom>
        </p:spPr>
      </p:pic>
      <p:grpSp>
        <p:nvGrpSpPr>
          <p:cNvPr id="33" name="object 33"/>
          <p:cNvGrpSpPr/>
          <p:nvPr/>
        </p:nvGrpSpPr>
        <p:grpSpPr>
          <a:xfrm>
            <a:off x="6283452" y="4251833"/>
            <a:ext cx="5554980" cy="396875"/>
            <a:chOff x="6283452" y="4251833"/>
            <a:chExt cx="5554980" cy="396875"/>
          </a:xfrm>
        </p:grpSpPr>
        <p:pic>
          <p:nvPicPr>
            <p:cNvPr id="34" name="object 3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578084" y="4277868"/>
              <a:ext cx="324611" cy="338327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6283452" y="4255008"/>
              <a:ext cx="5554980" cy="390525"/>
            </a:xfrm>
            <a:custGeom>
              <a:avLst/>
              <a:gdLst/>
              <a:ahLst/>
              <a:cxnLst/>
              <a:rect l="l" t="t" r="r" b="b"/>
              <a:pathLst>
                <a:path w="5554980" h="390525">
                  <a:moveTo>
                    <a:pt x="0" y="0"/>
                  </a:moveTo>
                  <a:lnTo>
                    <a:pt x="5554726" y="0"/>
                  </a:lnTo>
                </a:path>
                <a:path w="5554980" h="390525">
                  <a:moveTo>
                    <a:pt x="0" y="390144"/>
                  </a:moveTo>
                  <a:lnTo>
                    <a:pt x="5554726" y="390144"/>
                  </a:lnTo>
                </a:path>
              </a:pathLst>
            </a:custGeom>
            <a:ln w="635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5684520" y="1117091"/>
            <a:ext cx="467995" cy="4911725"/>
            <a:chOff x="5684520" y="1117091"/>
            <a:chExt cx="467995" cy="4911725"/>
          </a:xfrm>
        </p:grpSpPr>
        <p:sp>
          <p:nvSpPr>
            <p:cNvPr id="37" name="object 37"/>
            <p:cNvSpPr/>
            <p:nvPr/>
          </p:nvSpPr>
          <p:spPr>
            <a:xfrm>
              <a:off x="6123432" y="1117091"/>
              <a:ext cx="0" cy="4911725"/>
            </a:xfrm>
            <a:custGeom>
              <a:avLst/>
              <a:gdLst/>
              <a:ahLst/>
              <a:cxnLst/>
              <a:rect l="l" t="t" r="r" b="b"/>
              <a:pathLst>
                <a:path h="4911725">
                  <a:moveTo>
                    <a:pt x="0" y="0"/>
                  </a:moveTo>
                  <a:lnTo>
                    <a:pt x="0" y="4911725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703570" y="4446270"/>
              <a:ext cx="350520" cy="415925"/>
            </a:xfrm>
            <a:custGeom>
              <a:avLst/>
              <a:gdLst/>
              <a:ahLst/>
              <a:cxnLst/>
              <a:rect l="l" t="t" r="r" b="b"/>
              <a:pathLst>
                <a:path w="350520" h="415925">
                  <a:moveTo>
                    <a:pt x="280415" y="0"/>
                  </a:moveTo>
                  <a:lnTo>
                    <a:pt x="280415" y="415924"/>
                  </a:lnTo>
                </a:path>
                <a:path w="350520" h="415925">
                  <a:moveTo>
                    <a:pt x="350519" y="0"/>
                  </a:moveTo>
                  <a:lnTo>
                    <a:pt x="350519" y="415924"/>
                  </a:lnTo>
                </a:path>
                <a:path w="350520" h="415925">
                  <a:moveTo>
                    <a:pt x="70103" y="0"/>
                  </a:moveTo>
                  <a:lnTo>
                    <a:pt x="70103" y="415924"/>
                  </a:lnTo>
                </a:path>
                <a:path w="350520" h="415925">
                  <a:moveTo>
                    <a:pt x="138683" y="0"/>
                  </a:moveTo>
                  <a:lnTo>
                    <a:pt x="138683" y="415924"/>
                  </a:lnTo>
                </a:path>
                <a:path w="350520" h="415925">
                  <a:moveTo>
                    <a:pt x="208787" y="0"/>
                  </a:moveTo>
                  <a:lnTo>
                    <a:pt x="208787" y="415924"/>
                  </a:lnTo>
                </a:path>
                <a:path w="350520" h="415925">
                  <a:moveTo>
                    <a:pt x="0" y="0"/>
                  </a:moveTo>
                  <a:lnTo>
                    <a:pt x="0" y="415924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183748" y="1275079"/>
            <a:ext cx="1590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Illustrative</a:t>
            </a:r>
            <a:r>
              <a:rPr sz="10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|</a:t>
            </a:r>
            <a:r>
              <a:rPr sz="1000" spc="-2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Non-Exhaustive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43" name="object 43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9707245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8.</a:t>
            </a:r>
            <a:r>
              <a:rPr spc="-150" dirty="0"/>
              <a:t> </a:t>
            </a:r>
            <a:r>
              <a:rPr spc="-30" dirty="0"/>
              <a:t>Potential</a:t>
            </a:r>
            <a:r>
              <a:rPr spc="-200" dirty="0"/>
              <a:t> </a:t>
            </a:r>
            <a:r>
              <a:rPr spc="-45" dirty="0"/>
              <a:t>options</a:t>
            </a:r>
            <a:r>
              <a:rPr spc="-190" dirty="0"/>
              <a:t> </a:t>
            </a:r>
            <a:r>
              <a:rPr spc="-10" dirty="0"/>
              <a:t>to</a:t>
            </a:r>
            <a:r>
              <a:rPr spc="-160" dirty="0"/>
              <a:t> </a:t>
            </a:r>
            <a:r>
              <a:rPr dirty="0"/>
              <a:t>propose</a:t>
            </a:r>
            <a:r>
              <a:rPr spc="-160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-225" dirty="0"/>
              <a:t>PLI</a:t>
            </a:r>
            <a:r>
              <a:rPr spc="-150" dirty="0"/>
              <a:t> </a:t>
            </a:r>
            <a:r>
              <a:rPr spc="5" dirty="0"/>
              <a:t>scheme</a:t>
            </a:r>
            <a:r>
              <a:rPr spc="-165" dirty="0"/>
              <a:t> </a:t>
            </a:r>
            <a:r>
              <a:rPr spc="-105" dirty="0"/>
              <a:t>in</a:t>
            </a:r>
            <a:r>
              <a:rPr spc="-175" dirty="0"/>
              <a:t> </a:t>
            </a:r>
            <a:r>
              <a:rPr spc="-30" dirty="0"/>
              <a:t>chemicals;</a:t>
            </a:r>
            <a:r>
              <a:rPr spc="-180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-160" dirty="0"/>
              <a:t>mix</a:t>
            </a:r>
            <a:r>
              <a:rPr spc="-180" dirty="0"/>
              <a:t> </a:t>
            </a:r>
            <a:r>
              <a:rPr spc="5" dirty="0"/>
              <a:t>of</a:t>
            </a:r>
            <a:r>
              <a:rPr spc="-160" dirty="0"/>
              <a:t> </a:t>
            </a:r>
            <a:r>
              <a:rPr spc="10" dirty="0"/>
              <a:t>both </a:t>
            </a:r>
            <a:r>
              <a:rPr spc="-760" dirty="0"/>
              <a:t> </a:t>
            </a:r>
            <a:r>
              <a:rPr spc="-45" dirty="0"/>
              <a:t>options</a:t>
            </a:r>
            <a:r>
              <a:rPr spc="-195" dirty="0"/>
              <a:t> </a:t>
            </a:r>
            <a:r>
              <a:rPr spc="55" dirty="0"/>
              <a:t>could</a:t>
            </a:r>
            <a:r>
              <a:rPr spc="-160" dirty="0"/>
              <a:t> </a:t>
            </a:r>
            <a:r>
              <a:rPr spc="114" dirty="0"/>
              <a:t>be</a:t>
            </a:r>
            <a:r>
              <a:rPr spc="-165" dirty="0"/>
              <a:t> </a:t>
            </a:r>
            <a:r>
              <a:rPr spc="5" dirty="0"/>
              <a:t>considered</a:t>
            </a:r>
            <a:r>
              <a:rPr spc="-175" dirty="0"/>
              <a:t> </a:t>
            </a:r>
            <a:r>
              <a:rPr spc="-5" dirty="0"/>
              <a:t>to</a:t>
            </a:r>
            <a:r>
              <a:rPr spc="-165" dirty="0"/>
              <a:t> </a:t>
            </a:r>
            <a:r>
              <a:rPr spc="50" dirty="0"/>
              <a:t>enable</a:t>
            </a:r>
            <a:r>
              <a:rPr spc="-185" dirty="0"/>
              <a:t> </a:t>
            </a:r>
            <a:r>
              <a:rPr spc="5" dirty="0"/>
              <a:t>trade</a:t>
            </a:r>
            <a:r>
              <a:rPr spc="-155" dirty="0"/>
              <a:t> </a:t>
            </a:r>
            <a:r>
              <a:rPr spc="90" dirty="0"/>
              <a:t>balance</a:t>
            </a:r>
            <a:r>
              <a:rPr spc="-175" dirty="0"/>
              <a:t> </a:t>
            </a:r>
            <a:r>
              <a:rPr spc="-165" dirty="0"/>
              <a:t>(2/2)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606946"/>
            <a:ext cx="176085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5" dirty="0">
                <a:latin typeface="Arial MT"/>
                <a:cs typeface="Arial MT"/>
              </a:rPr>
              <a:t> Comtrade,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Insights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13004" y="2580132"/>
            <a:ext cx="11498580" cy="0"/>
          </a:xfrm>
          <a:custGeom>
            <a:avLst/>
            <a:gdLst/>
            <a:ahLst/>
            <a:cxnLst/>
            <a:rect l="l" t="t" r="r" b="b"/>
            <a:pathLst>
              <a:path w="11498580">
                <a:moveTo>
                  <a:pt x="0" y="0"/>
                </a:moveTo>
                <a:lnTo>
                  <a:pt x="114981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9955" y="1670304"/>
            <a:ext cx="11082655" cy="0"/>
          </a:xfrm>
          <a:custGeom>
            <a:avLst/>
            <a:gdLst/>
            <a:ahLst/>
            <a:cxnLst/>
            <a:rect l="l" t="t" r="r" b="b"/>
            <a:pathLst>
              <a:path w="11082655">
                <a:moveTo>
                  <a:pt x="0" y="0"/>
                </a:moveTo>
                <a:lnTo>
                  <a:pt x="110824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8431" y="4931664"/>
            <a:ext cx="11498580" cy="0"/>
          </a:xfrm>
          <a:custGeom>
            <a:avLst/>
            <a:gdLst/>
            <a:ahLst/>
            <a:cxnLst/>
            <a:rect l="l" t="t" r="r" b="b"/>
            <a:pathLst>
              <a:path w="11498580">
                <a:moveTo>
                  <a:pt x="0" y="0"/>
                </a:moveTo>
                <a:lnTo>
                  <a:pt x="114981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8431" y="3973067"/>
            <a:ext cx="11498580" cy="0"/>
          </a:xfrm>
          <a:custGeom>
            <a:avLst/>
            <a:gdLst/>
            <a:ahLst/>
            <a:cxnLst/>
            <a:rect l="l" t="t" r="r" b="b"/>
            <a:pathLst>
              <a:path w="11498580">
                <a:moveTo>
                  <a:pt x="0" y="0"/>
                </a:moveTo>
                <a:lnTo>
                  <a:pt x="114981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8431" y="5687567"/>
            <a:ext cx="11498580" cy="0"/>
          </a:xfrm>
          <a:custGeom>
            <a:avLst/>
            <a:gdLst/>
            <a:ahLst/>
            <a:cxnLst/>
            <a:rect l="l" t="t" r="r" b="b"/>
            <a:pathLst>
              <a:path w="11498580">
                <a:moveTo>
                  <a:pt x="0" y="0"/>
                </a:moveTo>
                <a:lnTo>
                  <a:pt x="1149819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95427" y="1378457"/>
            <a:ext cx="82676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Objective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349" y="2674112"/>
            <a:ext cx="147129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Criteria for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selection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(illustrative</a:t>
            </a:r>
            <a:r>
              <a:rPr sz="1400" spc="-9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option)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3065" y="2697541"/>
            <a:ext cx="338266" cy="338266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841349" y="4995417"/>
            <a:ext cx="147129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No.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of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(illustrative</a:t>
            </a:r>
            <a:r>
              <a:rPr sz="1400" spc="-8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option)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769" y="5018552"/>
            <a:ext cx="254858" cy="339831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841349" y="1734057"/>
            <a:ext cx="8286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Ratio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5" dirty="0">
                <a:latin typeface="Arial"/>
                <a:cs typeface="Arial"/>
              </a:rPr>
              <a:t>l</a:t>
            </a:r>
            <a:r>
              <a:rPr sz="1400" b="1" dirty="0">
                <a:latin typeface="Arial"/>
                <a:cs typeface="Arial"/>
              </a:rPr>
              <a:t>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36234" y="1757192"/>
            <a:ext cx="287655" cy="335280"/>
            <a:chOff x="436234" y="1757192"/>
            <a:chExt cx="287655" cy="335280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6234" y="1757192"/>
              <a:ext cx="287294" cy="33523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0248" y="1781556"/>
              <a:ext cx="202692" cy="202692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841349" y="4057269"/>
            <a:ext cx="147066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Incentive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(illustrative</a:t>
            </a:r>
            <a:r>
              <a:rPr sz="1400" spc="-8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option)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3065" y="4079809"/>
            <a:ext cx="338266" cy="333632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841349" y="5792215"/>
            <a:ext cx="97663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L</a:t>
            </a:r>
            <a:r>
              <a:rPr sz="1400" b="1" dirty="0">
                <a:latin typeface="Arial"/>
                <a:cs typeface="Arial"/>
              </a:rPr>
              <a:t>imitati</a:t>
            </a:r>
            <a:r>
              <a:rPr sz="1400" b="1" spc="-20" dirty="0">
                <a:latin typeface="Arial"/>
                <a:cs typeface="Arial"/>
              </a:rPr>
              <a:t>o</a:t>
            </a:r>
            <a:r>
              <a:rPr sz="1400" b="1" spc="-5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8431" y="5833973"/>
            <a:ext cx="342900" cy="303093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2449829" y="1380236"/>
            <a:ext cx="40646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Increase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import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substitution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potential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(Petchem)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227189" y="1380236"/>
            <a:ext cx="4676140" cy="746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Reduce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single-source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dependency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(Specialty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chemicals)</a:t>
            </a:r>
            <a:endParaRPr sz="1400">
              <a:latin typeface="Arial MT"/>
              <a:cs typeface="Arial MT"/>
            </a:endParaRPr>
          </a:p>
          <a:p>
            <a:pPr marL="241300" marR="432434" indent="-226060">
              <a:lnSpc>
                <a:spcPct val="100000"/>
              </a:lnSpc>
              <a:spcBef>
                <a:spcPts val="1110"/>
              </a:spcBef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Select key intermediates and end-products in which </a:t>
            </a:r>
            <a:r>
              <a:rPr sz="1200" dirty="0">
                <a:latin typeface="Arial MT"/>
                <a:cs typeface="Arial MT"/>
              </a:rPr>
              <a:t>India </a:t>
            </a:r>
            <a:r>
              <a:rPr sz="1200" spc="-5" dirty="0">
                <a:latin typeface="Arial MT"/>
                <a:cs typeface="Arial MT"/>
              </a:rPr>
              <a:t>is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entirely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dependent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single-source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52877" y="2675635"/>
            <a:ext cx="39852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Petrochemicals with imports greater </a:t>
            </a:r>
            <a:r>
              <a:rPr sz="1200" dirty="0">
                <a:latin typeface="Arial MT"/>
                <a:cs typeface="Arial MT"/>
              </a:rPr>
              <a:t>than INR </a:t>
            </a:r>
            <a:r>
              <a:rPr sz="1200" spc="-5" dirty="0">
                <a:latin typeface="Arial MT"/>
                <a:cs typeface="Arial MT"/>
              </a:rPr>
              <a:t>50 crores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(impacting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~$8.2 Bn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bill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India)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30236" y="2675635"/>
            <a:ext cx="4686300" cy="394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23304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Specialty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imports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greater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than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INR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50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crores or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&gt;25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crores 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&gt;20%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growth</a:t>
            </a:r>
            <a:r>
              <a:rPr sz="1200" spc="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rate</a:t>
            </a:r>
            <a:r>
              <a:rPr sz="1200" spc="-5" dirty="0">
                <a:latin typeface="Arial MT"/>
                <a:cs typeface="Arial MT"/>
              </a:rPr>
              <a:t> in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last</a:t>
            </a:r>
            <a:r>
              <a:rPr sz="1200" spc="-5" dirty="0">
                <a:latin typeface="Arial MT"/>
                <a:cs typeface="Arial MT"/>
              </a:rPr>
              <a:t> 3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years</a:t>
            </a:r>
            <a:r>
              <a:rPr sz="1200" dirty="0">
                <a:latin typeface="Arial MT"/>
                <a:cs typeface="Arial MT"/>
              </a:rPr>
              <a:t> &amp;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&gt;50%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imports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from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single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source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&gt;50%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demand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met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through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</a:t>
            </a:r>
            <a:endParaRPr sz="1200">
              <a:latin typeface="Arial MT"/>
              <a:cs typeface="Arial MT"/>
            </a:endParaRPr>
          </a:p>
          <a:p>
            <a:pPr marL="238125" marR="49403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Based on criticality </a:t>
            </a:r>
            <a:r>
              <a:rPr sz="1200" dirty="0">
                <a:latin typeface="Arial MT"/>
                <a:cs typeface="Arial MT"/>
              </a:rPr>
              <a:t>(end-use </a:t>
            </a:r>
            <a:r>
              <a:rPr sz="1200" spc="-5" dirty="0">
                <a:latin typeface="Arial MT"/>
                <a:cs typeface="Arial MT"/>
              </a:rPr>
              <a:t>applications like </a:t>
            </a:r>
            <a:r>
              <a:rPr sz="1200" dirty="0">
                <a:latin typeface="Arial MT"/>
                <a:cs typeface="Arial MT"/>
              </a:rPr>
              <a:t>life-sciences,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agrochemicals,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"/>
            </a:pPr>
            <a:endParaRPr sz="1150">
              <a:latin typeface="Arial MT"/>
              <a:cs typeface="Arial MT"/>
            </a:endParaRPr>
          </a:p>
          <a:p>
            <a:pPr marL="238125" marR="191135" indent="-226060">
              <a:lnSpc>
                <a:spcPct val="100000"/>
              </a:lnSpc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10%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incremental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selected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(mostly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new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capex)</a:t>
            </a:r>
            <a:endParaRPr sz="1200">
              <a:latin typeface="Arial MT"/>
              <a:cs typeface="Arial MT"/>
            </a:endParaRPr>
          </a:p>
          <a:p>
            <a:pPr marL="238125" marR="8382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Incentive amount could be pruned </a:t>
            </a:r>
            <a:r>
              <a:rPr sz="1200" dirty="0">
                <a:latin typeface="Arial MT"/>
                <a:cs typeface="Arial MT"/>
              </a:rPr>
              <a:t>for hard-to-produce chemicals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case-by-case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basis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"/>
            </a:pPr>
            <a:endParaRPr sz="115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134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125" dirty="0">
                <a:latin typeface="Arial MT"/>
                <a:cs typeface="Arial MT"/>
              </a:rPr>
              <a:t>T</a:t>
            </a:r>
            <a:r>
              <a:rPr sz="1200" dirty="0">
                <a:latin typeface="Arial MT"/>
                <a:cs typeface="Arial MT"/>
              </a:rPr>
              <a:t>op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3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(</a:t>
            </a:r>
            <a:r>
              <a:rPr sz="1200" dirty="0">
                <a:latin typeface="Arial MT"/>
                <a:cs typeface="Arial MT"/>
              </a:rPr>
              <a:t>im</a:t>
            </a:r>
            <a:r>
              <a:rPr sz="1200" spc="5" dirty="0">
                <a:latin typeface="Arial MT"/>
                <a:cs typeface="Arial MT"/>
              </a:rPr>
              <a:t>p</a:t>
            </a:r>
            <a:r>
              <a:rPr sz="1200" dirty="0">
                <a:latin typeface="Arial MT"/>
                <a:cs typeface="Arial MT"/>
              </a:rPr>
              <a:t>orts</a:t>
            </a:r>
            <a:r>
              <a:rPr sz="1200" spc="-5" dirty="0">
                <a:latin typeface="Arial MT"/>
                <a:cs typeface="Arial MT"/>
              </a:rPr>
              <a:t>)</a:t>
            </a:r>
            <a:r>
              <a:rPr sz="1200" dirty="0">
                <a:latin typeface="Arial MT"/>
                <a:cs typeface="Arial MT"/>
              </a:rPr>
              <a:t>: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</a:t>
            </a:r>
            <a:r>
              <a:rPr sz="1200" spc="5" dirty="0">
                <a:latin typeface="Arial MT"/>
                <a:cs typeface="Arial MT"/>
              </a:rPr>
              <a:t>a</a:t>
            </a:r>
            <a:r>
              <a:rPr sz="1200" dirty="0">
                <a:latin typeface="Arial MT"/>
                <a:cs typeface="Arial MT"/>
              </a:rPr>
              <a:t>mb</a:t>
            </a:r>
            <a:r>
              <a:rPr sz="1200" spc="-5" dirty="0">
                <a:latin typeface="Arial MT"/>
                <a:cs typeface="Arial MT"/>
              </a:rPr>
              <a:t>d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</a:t>
            </a:r>
            <a:r>
              <a:rPr sz="1200" spc="-15" dirty="0">
                <a:latin typeface="Arial MT"/>
                <a:cs typeface="Arial MT"/>
              </a:rPr>
              <a:t>y</a:t>
            </a:r>
            <a:r>
              <a:rPr sz="1200" dirty="0">
                <a:latin typeface="Arial MT"/>
                <a:cs typeface="Arial MT"/>
              </a:rPr>
              <a:t>h</a:t>
            </a:r>
            <a:r>
              <a:rPr sz="1200" spc="5" dirty="0">
                <a:latin typeface="Arial MT"/>
                <a:cs typeface="Arial MT"/>
              </a:rPr>
              <a:t>a</a:t>
            </a:r>
            <a:r>
              <a:rPr sz="1200" dirty="0">
                <a:latin typeface="Arial MT"/>
                <a:cs typeface="Arial MT"/>
              </a:rPr>
              <a:t>loth</a:t>
            </a:r>
            <a:r>
              <a:rPr sz="1200" spc="-5" dirty="0">
                <a:latin typeface="Arial MT"/>
                <a:cs typeface="Arial MT"/>
              </a:rPr>
              <a:t>r</a:t>
            </a:r>
            <a:r>
              <a:rPr sz="1200" dirty="0">
                <a:latin typeface="Arial MT"/>
                <a:cs typeface="Arial MT"/>
              </a:rPr>
              <a:t>ic</a:t>
            </a:r>
            <a:r>
              <a:rPr sz="1200" spc="-10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Acid,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1,2,4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40" dirty="0">
                <a:latin typeface="Arial MT"/>
                <a:cs typeface="Arial MT"/>
              </a:rPr>
              <a:t>T</a:t>
            </a:r>
            <a:r>
              <a:rPr sz="1200" spc="-5" dirty="0">
                <a:latin typeface="Arial MT"/>
                <a:cs typeface="Arial MT"/>
              </a:rPr>
              <a:t>r</a:t>
            </a:r>
            <a:r>
              <a:rPr sz="1200" dirty="0">
                <a:latin typeface="Arial MT"/>
                <a:cs typeface="Arial MT"/>
              </a:rPr>
              <a:t>ia</a:t>
            </a:r>
            <a:r>
              <a:rPr sz="1200" spc="-15" dirty="0">
                <a:latin typeface="Arial MT"/>
                <a:cs typeface="Arial MT"/>
              </a:rPr>
              <a:t>z</a:t>
            </a:r>
            <a:r>
              <a:rPr sz="1200" dirty="0">
                <a:latin typeface="Arial MT"/>
                <a:cs typeface="Arial MT"/>
              </a:rPr>
              <a:t>inon</a:t>
            </a:r>
            <a:r>
              <a:rPr sz="1200" spc="-5" dirty="0">
                <a:latin typeface="Arial MT"/>
                <a:cs typeface="Arial MT"/>
              </a:rPr>
              <a:t>e</a:t>
            </a:r>
            <a:r>
              <a:rPr sz="1200" dirty="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Arial MT"/>
                <a:cs typeface="Arial MT"/>
              </a:rPr>
              <a:t>CCMT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Higher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incentives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these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compete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at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endParaRPr sz="12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global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scale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3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770"/>
              </a:spcBef>
            </a:pPr>
            <a:r>
              <a:rPr sz="1000" spc="-10" dirty="0">
                <a:latin typeface="Arial MT"/>
                <a:cs typeface="Arial MT"/>
              </a:rPr>
              <a:t>34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452877" y="4959222"/>
            <a:ext cx="2987040" cy="467359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26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45" dirty="0">
                <a:latin typeface="Arial MT"/>
                <a:cs typeface="Arial MT"/>
              </a:rPr>
              <a:t>Top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3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(imports):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Styrene,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PVC,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Methanol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452877" y="1697862"/>
            <a:ext cx="4554855" cy="6502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3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Select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the highest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bill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 </a:t>
            </a:r>
            <a:r>
              <a:rPr sz="1200" dirty="0">
                <a:latin typeface="Arial MT"/>
                <a:cs typeface="Arial MT"/>
              </a:rPr>
              <a:t>India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Petchem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Lower incentives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as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major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technologies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already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exist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</a:t>
            </a:r>
            <a:endParaRPr sz="12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country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52877" y="4058792"/>
            <a:ext cx="3715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5%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5" dirty="0">
                <a:latin typeface="Arial MT"/>
                <a:cs typeface="Arial MT"/>
              </a:rPr>
              <a:t> incremental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production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5" dirty="0">
                <a:latin typeface="Arial MT"/>
                <a:cs typeface="Arial MT"/>
              </a:rPr>
              <a:t> selected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52877" y="5794044"/>
            <a:ext cx="42278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Strategically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not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help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as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single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source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dependence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endParaRPr sz="12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specialty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chemicals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will</a:t>
            </a:r>
            <a:r>
              <a:rPr sz="1200" dirty="0">
                <a:latin typeface="Arial MT"/>
                <a:cs typeface="Arial MT"/>
              </a:rPr>
              <a:t> remain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2" name="object 3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427" y="6377736"/>
            <a:ext cx="8399145" cy="377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4300"/>
              </a:lnSpc>
              <a:spcBef>
                <a:spcPts val="95"/>
              </a:spcBef>
              <a:tabLst>
                <a:tab pos="240665" algn="l"/>
              </a:tabLst>
            </a:pPr>
            <a:r>
              <a:rPr sz="800" spc="-5" dirty="0">
                <a:latin typeface="Arial MT"/>
                <a:cs typeface="Arial MT"/>
              </a:rPr>
              <a:t>1.	</a:t>
            </a:r>
            <a:r>
              <a:rPr sz="800" dirty="0">
                <a:latin typeface="Arial MT"/>
                <a:cs typeface="Arial MT"/>
              </a:rPr>
              <a:t>Pet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chem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building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blocks</a:t>
            </a:r>
            <a:r>
              <a:rPr sz="800" spc="-5" dirty="0">
                <a:latin typeface="Arial MT"/>
                <a:cs typeface="Arial MT"/>
              </a:rPr>
              <a:t> and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intermediates,</a:t>
            </a:r>
            <a:r>
              <a:rPr sz="800" spc="-5" dirty="0">
                <a:latin typeface="Arial MT"/>
                <a:cs typeface="Arial MT"/>
              </a:rPr>
              <a:t> Spec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chem,</a:t>
            </a:r>
            <a:r>
              <a:rPr sz="800" spc="-5" dirty="0">
                <a:latin typeface="Arial MT"/>
                <a:cs typeface="Arial MT"/>
              </a:rPr>
              <a:t> Inorganics,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Polymers;</a:t>
            </a:r>
            <a:r>
              <a:rPr sz="800" spc="-5" dirty="0">
                <a:latin typeface="Arial MT"/>
                <a:cs typeface="Arial MT"/>
              </a:rPr>
              <a:t> 2021;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Non-exhaustive</a:t>
            </a:r>
            <a:r>
              <a:rPr sz="800" spc="6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- consisting</a:t>
            </a:r>
            <a:r>
              <a:rPr sz="800" spc="-5" dirty="0">
                <a:latin typeface="Arial MT"/>
                <a:cs typeface="Arial MT"/>
              </a:rPr>
              <a:t> 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select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6-digit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HS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codes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across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chapters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- </a:t>
            </a:r>
            <a:r>
              <a:rPr sz="800" spc="-5" dirty="0">
                <a:latin typeface="Arial MT"/>
                <a:cs typeface="Arial MT"/>
              </a:rPr>
              <a:t>28,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29,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32,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38,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39,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40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dirty="0">
                <a:latin typeface="Arial MT"/>
                <a:cs typeface="Arial MT"/>
              </a:rPr>
              <a:t> IOC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Petchem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vision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UN Comtrade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65972" y="2392426"/>
            <a:ext cx="468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Jap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65972" y="2719781"/>
            <a:ext cx="9353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South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Korea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01200" y="2382011"/>
            <a:ext cx="2024380" cy="23495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2349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5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60-90%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01200" y="2708148"/>
            <a:ext cx="2024380" cy="234950"/>
          </a:xfrm>
          <a:prstGeom prst="rect">
            <a:avLst/>
          </a:prstGeom>
          <a:solidFill>
            <a:srgbClr val="F99F82"/>
          </a:solidFill>
        </p:spPr>
        <p:txBody>
          <a:bodyPr vert="horz" wrap="square" lIns="0" tIns="2413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90"/>
              </a:spcBef>
            </a:pPr>
            <a:r>
              <a:rPr sz="1200" dirty="0">
                <a:latin typeface="Arial MT"/>
                <a:cs typeface="Arial MT"/>
              </a:rPr>
              <a:t>30-90%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173211" y="2988564"/>
          <a:ext cx="3456304" cy="1243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5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696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Singapore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52-68%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4130" marB="0"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696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EU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(Overall)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765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67%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4765" marB="0"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E453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696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India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765" marB="0"/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5-25%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4765" marB="0">
                    <a:solidFill>
                      <a:srgbClr val="E453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8163814" y="4244467"/>
            <a:ext cx="3429635" cy="1969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b="1" dirty="0">
                <a:latin typeface="Arial"/>
                <a:cs typeface="Arial"/>
              </a:rPr>
              <a:t>Limited </a:t>
            </a:r>
            <a:r>
              <a:rPr sz="1200" b="1" spc="-5" dirty="0">
                <a:latin typeface="Arial"/>
                <a:cs typeface="Arial"/>
              </a:rPr>
              <a:t>information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–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Limited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know-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how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among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exporters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existence</a:t>
            </a:r>
            <a:endParaRPr sz="12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b="1" dirty="0">
                <a:latin typeface="Arial"/>
                <a:cs typeface="Arial"/>
              </a:rPr>
              <a:t>Low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margins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 preference</a:t>
            </a:r>
            <a:r>
              <a:rPr sz="1200" b="1" spc="29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-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Low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preference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margins </a:t>
            </a:r>
            <a:r>
              <a:rPr sz="1200" dirty="0">
                <a:latin typeface="Arial MT"/>
                <a:cs typeface="Arial MT"/>
              </a:rPr>
              <a:t>specified in </a:t>
            </a:r>
            <a:r>
              <a:rPr sz="1200" spc="-20" dirty="0">
                <a:latin typeface="Arial MT"/>
                <a:cs typeface="Arial MT"/>
              </a:rPr>
              <a:t>FTAs </a:t>
            </a:r>
            <a:r>
              <a:rPr sz="1200" dirty="0">
                <a:latin typeface="Arial MT"/>
                <a:cs typeface="Arial MT"/>
              </a:rPr>
              <a:t>deter </a:t>
            </a:r>
            <a:r>
              <a:rPr sz="1200" spc="-5" dirty="0">
                <a:latin typeface="Arial MT"/>
                <a:cs typeface="Arial MT"/>
              </a:rPr>
              <a:t>exporters </a:t>
            </a:r>
            <a:r>
              <a:rPr sz="1200" spc="-10" dirty="0">
                <a:latin typeface="Arial MT"/>
                <a:cs typeface="Arial MT"/>
              </a:rPr>
              <a:t>who </a:t>
            </a:r>
            <a:r>
              <a:rPr sz="1200" spc="-5" dirty="0">
                <a:latin typeface="Arial MT"/>
                <a:cs typeface="Arial MT"/>
              </a:rPr>
              <a:t> do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not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want</a:t>
            </a:r>
            <a:r>
              <a:rPr sz="1200" dirty="0">
                <a:latin typeface="Arial MT"/>
                <a:cs typeface="Arial MT"/>
              </a:rPr>
              <a:t> to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incur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additional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costs</a:t>
            </a:r>
            <a:endParaRPr sz="1200">
              <a:latin typeface="Arial MT"/>
              <a:cs typeface="Arial MT"/>
            </a:endParaRPr>
          </a:p>
          <a:p>
            <a:pPr marL="238125" marR="7048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b="1" spc="-10" dirty="0">
                <a:latin typeface="Arial"/>
                <a:cs typeface="Arial"/>
              </a:rPr>
              <a:t>Delays</a:t>
            </a:r>
            <a:r>
              <a:rPr sz="1200" b="1" dirty="0">
                <a:latin typeface="Arial"/>
                <a:cs typeface="Arial"/>
              </a:rPr>
              <a:t> in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exports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–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Delays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due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paperwork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-15" dirty="0">
                <a:latin typeface="Arial MT"/>
                <a:cs typeface="Arial MT"/>
              </a:rPr>
              <a:t>v</a:t>
            </a:r>
            <a:r>
              <a:rPr sz="1200" spc="-5" dirty="0">
                <a:latin typeface="Arial MT"/>
                <a:cs typeface="Arial MT"/>
              </a:rPr>
              <a:t>ol</a:t>
            </a:r>
            <a:r>
              <a:rPr sz="1200" spc="-20" dirty="0">
                <a:latin typeface="Arial MT"/>
                <a:cs typeface="Arial MT"/>
              </a:rPr>
              <a:t>v</a:t>
            </a:r>
            <a:r>
              <a:rPr sz="1200" spc="-5" dirty="0">
                <a:latin typeface="Arial MT"/>
                <a:cs typeface="Arial MT"/>
              </a:rPr>
              <a:t>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also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5" dirty="0">
                <a:latin typeface="Arial MT"/>
                <a:cs typeface="Arial MT"/>
              </a:rPr>
              <a:t>e</a:t>
            </a:r>
            <a:r>
              <a:rPr sz="1200" dirty="0">
                <a:latin typeface="Arial MT"/>
                <a:cs typeface="Arial MT"/>
              </a:rPr>
              <a:t>r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5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ntial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</a:t>
            </a:r>
            <a:r>
              <a:rPr sz="1200" spc="-75" dirty="0">
                <a:latin typeface="Arial MT"/>
                <a:cs typeface="Arial MT"/>
              </a:rPr>
              <a:t>T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10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use</a:t>
            </a:r>
            <a:r>
              <a:rPr sz="1200" dirty="0">
                <a:latin typeface="Arial MT"/>
                <a:cs typeface="Arial MT"/>
              </a:rPr>
              <a:t>rs</a:t>
            </a:r>
            <a:endParaRPr sz="1200">
              <a:latin typeface="Arial MT"/>
              <a:cs typeface="Arial MT"/>
            </a:endParaRPr>
          </a:p>
          <a:p>
            <a:pPr marL="238125" marR="4064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b="1" spc="-5" dirty="0">
                <a:latin typeface="Arial"/>
                <a:cs typeface="Arial"/>
              </a:rPr>
              <a:t>Administrative costs </a:t>
            </a:r>
            <a:r>
              <a:rPr sz="1200" dirty="0">
                <a:latin typeface="Arial MT"/>
                <a:cs typeface="Arial MT"/>
              </a:rPr>
              <a:t>– </a:t>
            </a:r>
            <a:r>
              <a:rPr sz="1200" spc="-5" dirty="0">
                <a:latin typeface="Arial MT"/>
                <a:cs typeface="Arial MT"/>
              </a:rPr>
              <a:t>Administrative </a:t>
            </a:r>
            <a:r>
              <a:rPr sz="1200" dirty="0">
                <a:latin typeface="Arial MT"/>
                <a:cs typeface="Arial MT"/>
              </a:rPr>
              <a:t>costs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involved in proving place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origin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export are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high;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tariff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equivalent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is</a:t>
            </a:r>
            <a:r>
              <a:rPr sz="1200" dirty="0">
                <a:latin typeface="Arial MT"/>
                <a:cs typeface="Arial MT"/>
              </a:rPr>
              <a:t> estimated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3%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0766" y="1558289"/>
            <a:ext cx="3440429" cy="73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255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</a:t>
            </a:r>
            <a:r>
              <a:rPr sz="1400" b="1" spc="-10" dirty="0">
                <a:latin typeface="Arial"/>
                <a:cs typeface="Arial"/>
              </a:rPr>
              <a:t>nd</a:t>
            </a:r>
            <a:r>
              <a:rPr sz="1400" b="1" dirty="0">
                <a:latin typeface="Arial"/>
                <a:cs typeface="Arial"/>
              </a:rPr>
              <a:t>ia's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F</a:t>
            </a:r>
            <a:r>
              <a:rPr sz="1400" b="1" spc="-114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tiliz</a:t>
            </a:r>
            <a:r>
              <a:rPr sz="1400" b="1" spc="-15" dirty="0">
                <a:latin typeface="Arial"/>
                <a:cs typeface="Arial"/>
              </a:rPr>
              <a:t>a</a:t>
            </a:r>
            <a:r>
              <a:rPr sz="1400" b="1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io</a:t>
            </a:r>
            <a:r>
              <a:rPr sz="1400" b="1" dirty="0">
                <a:latin typeface="Arial"/>
                <a:cs typeface="Arial"/>
              </a:rPr>
              <a:t>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rate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is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ch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</a:t>
            </a:r>
            <a:r>
              <a:rPr sz="1400" b="1" spc="-10" dirty="0">
                <a:latin typeface="Arial"/>
                <a:cs typeface="Arial"/>
              </a:rPr>
              <a:t>o</a:t>
            </a:r>
            <a:r>
              <a:rPr sz="1400" b="1" spc="20" dirty="0">
                <a:latin typeface="Arial"/>
                <a:cs typeface="Arial"/>
              </a:rPr>
              <a:t>w</a:t>
            </a:r>
            <a:r>
              <a:rPr sz="1400" b="1" spc="-15" dirty="0">
                <a:latin typeface="Arial"/>
                <a:cs typeface="Arial"/>
              </a:rPr>
              <a:t>e</a:t>
            </a:r>
            <a:r>
              <a:rPr sz="1400" b="1" dirty="0">
                <a:latin typeface="Arial"/>
                <a:cs typeface="Arial"/>
              </a:rPr>
              <a:t>r  </a:t>
            </a:r>
            <a:r>
              <a:rPr sz="1400" b="1" spc="-5" dirty="0">
                <a:latin typeface="Arial"/>
                <a:cs typeface="Arial"/>
              </a:rPr>
              <a:t>than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other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countries'</a:t>
            </a:r>
            <a:endParaRPr sz="140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545"/>
              </a:spcBef>
              <a:tabLst>
                <a:tab pos="1446530" algn="l"/>
              </a:tabLst>
            </a:pPr>
            <a:r>
              <a:rPr sz="1400" b="1" spc="-10" dirty="0">
                <a:latin typeface="Arial"/>
                <a:cs typeface="Arial"/>
              </a:rPr>
              <a:t>C</a:t>
            </a:r>
            <a:r>
              <a:rPr sz="1400" b="1" spc="-5" dirty="0">
                <a:latin typeface="Arial"/>
                <a:cs typeface="Arial"/>
              </a:rPr>
              <a:t>oun</a:t>
            </a:r>
            <a:r>
              <a:rPr sz="1400" b="1" dirty="0">
                <a:latin typeface="Arial"/>
                <a:cs typeface="Arial"/>
              </a:rPr>
              <a:t>try	</a:t>
            </a:r>
            <a:r>
              <a:rPr sz="1400" b="1" spc="-10" dirty="0">
                <a:latin typeface="Arial"/>
                <a:cs typeface="Arial"/>
              </a:rPr>
              <a:t>F</a:t>
            </a:r>
            <a:r>
              <a:rPr sz="1400" b="1" spc="-120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tilizat</a:t>
            </a:r>
            <a:r>
              <a:rPr sz="1400" b="1" spc="-10" dirty="0">
                <a:latin typeface="Arial"/>
                <a:cs typeface="Arial"/>
              </a:rPr>
              <a:t>io</a:t>
            </a:r>
            <a:r>
              <a:rPr sz="1400" b="1" dirty="0">
                <a:latin typeface="Arial"/>
                <a:cs typeface="Arial"/>
              </a:rPr>
              <a:t>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R</a:t>
            </a:r>
            <a:r>
              <a:rPr sz="1400" b="1" dirty="0">
                <a:latin typeface="Arial"/>
                <a:cs typeface="Arial"/>
              </a:rPr>
              <a:t>ate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(%)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173211" y="2333244"/>
            <a:ext cx="3465829" cy="0"/>
          </a:xfrm>
          <a:custGeom>
            <a:avLst/>
            <a:gdLst/>
            <a:ahLst/>
            <a:cxnLst/>
            <a:rect l="l" t="t" r="r" b="b"/>
            <a:pathLst>
              <a:path w="3465829">
                <a:moveTo>
                  <a:pt x="0" y="0"/>
                </a:moveTo>
                <a:lnTo>
                  <a:pt x="3465449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73211" y="2662427"/>
            <a:ext cx="3465829" cy="0"/>
          </a:xfrm>
          <a:custGeom>
            <a:avLst/>
            <a:gdLst/>
            <a:ahLst/>
            <a:cxnLst/>
            <a:rect l="l" t="t" r="r" b="b"/>
            <a:pathLst>
              <a:path w="3465829">
                <a:moveTo>
                  <a:pt x="0" y="0"/>
                </a:moveTo>
                <a:lnTo>
                  <a:pt x="3465449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802111" y="3924300"/>
            <a:ext cx="0" cy="301625"/>
          </a:xfrm>
          <a:custGeom>
            <a:avLst/>
            <a:gdLst/>
            <a:ahLst/>
            <a:cxnLst/>
            <a:rect l="l" t="t" r="r" b="b"/>
            <a:pathLst>
              <a:path h="301625">
                <a:moveTo>
                  <a:pt x="0" y="0"/>
                </a:moveTo>
                <a:lnTo>
                  <a:pt x="0" y="301625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70947" y="940308"/>
            <a:ext cx="154305" cy="155575"/>
          </a:xfrm>
          <a:custGeom>
            <a:avLst/>
            <a:gdLst/>
            <a:ahLst/>
            <a:cxnLst/>
            <a:rect l="l" t="t" r="r" b="b"/>
            <a:pathLst>
              <a:path w="154304" h="155575">
                <a:moveTo>
                  <a:pt x="153924" y="0"/>
                </a:moveTo>
                <a:lnTo>
                  <a:pt x="0" y="0"/>
                </a:lnTo>
                <a:lnTo>
                  <a:pt x="0" y="155448"/>
                </a:lnTo>
                <a:lnTo>
                  <a:pt x="153924" y="155448"/>
                </a:lnTo>
                <a:lnTo>
                  <a:pt x="15392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073640" cy="8274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0" dirty="0"/>
              <a:t>9.</a:t>
            </a:r>
            <a:r>
              <a:rPr spc="-155" dirty="0"/>
              <a:t> </a:t>
            </a:r>
            <a:r>
              <a:rPr spc="-125" dirty="0"/>
              <a:t>The</a:t>
            </a:r>
            <a:r>
              <a:rPr spc="-145" dirty="0"/>
              <a:t> </a:t>
            </a:r>
            <a:r>
              <a:rPr spc="-70" dirty="0"/>
              <a:t>Indian</a:t>
            </a:r>
            <a:r>
              <a:rPr spc="-165" dirty="0"/>
              <a:t> </a:t>
            </a:r>
            <a:r>
              <a:rPr spc="45" dirty="0"/>
              <a:t>chemical</a:t>
            </a:r>
            <a:r>
              <a:rPr spc="-180" dirty="0"/>
              <a:t> </a:t>
            </a:r>
            <a:r>
              <a:rPr spc="-120" dirty="0"/>
              <a:t>industry</a:t>
            </a:r>
            <a:r>
              <a:rPr spc="-180" dirty="0"/>
              <a:t> </a:t>
            </a:r>
            <a:r>
              <a:rPr spc="-225" dirty="0"/>
              <a:t>is</a:t>
            </a:r>
            <a:r>
              <a:rPr spc="-185" dirty="0"/>
              <a:t> </a:t>
            </a:r>
            <a:r>
              <a:rPr spc="-5" dirty="0"/>
              <a:t>obtaining</a:t>
            </a:r>
            <a:r>
              <a:rPr spc="-195" dirty="0"/>
              <a:t> </a:t>
            </a:r>
            <a:r>
              <a:rPr spc="-65" dirty="0"/>
              <a:t>limited</a:t>
            </a:r>
            <a:r>
              <a:rPr spc="-190" dirty="0"/>
              <a:t> </a:t>
            </a:r>
            <a:r>
              <a:rPr spc="-45" dirty="0"/>
              <a:t>benefits</a:t>
            </a:r>
            <a:r>
              <a:rPr spc="-195" dirty="0"/>
              <a:t> </a:t>
            </a:r>
            <a:r>
              <a:rPr spc="-50" dirty="0"/>
              <a:t>through</a:t>
            </a:r>
            <a:r>
              <a:rPr spc="-160" dirty="0"/>
              <a:t> </a:t>
            </a:r>
            <a:r>
              <a:rPr spc="-210" dirty="0"/>
              <a:t>FTAs</a:t>
            </a:r>
            <a:r>
              <a:rPr spc="-125" dirty="0"/>
              <a:t> </a:t>
            </a:r>
            <a:r>
              <a:rPr spc="-65" dirty="0"/>
              <a:t>as </a:t>
            </a:r>
            <a:r>
              <a:rPr spc="-760" dirty="0"/>
              <a:t> </a:t>
            </a:r>
            <a:r>
              <a:rPr spc="70" dirty="0"/>
              <a:t>compared</a:t>
            </a:r>
            <a:r>
              <a:rPr spc="-155" dirty="0"/>
              <a:t> </a:t>
            </a:r>
            <a:r>
              <a:rPr spc="-120" dirty="0"/>
              <a:t>t</a:t>
            </a:r>
            <a:r>
              <a:rPr spc="100" dirty="0"/>
              <a:t>o</a:t>
            </a:r>
            <a:r>
              <a:rPr spc="-165" dirty="0"/>
              <a:t> </a:t>
            </a:r>
            <a:r>
              <a:rPr spc="125" dirty="0"/>
              <a:t>p</a:t>
            </a:r>
            <a:r>
              <a:rPr spc="-90" dirty="0"/>
              <a:t>ar</a:t>
            </a:r>
            <a:r>
              <a:rPr spc="-60" dirty="0"/>
              <a:t>t</a:t>
            </a:r>
            <a:r>
              <a:rPr spc="-75" dirty="0"/>
              <a:t>ner</a:t>
            </a:r>
            <a:r>
              <a:rPr spc="-165" dirty="0"/>
              <a:t> </a:t>
            </a:r>
            <a:r>
              <a:rPr spc="260" dirty="0"/>
              <a:t>c</a:t>
            </a:r>
            <a:r>
              <a:rPr spc="-40" dirty="0"/>
              <a:t>oun</a:t>
            </a:r>
            <a:r>
              <a:rPr spc="-15" dirty="0"/>
              <a:t>t</a:t>
            </a:r>
            <a:r>
              <a:rPr spc="-270" dirty="0"/>
              <a:t>r</a:t>
            </a:r>
            <a:r>
              <a:rPr spc="-165" dirty="0"/>
              <a:t>i</a:t>
            </a:r>
            <a:r>
              <a:rPr spc="-90" dirty="0"/>
              <a:t>es</a:t>
            </a:r>
          </a:p>
          <a:p>
            <a:pPr marR="115570" algn="r">
              <a:lnSpc>
                <a:spcPct val="100000"/>
              </a:lnSpc>
              <a:spcBef>
                <a:spcPts val="60"/>
              </a:spcBef>
              <a:tabLst>
                <a:tab pos="1238250" algn="l"/>
              </a:tabLst>
            </a:pPr>
            <a:r>
              <a:rPr sz="1000" b="1" dirty="0">
                <a:latin typeface="Arial"/>
                <a:cs typeface="Arial"/>
              </a:rPr>
              <a:t>FTA </a:t>
            </a:r>
            <a:r>
              <a:rPr sz="1000" b="1" spc="-5" dirty="0">
                <a:latin typeface="Arial"/>
                <a:cs typeface="Arial"/>
              </a:rPr>
              <a:t>Utilization:	</a:t>
            </a:r>
            <a:r>
              <a:rPr sz="1000" spc="-5" dirty="0">
                <a:latin typeface="Arial MT"/>
                <a:cs typeface="Arial MT"/>
              </a:rPr>
              <a:t>High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1411711" y="940308"/>
            <a:ext cx="154305" cy="155575"/>
          </a:xfrm>
          <a:custGeom>
            <a:avLst/>
            <a:gdLst/>
            <a:ahLst/>
            <a:cxnLst/>
            <a:rect l="l" t="t" r="r" b="b"/>
            <a:pathLst>
              <a:path w="154304" h="155575">
                <a:moveTo>
                  <a:pt x="153924" y="0"/>
                </a:moveTo>
                <a:lnTo>
                  <a:pt x="0" y="0"/>
                </a:lnTo>
                <a:lnTo>
                  <a:pt x="0" y="155448"/>
                </a:lnTo>
                <a:lnTo>
                  <a:pt x="153924" y="155448"/>
                </a:lnTo>
                <a:lnTo>
                  <a:pt x="153924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1613006" y="923036"/>
            <a:ext cx="2571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Low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0546080" y="940308"/>
            <a:ext cx="154305" cy="155575"/>
          </a:xfrm>
          <a:custGeom>
            <a:avLst/>
            <a:gdLst/>
            <a:ahLst/>
            <a:cxnLst/>
            <a:rect l="l" t="t" r="r" b="b"/>
            <a:pathLst>
              <a:path w="154304" h="155575">
                <a:moveTo>
                  <a:pt x="153924" y="0"/>
                </a:moveTo>
                <a:lnTo>
                  <a:pt x="0" y="0"/>
                </a:lnTo>
                <a:lnTo>
                  <a:pt x="0" y="155448"/>
                </a:lnTo>
                <a:lnTo>
                  <a:pt x="153924" y="155448"/>
                </a:lnTo>
                <a:lnTo>
                  <a:pt x="153924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0747629" y="923036"/>
            <a:ext cx="4743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M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spc="-5" dirty="0">
                <a:latin typeface="Arial MT"/>
                <a:cs typeface="Arial MT"/>
              </a:rPr>
              <a:t>d</a:t>
            </a:r>
            <a:r>
              <a:rPr sz="1000" spc="-15" dirty="0">
                <a:latin typeface="Arial MT"/>
                <a:cs typeface="Arial MT"/>
              </a:rPr>
              <a:t>i</a:t>
            </a:r>
            <a:r>
              <a:rPr sz="1000" spc="-5" dirty="0">
                <a:latin typeface="Arial MT"/>
                <a:cs typeface="Arial MT"/>
              </a:rPr>
              <a:t>um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3075" y="1771650"/>
            <a:ext cx="4027804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latin typeface="Arial"/>
                <a:cs typeface="Arial"/>
              </a:rPr>
              <a:t>Trade </a:t>
            </a:r>
            <a:r>
              <a:rPr sz="1400" b="1" spc="-5" dirty="0">
                <a:latin typeface="Arial"/>
                <a:cs typeface="Arial"/>
              </a:rPr>
              <a:t>balance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for</a:t>
            </a:r>
            <a:r>
              <a:rPr sz="1400" b="1" dirty="0">
                <a:latin typeface="Arial"/>
                <a:cs typeface="Arial"/>
              </a:rPr>
              <a:t> major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40" dirty="0">
                <a:latin typeface="Arial"/>
                <a:cs typeface="Arial"/>
              </a:rPr>
              <a:t>FTA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partner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countries</a:t>
            </a:r>
            <a:r>
              <a:rPr sz="1350" b="1" baseline="24691" dirty="0">
                <a:latin typeface="Arial"/>
                <a:cs typeface="Arial"/>
              </a:rPr>
              <a:t>1</a:t>
            </a:r>
            <a:endParaRPr sz="1350" baseline="24691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11480" y="2040635"/>
            <a:ext cx="11083925" cy="0"/>
          </a:xfrm>
          <a:custGeom>
            <a:avLst/>
            <a:gdLst/>
            <a:ahLst/>
            <a:cxnLst/>
            <a:rect l="l" t="t" r="r" b="b"/>
            <a:pathLst>
              <a:path w="11083925">
                <a:moveTo>
                  <a:pt x="0" y="0"/>
                </a:moveTo>
                <a:lnTo>
                  <a:pt x="1108392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056638" y="2498217"/>
            <a:ext cx="16865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673225" algn="l"/>
              </a:tabLst>
            </a:pPr>
            <a:r>
              <a:rPr sz="1400" b="1" dirty="0">
                <a:latin typeface="Arial"/>
                <a:cs typeface="Arial"/>
              </a:rPr>
              <a:t>Pre-</a:t>
            </a:r>
            <a:r>
              <a:rPr sz="1400" b="1" spc="-10" dirty="0">
                <a:latin typeface="Arial"/>
                <a:cs typeface="Arial"/>
              </a:rPr>
              <a:t>F</a:t>
            </a:r>
            <a:r>
              <a:rPr sz="1400" b="1" spc="-114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spc="-80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ra</a:t>
            </a:r>
            <a:r>
              <a:rPr sz="1400" b="1" spc="-10" dirty="0">
                <a:latin typeface="Arial"/>
                <a:cs typeface="Arial"/>
              </a:rPr>
              <a:t>d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30" dirty="0">
                <a:latin typeface="Arial"/>
                <a:cs typeface="Arial"/>
              </a:rPr>
              <a:t>w</a:t>
            </a:r>
            <a:r>
              <a:rPr sz="1400" b="1" spc="-10" dirty="0">
                <a:latin typeface="Arial"/>
                <a:cs typeface="Arial"/>
              </a:rPr>
              <a:t>i</a:t>
            </a:r>
            <a:r>
              <a:rPr sz="1400" b="1" spc="-15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h  </a:t>
            </a:r>
            <a:r>
              <a:rPr sz="1400" b="1" u="sng" spc="-5" dirty="0"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India	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96944" y="2477516"/>
            <a:ext cx="115125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Current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trade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(2021)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03961" y="3316604"/>
            <a:ext cx="8559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Countries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996944" y="2982848"/>
            <a:ext cx="635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Ratio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(E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rts/  Imports)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19217" y="2982848"/>
            <a:ext cx="712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India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as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200" b="1" spc="-5" dirty="0">
                <a:latin typeface="Arial"/>
                <a:cs typeface="Arial"/>
              </a:rPr>
              <a:t>%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total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Import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003547" y="2953511"/>
            <a:ext cx="1652905" cy="0"/>
          </a:xfrm>
          <a:custGeom>
            <a:avLst/>
            <a:gdLst/>
            <a:ahLst/>
            <a:cxnLst/>
            <a:rect l="l" t="t" r="r" b="b"/>
            <a:pathLst>
              <a:path w="1652904">
                <a:moveTo>
                  <a:pt x="0" y="0"/>
                </a:moveTo>
                <a:lnTo>
                  <a:pt x="1652651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096261" y="2982848"/>
            <a:ext cx="5759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L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st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FY  before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30" dirty="0">
                <a:latin typeface="Arial"/>
                <a:cs typeface="Arial"/>
              </a:rPr>
              <a:t>FTA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95041" y="2982848"/>
            <a:ext cx="635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Ratio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(E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rts/  Imports)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02279" y="3614928"/>
            <a:ext cx="728980" cy="215265"/>
          </a:xfrm>
          <a:custGeom>
            <a:avLst/>
            <a:gdLst/>
            <a:ahLst/>
            <a:cxnLst/>
            <a:rect l="l" t="t" r="r" b="b"/>
            <a:pathLst>
              <a:path w="728979" h="215264">
                <a:moveTo>
                  <a:pt x="728471" y="0"/>
                </a:moveTo>
                <a:lnTo>
                  <a:pt x="0" y="0"/>
                </a:lnTo>
                <a:lnTo>
                  <a:pt x="0" y="214884"/>
                </a:lnTo>
                <a:lnTo>
                  <a:pt x="728471" y="214884"/>
                </a:lnTo>
                <a:lnTo>
                  <a:pt x="728471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03547" y="3912108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6" y="0"/>
                </a:moveTo>
                <a:lnTo>
                  <a:pt x="0" y="0"/>
                </a:lnTo>
                <a:lnTo>
                  <a:pt x="0" y="213360"/>
                </a:lnTo>
                <a:lnTo>
                  <a:pt x="729996" y="213360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02279" y="3912108"/>
            <a:ext cx="728980" cy="213360"/>
          </a:xfrm>
          <a:custGeom>
            <a:avLst/>
            <a:gdLst/>
            <a:ahLst/>
            <a:cxnLst/>
            <a:rect l="l" t="t" r="r" b="b"/>
            <a:pathLst>
              <a:path w="728979" h="213360">
                <a:moveTo>
                  <a:pt x="728471" y="0"/>
                </a:moveTo>
                <a:lnTo>
                  <a:pt x="0" y="0"/>
                </a:lnTo>
                <a:lnTo>
                  <a:pt x="0" y="213360"/>
                </a:lnTo>
                <a:lnTo>
                  <a:pt x="728471" y="213360"/>
                </a:lnTo>
                <a:lnTo>
                  <a:pt x="728471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003547" y="4207764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4"/>
                </a:lnTo>
                <a:lnTo>
                  <a:pt x="729996" y="214884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02279" y="4207764"/>
            <a:ext cx="728980" cy="215265"/>
          </a:xfrm>
          <a:custGeom>
            <a:avLst/>
            <a:gdLst/>
            <a:ahLst/>
            <a:cxnLst/>
            <a:rect l="l" t="t" r="r" b="b"/>
            <a:pathLst>
              <a:path w="728979" h="215264">
                <a:moveTo>
                  <a:pt x="728471" y="0"/>
                </a:moveTo>
                <a:lnTo>
                  <a:pt x="0" y="0"/>
                </a:lnTo>
                <a:lnTo>
                  <a:pt x="0" y="214884"/>
                </a:lnTo>
                <a:lnTo>
                  <a:pt x="728471" y="214884"/>
                </a:lnTo>
                <a:lnTo>
                  <a:pt x="728471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003547" y="4506467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4"/>
                </a:lnTo>
                <a:lnTo>
                  <a:pt x="729996" y="214884"/>
                </a:lnTo>
                <a:lnTo>
                  <a:pt x="72999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002279" y="4506467"/>
            <a:ext cx="728980" cy="215265"/>
          </a:xfrm>
          <a:custGeom>
            <a:avLst/>
            <a:gdLst/>
            <a:ahLst/>
            <a:cxnLst/>
            <a:rect l="l" t="t" r="r" b="b"/>
            <a:pathLst>
              <a:path w="728979" h="215264">
                <a:moveTo>
                  <a:pt x="728471" y="0"/>
                </a:moveTo>
                <a:lnTo>
                  <a:pt x="0" y="0"/>
                </a:lnTo>
                <a:lnTo>
                  <a:pt x="0" y="214884"/>
                </a:lnTo>
                <a:lnTo>
                  <a:pt x="728471" y="214884"/>
                </a:lnTo>
                <a:lnTo>
                  <a:pt x="728471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03547" y="4803647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3"/>
                </a:lnTo>
                <a:lnTo>
                  <a:pt x="729996" y="214883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02279" y="4803647"/>
            <a:ext cx="728980" cy="215265"/>
          </a:xfrm>
          <a:custGeom>
            <a:avLst/>
            <a:gdLst/>
            <a:ahLst/>
            <a:cxnLst/>
            <a:rect l="l" t="t" r="r" b="b"/>
            <a:pathLst>
              <a:path w="728979" h="215264">
                <a:moveTo>
                  <a:pt x="728471" y="0"/>
                </a:moveTo>
                <a:lnTo>
                  <a:pt x="0" y="0"/>
                </a:lnTo>
                <a:lnTo>
                  <a:pt x="0" y="214883"/>
                </a:lnTo>
                <a:lnTo>
                  <a:pt x="728471" y="214883"/>
                </a:lnTo>
                <a:lnTo>
                  <a:pt x="728471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03547" y="5102352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4"/>
                </a:lnTo>
                <a:lnTo>
                  <a:pt x="729996" y="214884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002279" y="5102352"/>
            <a:ext cx="728980" cy="215265"/>
          </a:xfrm>
          <a:custGeom>
            <a:avLst/>
            <a:gdLst/>
            <a:ahLst/>
            <a:cxnLst/>
            <a:rect l="l" t="t" r="r" b="b"/>
            <a:pathLst>
              <a:path w="728979" h="215264">
                <a:moveTo>
                  <a:pt x="728471" y="0"/>
                </a:moveTo>
                <a:lnTo>
                  <a:pt x="0" y="0"/>
                </a:lnTo>
                <a:lnTo>
                  <a:pt x="0" y="214884"/>
                </a:lnTo>
                <a:lnTo>
                  <a:pt x="728471" y="214884"/>
                </a:lnTo>
                <a:lnTo>
                  <a:pt x="728471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8431" y="2125979"/>
            <a:ext cx="152400" cy="154305"/>
          </a:xfrm>
          <a:custGeom>
            <a:avLst/>
            <a:gdLst/>
            <a:ahLst/>
            <a:cxnLst/>
            <a:rect l="l" t="t" r="r" b="b"/>
            <a:pathLst>
              <a:path w="152400" h="154305">
                <a:moveTo>
                  <a:pt x="152400" y="0"/>
                </a:moveTo>
                <a:lnTo>
                  <a:pt x="0" y="0"/>
                </a:lnTo>
                <a:lnTo>
                  <a:pt x="0" y="153924"/>
                </a:lnTo>
                <a:lnTo>
                  <a:pt x="152400" y="153924"/>
                </a:lnTo>
                <a:lnTo>
                  <a:pt x="152400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08431" y="2339339"/>
            <a:ext cx="152400" cy="154305"/>
          </a:xfrm>
          <a:custGeom>
            <a:avLst/>
            <a:gdLst/>
            <a:ahLst/>
            <a:cxnLst/>
            <a:rect l="l" t="t" r="r" b="b"/>
            <a:pathLst>
              <a:path w="152400" h="154305">
                <a:moveTo>
                  <a:pt x="152400" y="0"/>
                </a:moveTo>
                <a:lnTo>
                  <a:pt x="0" y="0"/>
                </a:lnTo>
                <a:lnTo>
                  <a:pt x="0" y="153924"/>
                </a:lnTo>
                <a:lnTo>
                  <a:pt x="152400" y="153924"/>
                </a:lnTo>
                <a:lnTo>
                  <a:pt x="152400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06958" y="2045995"/>
            <a:ext cx="1169670" cy="454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0600"/>
              </a:lnSpc>
              <a:spcBef>
                <a:spcPts val="100"/>
              </a:spcBef>
            </a:pPr>
            <a:r>
              <a:rPr sz="1000" spc="-5" dirty="0">
                <a:latin typeface="Arial MT"/>
                <a:cs typeface="Arial MT"/>
              </a:rPr>
              <a:t>Increase in E/I ratio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Decrease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in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E/I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ratio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83021" y="2970021"/>
            <a:ext cx="635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Ratio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(E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rts/  Imports)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890259" y="3602735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5" y="0"/>
                </a:moveTo>
                <a:lnTo>
                  <a:pt x="0" y="0"/>
                </a:lnTo>
                <a:lnTo>
                  <a:pt x="0" y="213359"/>
                </a:lnTo>
                <a:lnTo>
                  <a:pt x="729995" y="213359"/>
                </a:lnTo>
                <a:lnTo>
                  <a:pt x="729995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890259" y="3898391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5" y="0"/>
                </a:moveTo>
                <a:lnTo>
                  <a:pt x="0" y="0"/>
                </a:lnTo>
                <a:lnTo>
                  <a:pt x="0" y="214884"/>
                </a:lnTo>
                <a:lnTo>
                  <a:pt x="729995" y="214884"/>
                </a:lnTo>
                <a:lnTo>
                  <a:pt x="729995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890259" y="4197096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5" y="0"/>
                </a:moveTo>
                <a:lnTo>
                  <a:pt x="0" y="0"/>
                </a:lnTo>
                <a:lnTo>
                  <a:pt x="0" y="214883"/>
                </a:lnTo>
                <a:lnTo>
                  <a:pt x="729995" y="214883"/>
                </a:lnTo>
                <a:lnTo>
                  <a:pt x="729995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890259" y="4494276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5" y="0"/>
                </a:moveTo>
                <a:lnTo>
                  <a:pt x="0" y="0"/>
                </a:lnTo>
                <a:lnTo>
                  <a:pt x="0" y="214884"/>
                </a:lnTo>
                <a:lnTo>
                  <a:pt x="729995" y="214884"/>
                </a:lnTo>
                <a:lnTo>
                  <a:pt x="729995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890259" y="4792979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5" y="0"/>
                </a:moveTo>
                <a:lnTo>
                  <a:pt x="0" y="0"/>
                </a:lnTo>
                <a:lnTo>
                  <a:pt x="0" y="213360"/>
                </a:lnTo>
                <a:lnTo>
                  <a:pt x="729995" y="213360"/>
                </a:lnTo>
                <a:lnTo>
                  <a:pt x="729995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90259" y="5090159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5" y="0"/>
                </a:moveTo>
                <a:lnTo>
                  <a:pt x="0" y="0"/>
                </a:lnTo>
                <a:lnTo>
                  <a:pt x="0" y="213360"/>
                </a:lnTo>
                <a:lnTo>
                  <a:pt x="729995" y="213360"/>
                </a:lnTo>
                <a:lnTo>
                  <a:pt x="729995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6877050" y="2968497"/>
            <a:ext cx="6350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Ratio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(E</a:t>
            </a:r>
            <a:r>
              <a:rPr sz="1200" spc="-15" dirty="0">
                <a:latin typeface="Arial MT"/>
                <a:cs typeface="Arial MT"/>
              </a:rPr>
              <a:t>x</a:t>
            </a:r>
            <a:r>
              <a:rPr sz="1200" spc="-5" dirty="0">
                <a:latin typeface="Arial MT"/>
                <a:cs typeface="Arial MT"/>
              </a:rPr>
              <a:t>po</a:t>
            </a:r>
            <a:r>
              <a:rPr sz="1200" dirty="0">
                <a:latin typeface="Arial MT"/>
                <a:cs typeface="Arial MT"/>
              </a:rPr>
              <a:t>rts/  Imports)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6883907" y="3601211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6" y="0"/>
                </a:moveTo>
                <a:lnTo>
                  <a:pt x="0" y="0"/>
                </a:lnTo>
                <a:lnTo>
                  <a:pt x="0" y="213360"/>
                </a:lnTo>
                <a:lnTo>
                  <a:pt x="729996" y="213360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883907" y="3898391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4"/>
                </a:lnTo>
                <a:lnTo>
                  <a:pt x="729996" y="214884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883907" y="4195571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3"/>
                </a:lnTo>
                <a:lnTo>
                  <a:pt x="729996" y="214883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883907" y="4492752"/>
            <a:ext cx="730250" cy="215265"/>
          </a:xfrm>
          <a:custGeom>
            <a:avLst/>
            <a:gdLst/>
            <a:ahLst/>
            <a:cxnLst/>
            <a:rect l="l" t="t" r="r" b="b"/>
            <a:pathLst>
              <a:path w="730250" h="215264">
                <a:moveTo>
                  <a:pt x="729996" y="0"/>
                </a:moveTo>
                <a:lnTo>
                  <a:pt x="0" y="0"/>
                </a:lnTo>
                <a:lnTo>
                  <a:pt x="0" y="214884"/>
                </a:lnTo>
                <a:lnTo>
                  <a:pt x="729996" y="214884"/>
                </a:lnTo>
                <a:lnTo>
                  <a:pt x="72999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883907" y="4791455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6" y="0"/>
                </a:moveTo>
                <a:lnTo>
                  <a:pt x="0" y="0"/>
                </a:lnTo>
                <a:lnTo>
                  <a:pt x="0" y="213360"/>
                </a:lnTo>
                <a:lnTo>
                  <a:pt x="729996" y="213360"/>
                </a:lnTo>
                <a:lnTo>
                  <a:pt x="729996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883907" y="5088635"/>
            <a:ext cx="730250" cy="213360"/>
          </a:xfrm>
          <a:custGeom>
            <a:avLst/>
            <a:gdLst/>
            <a:ahLst/>
            <a:cxnLst/>
            <a:rect l="l" t="t" r="r" b="b"/>
            <a:pathLst>
              <a:path w="730250" h="213360">
                <a:moveTo>
                  <a:pt x="729996" y="0"/>
                </a:moveTo>
                <a:lnTo>
                  <a:pt x="0" y="0"/>
                </a:lnTo>
                <a:lnTo>
                  <a:pt x="0" y="213359"/>
                </a:lnTo>
                <a:lnTo>
                  <a:pt x="729996" y="213359"/>
                </a:lnTo>
                <a:lnTo>
                  <a:pt x="72999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844540" y="2953511"/>
            <a:ext cx="774700" cy="0"/>
          </a:xfrm>
          <a:custGeom>
            <a:avLst/>
            <a:gdLst/>
            <a:ahLst/>
            <a:cxnLst/>
            <a:rect l="l" t="t" r="r" b="b"/>
            <a:pathLst>
              <a:path w="774700">
                <a:moveTo>
                  <a:pt x="0" y="0"/>
                </a:moveTo>
                <a:lnTo>
                  <a:pt x="774700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063495" y="2473451"/>
            <a:ext cx="3592829" cy="0"/>
          </a:xfrm>
          <a:custGeom>
            <a:avLst/>
            <a:gdLst/>
            <a:ahLst/>
            <a:cxnLst/>
            <a:rect l="l" t="t" r="r" b="b"/>
            <a:pathLst>
              <a:path w="3592829">
                <a:moveTo>
                  <a:pt x="0" y="0"/>
                </a:moveTo>
                <a:lnTo>
                  <a:pt x="3592576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5838571" y="2042541"/>
            <a:ext cx="1679575" cy="908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270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Overall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Trade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with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023619" algn="l"/>
              </a:tabLst>
            </a:pPr>
            <a:r>
              <a:rPr sz="1400" b="1" spc="-20" dirty="0">
                <a:latin typeface="Arial"/>
                <a:cs typeface="Arial"/>
              </a:rPr>
              <a:t>Pre-FTA	</a:t>
            </a:r>
            <a:r>
              <a:rPr sz="2100" b="1" spc="-7" baseline="1984" dirty="0">
                <a:latin typeface="Arial"/>
                <a:cs typeface="Arial"/>
              </a:rPr>
              <a:t>Current</a:t>
            </a:r>
            <a:endParaRPr sz="2100" baseline="1984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6856476" y="2942844"/>
            <a:ext cx="773430" cy="0"/>
          </a:xfrm>
          <a:custGeom>
            <a:avLst/>
            <a:gdLst/>
            <a:ahLst/>
            <a:cxnLst/>
            <a:rect l="l" t="t" r="r" b="b"/>
            <a:pathLst>
              <a:path w="773429">
                <a:moveTo>
                  <a:pt x="0" y="0"/>
                </a:moveTo>
                <a:lnTo>
                  <a:pt x="773049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2070861" y="2208402"/>
            <a:ext cx="23031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Chemicals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Trade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5" dirty="0">
                <a:latin typeface="Arial"/>
                <a:cs typeface="Arial"/>
              </a:rPr>
              <a:t>with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62" name="object 62"/>
          <p:cNvGraphicFramePr>
            <a:graphicFrameLocks noGrp="1"/>
          </p:cNvGraphicFramePr>
          <p:nvPr/>
        </p:nvGraphicFramePr>
        <p:xfrm>
          <a:off x="405129" y="3562096"/>
          <a:ext cx="7263130" cy="2592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6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7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17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2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76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203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023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Japan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25" dirty="0">
                          <a:latin typeface="Arial MT"/>
                          <a:cs typeface="Arial MT"/>
                        </a:rPr>
                        <a:t>2011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1.7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28575">
                      <a:solidFill>
                        <a:srgbClr val="4471C4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4471C4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2.6%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R="7810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1.6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210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2.4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254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South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Korea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2009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3.4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5.6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1.8%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R="787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2.2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21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2.4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79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Singapore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2003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2.0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5.0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3.5%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R="787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0.6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21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1.7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704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Malaysia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2003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3.3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78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3.8%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R="7874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2.4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210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1.8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Thailand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2003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0.7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3.4%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R="7810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0.7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210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Indonesia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2003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651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0.6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1.5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2606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4.2%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R="7874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2.6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2.1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42545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43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0876">
                <a:tc rowSpan="3" gridSpan="2">
                  <a:txBody>
                    <a:bodyPr/>
                    <a:lstStyle/>
                    <a:p>
                      <a:pPr marL="5080">
                        <a:lnSpc>
                          <a:spcPts val="118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5/6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</a:t>
                      </a:r>
                      <a:r>
                        <a:rPr sz="1200" spc="-7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2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partners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ha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v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per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enc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d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5080" marR="381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significant</a:t>
                      </a:r>
                      <a:r>
                        <a:rPr sz="12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increase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in exports/imports </a:t>
                      </a:r>
                      <a:r>
                        <a:rPr sz="1200" spc="-3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ratio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from India; chemicals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trade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 balance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with Malaysia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has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improved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929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 marL="159385">
                        <a:lnSpc>
                          <a:spcPts val="115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Potential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12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increase</a:t>
                      </a:r>
                      <a:r>
                        <a:rPr sz="12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India's</a:t>
                      </a:r>
                      <a:r>
                        <a:rPr sz="12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export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80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>
                  <a:txBody>
                    <a:bodyPr/>
                    <a:lstStyle/>
                    <a:p>
                      <a:pPr marL="1037590" marR="13131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</a:t>
                      </a:r>
                      <a:r>
                        <a:rPr sz="1200" spc="-75" dirty="0">
                          <a:latin typeface="Arial MT"/>
                          <a:cs typeface="Arial MT"/>
                        </a:rPr>
                        <a:t>T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2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countr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es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be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ond</a:t>
                      </a:r>
                      <a:r>
                        <a:rPr sz="12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cur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r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ent</a:t>
                      </a:r>
                      <a:r>
                        <a:rPr sz="12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2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- 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4%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range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3" name="object 63"/>
          <p:cNvSpPr/>
          <p:nvPr/>
        </p:nvSpPr>
        <p:spPr>
          <a:xfrm>
            <a:off x="5832347" y="2473451"/>
            <a:ext cx="1781175" cy="0"/>
          </a:xfrm>
          <a:custGeom>
            <a:avLst/>
            <a:gdLst/>
            <a:ahLst/>
            <a:cxnLst/>
            <a:rect l="l" t="t" r="r" b="b"/>
            <a:pathLst>
              <a:path w="1781175">
                <a:moveTo>
                  <a:pt x="0" y="0"/>
                </a:moveTo>
                <a:lnTo>
                  <a:pt x="1781175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4" name="object 64"/>
          <p:cNvGrpSpPr/>
          <p:nvPr/>
        </p:nvGrpSpPr>
        <p:grpSpPr>
          <a:xfrm>
            <a:off x="7781543" y="1903476"/>
            <a:ext cx="3895725" cy="4719955"/>
            <a:chOff x="7781543" y="1903476"/>
            <a:chExt cx="3895725" cy="4719955"/>
          </a:xfrm>
        </p:grpSpPr>
        <p:sp>
          <p:nvSpPr>
            <p:cNvPr id="65" name="object 65"/>
            <p:cNvSpPr/>
            <p:nvPr/>
          </p:nvSpPr>
          <p:spPr>
            <a:xfrm>
              <a:off x="7930895" y="1973580"/>
              <a:ext cx="0" cy="4305300"/>
            </a:xfrm>
            <a:custGeom>
              <a:avLst/>
              <a:gdLst/>
              <a:ahLst/>
              <a:cxnLst/>
              <a:rect l="l" t="t" r="r" b="b"/>
              <a:pathLst>
                <a:path h="4305300">
                  <a:moveTo>
                    <a:pt x="0" y="0"/>
                  </a:moveTo>
                  <a:lnTo>
                    <a:pt x="0" y="4305300"/>
                  </a:lnTo>
                </a:path>
              </a:pathLst>
            </a:custGeom>
            <a:ln w="6350">
              <a:solidFill>
                <a:srgbClr val="B3B3B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81543" y="1903476"/>
              <a:ext cx="298703" cy="297179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41628" y="6301818"/>
              <a:ext cx="335259" cy="321407"/>
            </a:xfrm>
            <a:prstGeom prst="rect">
              <a:avLst/>
            </a:prstGeom>
          </p:spPr>
        </p:pic>
      </p:grpSp>
      <p:sp>
        <p:nvSpPr>
          <p:cNvPr id="68" name="object 68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35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71" name="object 7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1484" y="212547"/>
            <a:ext cx="10263505" cy="662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pc="-190" dirty="0"/>
              <a:t>9.</a:t>
            </a:r>
            <a:r>
              <a:rPr spc="-150" dirty="0"/>
              <a:t> </a:t>
            </a:r>
            <a:r>
              <a:rPr spc="60" dirty="0"/>
              <a:t>Case</a:t>
            </a:r>
            <a:r>
              <a:rPr spc="-160" dirty="0"/>
              <a:t> </a:t>
            </a:r>
            <a:r>
              <a:rPr spc="-170" dirty="0"/>
              <a:t>Study:</a:t>
            </a:r>
            <a:r>
              <a:rPr spc="-135" dirty="0"/>
              <a:t> </a:t>
            </a:r>
            <a:r>
              <a:rPr spc="-90" dirty="0"/>
              <a:t>Signing</a:t>
            </a:r>
            <a:r>
              <a:rPr spc="-195" dirty="0"/>
              <a:t> </a:t>
            </a:r>
            <a:r>
              <a:rPr spc="10" dirty="0"/>
              <a:t>of</a:t>
            </a:r>
            <a:r>
              <a:rPr spc="-160" dirty="0"/>
              <a:t> </a:t>
            </a:r>
            <a:r>
              <a:rPr spc="-175" dirty="0"/>
              <a:t>FTA</a:t>
            </a:r>
            <a:r>
              <a:rPr spc="-150" dirty="0"/>
              <a:t> </a:t>
            </a:r>
            <a:r>
              <a:rPr spc="-80" dirty="0"/>
              <a:t>with</a:t>
            </a:r>
            <a:r>
              <a:rPr spc="-180" dirty="0"/>
              <a:t> </a:t>
            </a:r>
            <a:r>
              <a:rPr spc="95" dirty="0"/>
              <a:t>Japan</a:t>
            </a:r>
            <a:r>
              <a:rPr spc="-160" dirty="0"/>
              <a:t> </a:t>
            </a:r>
            <a:r>
              <a:rPr spc="25" dirty="0"/>
              <a:t>led</a:t>
            </a:r>
            <a:r>
              <a:rPr spc="-165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-155" dirty="0"/>
              <a:t>rise</a:t>
            </a:r>
            <a:r>
              <a:rPr spc="-175" dirty="0"/>
              <a:t> </a:t>
            </a:r>
            <a:r>
              <a:rPr spc="-105" dirty="0"/>
              <a:t>in</a:t>
            </a:r>
            <a:r>
              <a:rPr spc="-175" dirty="0"/>
              <a:t> </a:t>
            </a:r>
            <a:r>
              <a:rPr spc="75" dirty="0"/>
              <a:t>PVC</a:t>
            </a:r>
            <a:r>
              <a:rPr spc="-125" dirty="0"/>
              <a:t> </a:t>
            </a:r>
            <a:r>
              <a:rPr spc="-100" dirty="0"/>
              <a:t>imports</a:t>
            </a:r>
            <a:r>
              <a:rPr spc="-185" dirty="0"/>
              <a:t> </a:t>
            </a:r>
            <a:r>
              <a:rPr dirty="0"/>
              <a:t>by</a:t>
            </a:r>
            <a:r>
              <a:rPr spc="-160" dirty="0"/>
              <a:t> </a:t>
            </a:r>
            <a:r>
              <a:rPr spc="-250" dirty="0"/>
              <a:t>~1000x</a:t>
            </a:r>
          </a:p>
          <a:p>
            <a:pPr marL="12700">
              <a:lnSpc>
                <a:spcPts val="2510"/>
              </a:lnSpc>
            </a:pPr>
            <a:r>
              <a:rPr spc="5" dirty="0"/>
              <a:t>o</a:t>
            </a:r>
            <a:r>
              <a:rPr spc="25" dirty="0"/>
              <a:t>v</a:t>
            </a:r>
            <a:r>
              <a:rPr spc="-85" dirty="0"/>
              <a:t>er</a:t>
            </a:r>
            <a:r>
              <a:rPr spc="-175" dirty="0"/>
              <a:t> </a:t>
            </a:r>
            <a:r>
              <a:rPr spc="-190" dirty="0"/>
              <a:t>1</a:t>
            </a:r>
            <a:r>
              <a:rPr spc="-185" dirty="0"/>
              <a:t>0</a:t>
            </a:r>
            <a:r>
              <a:rPr spc="-150" dirty="0"/>
              <a:t> </a:t>
            </a:r>
            <a:r>
              <a:rPr spc="-140" dirty="0"/>
              <a:t>y</a:t>
            </a:r>
            <a:r>
              <a:rPr spc="-70" dirty="0"/>
              <a:t>ears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426" y="1383283"/>
            <a:ext cx="27362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India’s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trade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balance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with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Japan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Arial MT"/>
                <a:cs typeface="Arial MT"/>
              </a:rPr>
              <a:t>(Overall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&amp;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Chemicals)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28184" y="1589913"/>
            <a:ext cx="34874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PVC</a:t>
            </a:r>
            <a:r>
              <a:rPr sz="1400" b="1" spc="-5" dirty="0">
                <a:latin typeface="Arial"/>
                <a:cs typeface="Arial"/>
              </a:rPr>
              <a:t> import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from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Japan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(US$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Mn)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0218" y="1592325"/>
            <a:ext cx="1229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13266" y="2155063"/>
            <a:ext cx="22510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F</a:t>
            </a:r>
            <a:r>
              <a:rPr sz="1200" spc="-75" dirty="0">
                <a:latin typeface="Arial MT"/>
                <a:cs typeface="Arial MT"/>
              </a:rPr>
              <a:t>T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-7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</a:t>
            </a:r>
            <a:r>
              <a:rPr sz="1200" spc="-15" dirty="0">
                <a:latin typeface="Arial MT"/>
                <a:cs typeface="Arial MT"/>
              </a:rPr>
              <a:t>g</a:t>
            </a:r>
            <a:r>
              <a:rPr sz="1200" spc="-5" dirty="0">
                <a:latin typeface="Arial MT"/>
                <a:cs typeface="Arial MT"/>
              </a:rPr>
              <a:t>ree</a:t>
            </a:r>
            <a:r>
              <a:rPr sz="1200" spc="5" dirty="0">
                <a:latin typeface="Arial MT"/>
                <a:cs typeface="Arial MT"/>
              </a:rPr>
              <a:t>m</a:t>
            </a:r>
            <a:r>
              <a:rPr sz="1200" spc="-15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n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</a:t>
            </a:r>
            <a:r>
              <a:rPr sz="1200" spc="-15" dirty="0">
                <a:latin typeface="Arial MT"/>
                <a:cs typeface="Arial MT"/>
              </a:rPr>
              <a:t>g</a:t>
            </a:r>
            <a:r>
              <a:rPr sz="1200" spc="-5" dirty="0">
                <a:latin typeface="Arial MT"/>
                <a:cs typeface="Arial MT"/>
              </a:rPr>
              <a:t>ned</a:t>
            </a:r>
            <a:r>
              <a:rPr sz="1200" spc="-20" dirty="0">
                <a:latin typeface="Arial MT"/>
                <a:cs typeface="Arial MT"/>
              </a:rPr>
              <a:t> w</a:t>
            </a:r>
            <a:r>
              <a:rPr sz="1200" spc="-5" dirty="0">
                <a:latin typeface="Arial MT"/>
                <a:cs typeface="Arial MT"/>
              </a:rPr>
              <a:t>ith  Japan in </a:t>
            </a:r>
            <a:r>
              <a:rPr sz="1200" spc="-25" dirty="0">
                <a:latin typeface="Arial MT"/>
                <a:cs typeface="Arial MT"/>
              </a:rPr>
              <a:t>FY11 </a:t>
            </a:r>
            <a:r>
              <a:rPr sz="1200" spc="-5" dirty="0">
                <a:latin typeface="Arial MT"/>
                <a:cs typeface="Arial MT"/>
              </a:rPr>
              <a:t>has had a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constraining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impact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India’s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trade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balance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 </a:t>
            </a:r>
            <a:r>
              <a:rPr sz="1200" dirty="0">
                <a:latin typeface="Arial MT"/>
                <a:cs typeface="Arial MT"/>
              </a:rPr>
              <a:t>Japan: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38818" y="2924683"/>
            <a:ext cx="2279650" cy="1161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5080" indent="-288290" algn="just">
              <a:lnSpc>
                <a:spcPct val="100000"/>
              </a:lnSpc>
              <a:spcBef>
                <a:spcPts val="100"/>
              </a:spcBef>
              <a:buChar char="—"/>
              <a:tabLst>
                <a:tab pos="300990" algn="l"/>
              </a:tabLst>
            </a:pPr>
            <a:r>
              <a:rPr sz="1200" spc="-5" dirty="0">
                <a:latin typeface="Arial MT"/>
                <a:cs typeface="Arial MT"/>
              </a:rPr>
              <a:t>Overall Imports/Exports ratio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deteriorated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from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1.6 in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FY11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2.4 in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FY21</a:t>
            </a:r>
            <a:endParaRPr sz="1200">
              <a:latin typeface="Arial MT"/>
              <a:cs typeface="Arial MT"/>
            </a:endParaRPr>
          </a:p>
          <a:p>
            <a:pPr marL="300355" marR="60960" indent="-288290">
              <a:lnSpc>
                <a:spcPct val="100000"/>
              </a:lnSpc>
              <a:spcBef>
                <a:spcPts val="300"/>
              </a:spcBef>
              <a:buChar char="—"/>
              <a:tabLst>
                <a:tab pos="300355" algn="l"/>
                <a:tab pos="300990" algn="l"/>
              </a:tabLst>
            </a:pPr>
            <a:r>
              <a:rPr sz="1200" dirty="0">
                <a:latin typeface="Arial MT"/>
                <a:cs typeface="Arial MT"/>
              </a:rPr>
              <a:t>Chemicals Imports/Exports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ratio deteriorated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from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1.7 in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FY11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3.6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FY21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75166" y="4098417"/>
            <a:ext cx="2494915" cy="1892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225" marR="5588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76225" algn="l"/>
                <a:tab pos="276860" algn="l"/>
              </a:tabLst>
            </a:pPr>
            <a:r>
              <a:rPr sz="1200" spc="-5" dirty="0">
                <a:latin typeface="Arial MT"/>
                <a:cs typeface="Arial MT"/>
              </a:rPr>
              <a:t>PVC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played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 large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part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worsening </a:t>
            </a:r>
            <a:r>
              <a:rPr sz="1200" dirty="0">
                <a:latin typeface="Arial MT"/>
                <a:cs typeface="Arial MT"/>
              </a:rPr>
              <a:t>deficit </a:t>
            </a:r>
            <a:r>
              <a:rPr sz="1200" spc="-5" dirty="0">
                <a:latin typeface="Arial MT"/>
                <a:cs typeface="Arial MT"/>
              </a:rPr>
              <a:t>going </a:t>
            </a:r>
            <a:r>
              <a:rPr sz="1200" dirty="0">
                <a:latin typeface="Arial MT"/>
                <a:cs typeface="Arial MT"/>
              </a:rPr>
              <a:t> from </a:t>
            </a:r>
            <a:r>
              <a:rPr sz="1200" spc="-5" dirty="0">
                <a:latin typeface="Arial MT"/>
                <a:cs typeface="Arial MT"/>
              </a:rPr>
              <a:t>negligible in </a:t>
            </a:r>
            <a:r>
              <a:rPr sz="1200" spc="-25" dirty="0">
                <a:latin typeface="Arial MT"/>
                <a:cs typeface="Arial MT"/>
              </a:rPr>
              <a:t>FY11 </a:t>
            </a:r>
            <a:r>
              <a:rPr sz="1200" dirty="0">
                <a:latin typeface="Arial MT"/>
                <a:cs typeface="Arial MT"/>
              </a:rPr>
              <a:t>to ~15%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India’s chemical imports </a:t>
            </a:r>
            <a:r>
              <a:rPr sz="1200" dirty="0">
                <a:latin typeface="Arial MT"/>
                <a:cs typeface="Arial MT"/>
              </a:rPr>
              <a:t>from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Japan</a:t>
            </a:r>
            <a:endParaRPr sz="1200">
              <a:latin typeface="Arial MT"/>
              <a:cs typeface="Arial MT"/>
            </a:endParaRPr>
          </a:p>
          <a:p>
            <a:pPr marL="276225" marR="33591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76225" algn="l"/>
                <a:tab pos="276860" algn="l"/>
              </a:tabLst>
            </a:pPr>
            <a:r>
              <a:rPr sz="1200" spc="-10" dirty="0">
                <a:latin typeface="Arial MT"/>
                <a:cs typeface="Arial MT"/>
              </a:rPr>
              <a:t>Consequently,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India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imports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almost </a:t>
            </a:r>
            <a:r>
              <a:rPr sz="1200" dirty="0">
                <a:latin typeface="Arial MT"/>
                <a:cs typeface="Arial MT"/>
              </a:rPr>
              <a:t>2/3</a:t>
            </a:r>
            <a:r>
              <a:rPr sz="1200" baseline="24305" dirty="0">
                <a:latin typeface="Arial MT"/>
                <a:cs typeface="Arial MT"/>
              </a:rPr>
              <a:t>rd</a:t>
            </a:r>
            <a:r>
              <a:rPr sz="1200" spc="7" baseline="2430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its </a:t>
            </a:r>
            <a:r>
              <a:rPr sz="1200" spc="-5" dirty="0">
                <a:latin typeface="Arial MT"/>
                <a:cs typeface="Arial MT"/>
              </a:rPr>
              <a:t>PVC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requirements, majorly </a:t>
            </a:r>
            <a:r>
              <a:rPr sz="1200" dirty="0">
                <a:latin typeface="Arial MT"/>
                <a:cs typeface="Arial MT"/>
              </a:rPr>
              <a:t>from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Japan, affecting </a:t>
            </a:r>
            <a:r>
              <a:rPr sz="1200" dirty="0">
                <a:latin typeface="Arial MT"/>
                <a:cs typeface="Arial MT"/>
              </a:rPr>
              <a:t>domestic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producers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negatively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1426" y="6488074"/>
            <a:ext cx="17532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UN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Comtrade; </a:t>
            </a:r>
            <a:r>
              <a:rPr sz="800" dirty="0">
                <a:latin typeface="Arial MT"/>
                <a:cs typeface="Arial MT"/>
              </a:rPr>
              <a:t>Team </a:t>
            </a:r>
            <a:r>
              <a:rPr sz="800" spc="-5" dirty="0">
                <a:latin typeface="Arial MT"/>
                <a:cs typeface="Arial MT"/>
              </a:rPr>
              <a:t>Analysis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48911" y="2065020"/>
            <a:ext cx="0" cy="4145279"/>
          </a:xfrm>
          <a:custGeom>
            <a:avLst/>
            <a:gdLst/>
            <a:ahLst/>
            <a:cxnLst/>
            <a:rect l="l" t="t" r="r" b="b"/>
            <a:pathLst>
              <a:path h="4145279">
                <a:moveTo>
                  <a:pt x="0" y="0"/>
                </a:moveTo>
                <a:lnTo>
                  <a:pt x="0" y="4144962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31875" y="3286760"/>
            <a:ext cx="4749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 MT"/>
                <a:cs typeface="Arial MT"/>
              </a:rPr>
              <a:t>($</a:t>
            </a:r>
            <a:r>
              <a:rPr sz="1300" spc="-6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Bn)</a:t>
            </a:r>
            <a:endParaRPr sz="1300">
              <a:latin typeface="Arial MT"/>
              <a:cs typeface="Arial MT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554736" y="2075243"/>
          <a:ext cx="3403600" cy="4167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2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3992">
                <a:tc>
                  <a:txBody>
                    <a:bodyPr/>
                    <a:lstStyle/>
                    <a:p>
                      <a:pPr marR="266700" algn="r">
                        <a:lnSpc>
                          <a:spcPts val="1330"/>
                        </a:lnSpc>
                      </a:pPr>
                      <a:r>
                        <a:rPr sz="1200" b="1" spc="-20" dirty="0">
                          <a:latin typeface="Arial"/>
                          <a:cs typeface="Arial"/>
                        </a:rPr>
                        <a:t>FY11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133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FY21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184">
                <a:tc>
                  <a:txBody>
                    <a:bodyPr/>
                    <a:lstStyle/>
                    <a:p>
                      <a:pPr marL="78740">
                        <a:lnSpc>
                          <a:spcPts val="1670"/>
                        </a:lnSpc>
                        <a:spcBef>
                          <a:spcPts val="880"/>
                        </a:spcBef>
                        <a:tabLst>
                          <a:tab pos="389255" algn="l"/>
                        </a:tabLst>
                      </a:pPr>
                      <a:r>
                        <a:rPr sz="2100" baseline="-13888" dirty="0">
                          <a:solidFill>
                            <a:srgbClr val="041C2C"/>
                          </a:solidFill>
                          <a:latin typeface="Arial MT"/>
                          <a:cs typeface="Arial MT"/>
                        </a:rPr>
                        <a:t>A	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Imports from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Japan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389255">
                        <a:lnSpc>
                          <a:spcPts val="1550"/>
                        </a:lnSpc>
                        <a:tabLst>
                          <a:tab pos="2192020" algn="l"/>
                        </a:tabLst>
                      </a:pPr>
                      <a:r>
                        <a:rPr sz="1300" spc="-5" dirty="0">
                          <a:latin typeface="Arial MT"/>
                          <a:cs typeface="Arial MT"/>
                        </a:rPr>
                        <a:t>($</a:t>
                      </a:r>
                      <a:r>
                        <a:rPr sz="13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Bn)	</a:t>
                      </a:r>
                      <a:r>
                        <a:rPr sz="1950" spc="-15" baseline="19230" dirty="0">
                          <a:latin typeface="Arial MT"/>
                          <a:cs typeface="Arial MT"/>
                        </a:rPr>
                        <a:t>4.4</a:t>
                      </a:r>
                      <a:endParaRPr sz="1950" baseline="19230">
                        <a:latin typeface="Arial MT"/>
                        <a:cs typeface="Arial MT"/>
                      </a:endParaRPr>
                    </a:p>
                  </a:txBody>
                  <a:tcPr marL="0" marR="0" marT="11176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4191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57.6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27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991">
                <a:tc>
                  <a:txBody>
                    <a:bodyPr/>
                    <a:lstStyle/>
                    <a:p>
                      <a:pPr marR="303530" algn="r">
                        <a:lnSpc>
                          <a:spcPct val="100000"/>
                        </a:lnSpc>
                        <a:spcBef>
                          <a:spcPts val="855"/>
                        </a:spcBef>
                        <a:tabLst>
                          <a:tab pos="310515" algn="l"/>
                          <a:tab pos="2113280" algn="l"/>
                        </a:tabLst>
                      </a:pPr>
                      <a:r>
                        <a:rPr sz="2100" baseline="-13888" dirty="0">
                          <a:solidFill>
                            <a:srgbClr val="041C2C"/>
                          </a:solidFill>
                          <a:latin typeface="Arial MT"/>
                          <a:cs typeface="Arial MT"/>
                        </a:rPr>
                        <a:t>B	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Exports</a:t>
                      </a:r>
                      <a:r>
                        <a:rPr sz="13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3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Japan	</a:t>
                      </a:r>
                      <a:r>
                        <a:rPr sz="1950" spc="-15" baseline="-44871" dirty="0">
                          <a:latin typeface="Arial MT"/>
                          <a:cs typeface="Arial MT"/>
                        </a:rPr>
                        <a:t>2.7</a:t>
                      </a:r>
                      <a:endParaRPr sz="1950" baseline="-44871">
                        <a:latin typeface="Arial MT"/>
                        <a:cs typeface="Arial MT"/>
                      </a:endParaRPr>
                    </a:p>
                  </a:txBody>
                  <a:tcPr marL="0" marR="0" marT="1085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R="41910" algn="r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24.3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317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03530" algn="r">
                        <a:lnSpc>
                          <a:spcPct val="100000"/>
                        </a:lnSpc>
                        <a:tabLst>
                          <a:tab pos="314960" algn="l"/>
                          <a:tab pos="2117725" algn="l"/>
                        </a:tabLst>
                      </a:pPr>
                      <a:r>
                        <a:rPr sz="2100" baseline="3968" dirty="0">
                          <a:solidFill>
                            <a:srgbClr val="041C2C"/>
                          </a:solidFill>
                          <a:latin typeface="Arial MT"/>
                          <a:cs typeface="Arial MT"/>
                        </a:rPr>
                        <a:t>C	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Ratio</a:t>
                      </a:r>
                      <a:r>
                        <a:rPr sz="13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(A/B)	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1.6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41275" algn="r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2.4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744">
                <a:tc>
                  <a:txBody>
                    <a:bodyPr/>
                    <a:lstStyle/>
                    <a:p>
                      <a:pPr marL="74295">
                        <a:lnSpc>
                          <a:spcPts val="1670"/>
                        </a:lnSpc>
                        <a:spcBef>
                          <a:spcPts val="850"/>
                        </a:spcBef>
                        <a:tabLst>
                          <a:tab pos="389255" algn="l"/>
                          <a:tab pos="2100580" algn="l"/>
                        </a:tabLst>
                      </a:pPr>
                      <a:r>
                        <a:rPr sz="2100" baseline="-13888" dirty="0">
                          <a:solidFill>
                            <a:srgbClr val="041C2C"/>
                          </a:solidFill>
                          <a:latin typeface="Arial MT"/>
                          <a:cs typeface="Arial MT"/>
                        </a:rPr>
                        <a:t>D	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Chemical</a:t>
                      </a:r>
                      <a:r>
                        <a:rPr sz="13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imports	</a:t>
                      </a:r>
                      <a:r>
                        <a:rPr sz="1950" spc="-15" baseline="-32051" dirty="0">
                          <a:latin typeface="Arial MT"/>
                          <a:cs typeface="Arial MT"/>
                        </a:rPr>
                        <a:t>0.95</a:t>
                      </a:r>
                      <a:endParaRPr sz="1950" baseline="-32051">
                        <a:latin typeface="Arial MT"/>
                        <a:cs typeface="Arial MT"/>
                      </a:endParaRPr>
                    </a:p>
                    <a:p>
                      <a:pPr marL="389255">
                        <a:lnSpc>
                          <a:spcPts val="1550"/>
                        </a:lnSpc>
                      </a:pPr>
                      <a:r>
                        <a:rPr sz="1300" b="1" spc="-5" dirty="0">
                          <a:latin typeface="Arial"/>
                          <a:cs typeface="Arial"/>
                        </a:rPr>
                        <a:t>from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Japan</a:t>
                      </a:r>
                      <a:r>
                        <a:rPr sz="13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($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Bn)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0795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41910" algn="r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4.0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268">
                <a:tc>
                  <a:txBody>
                    <a:bodyPr/>
                    <a:lstStyle/>
                    <a:p>
                      <a:pPr marL="78740">
                        <a:lnSpc>
                          <a:spcPts val="1670"/>
                        </a:lnSpc>
                        <a:spcBef>
                          <a:spcPts val="855"/>
                        </a:spcBef>
                        <a:tabLst>
                          <a:tab pos="389255" algn="l"/>
                          <a:tab pos="2100580" algn="l"/>
                        </a:tabLst>
                      </a:pPr>
                      <a:r>
                        <a:rPr sz="2100" baseline="-13888" dirty="0">
                          <a:solidFill>
                            <a:srgbClr val="041C2C"/>
                          </a:solidFill>
                          <a:latin typeface="Arial MT"/>
                          <a:cs typeface="Arial MT"/>
                        </a:rPr>
                        <a:t>E	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Chemical</a:t>
                      </a:r>
                      <a:r>
                        <a:rPr sz="13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exports	</a:t>
                      </a:r>
                      <a:r>
                        <a:rPr sz="1950" spc="-15" baseline="-32051" dirty="0">
                          <a:latin typeface="Arial MT"/>
                          <a:cs typeface="Arial MT"/>
                        </a:rPr>
                        <a:t>0.57</a:t>
                      </a:r>
                      <a:endParaRPr sz="1950" baseline="-32051">
                        <a:latin typeface="Arial MT"/>
                        <a:cs typeface="Arial MT"/>
                      </a:endParaRPr>
                    </a:p>
                    <a:p>
                      <a:pPr marL="389255">
                        <a:lnSpc>
                          <a:spcPts val="1550"/>
                        </a:lnSpc>
                      </a:pPr>
                      <a:r>
                        <a:rPr sz="1300" b="1" spc="-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3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Japan</a:t>
                      </a:r>
                      <a:r>
                        <a:rPr sz="13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($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Bn)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085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41910" algn="r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1.1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12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03530" algn="r">
                        <a:lnSpc>
                          <a:spcPct val="100000"/>
                        </a:lnSpc>
                        <a:tabLst>
                          <a:tab pos="304800" algn="l"/>
                          <a:tab pos="2107565" algn="l"/>
                        </a:tabLst>
                      </a:pPr>
                      <a:r>
                        <a:rPr sz="1400" dirty="0">
                          <a:solidFill>
                            <a:srgbClr val="041C2C"/>
                          </a:solidFill>
                          <a:latin typeface="Arial MT"/>
                          <a:cs typeface="Arial MT"/>
                        </a:rPr>
                        <a:t>F	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Ratio</a:t>
                      </a:r>
                      <a:r>
                        <a:rPr sz="13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spc="-5" dirty="0">
                          <a:latin typeface="Arial MT"/>
                          <a:cs typeface="Arial MT"/>
                        </a:rPr>
                        <a:t>(D/E)	</a:t>
                      </a:r>
                      <a:r>
                        <a:rPr sz="1950" spc="-15" baseline="-4273" dirty="0">
                          <a:latin typeface="Arial MT"/>
                          <a:cs typeface="Arial MT"/>
                        </a:rPr>
                        <a:t>1.7</a:t>
                      </a:r>
                      <a:endParaRPr sz="1950" baseline="-4273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R="41275" algn="r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Arial MT"/>
                          <a:cs typeface="Arial MT"/>
                        </a:rPr>
                        <a:t>3.6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3" name="object 13"/>
          <p:cNvGrpSpPr/>
          <p:nvPr/>
        </p:nvGrpSpPr>
        <p:grpSpPr>
          <a:xfrm>
            <a:off x="4763833" y="2724911"/>
            <a:ext cx="3529965" cy="3241675"/>
            <a:chOff x="4763833" y="2724911"/>
            <a:chExt cx="3529965" cy="3241675"/>
          </a:xfrm>
        </p:grpSpPr>
        <p:sp>
          <p:nvSpPr>
            <p:cNvPr id="14" name="object 14"/>
            <p:cNvSpPr/>
            <p:nvPr/>
          </p:nvSpPr>
          <p:spPr>
            <a:xfrm>
              <a:off x="4768596" y="2724911"/>
              <a:ext cx="3525520" cy="3229610"/>
            </a:xfrm>
            <a:custGeom>
              <a:avLst/>
              <a:gdLst/>
              <a:ahLst/>
              <a:cxnLst/>
              <a:rect l="l" t="t" r="r" b="b"/>
              <a:pathLst>
                <a:path w="3525520" h="3229610">
                  <a:moveTo>
                    <a:pt x="0" y="3229356"/>
                  </a:moveTo>
                  <a:lnTo>
                    <a:pt x="0" y="0"/>
                  </a:lnTo>
                </a:path>
                <a:path w="3525520" h="3229610">
                  <a:moveTo>
                    <a:pt x="0" y="3229356"/>
                  </a:moveTo>
                  <a:lnTo>
                    <a:pt x="3525011" y="3229356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061966" y="2949701"/>
              <a:ext cx="2938780" cy="3004185"/>
            </a:xfrm>
            <a:custGeom>
              <a:avLst/>
              <a:gdLst/>
              <a:ahLst/>
              <a:cxnLst/>
              <a:rect l="l" t="t" r="r" b="b"/>
              <a:pathLst>
                <a:path w="2938779" h="3004185">
                  <a:moveTo>
                    <a:pt x="0" y="3002280"/>
                  </a:moveTo>
                  <a:lnTo>
                    <a:pt x="294132" y="3002280"/>
                  </a:lnTo>
                  <a:lnTo>
                    <a:pt x="588263" y="3003804"/>
                  </a:lnTo>
                  <a:lnTo>
                    <a:pt x="882396" y="2996184"/>
                  </a:lnTo>
                  <a:lnTo>
                    <a:pt x="1175004" y="2846832"/>
                  </a:lnTo>
                  <a:lnTo>
                    <a:pt x="1469136" y="2699004"/>
                  </a:lnTo>
                  <a:lnTo>
                    <a:pt x="1763267" y="1886712"/>
                  </a:lnTo>
                  <a:lnTo>
                    <a:pt x="2055876" y="1264920"/>
                  </a:lnTo>
                  <a:lnTo>
                    <a:pt x="2350008" y="684276"/>
                  </a:lnTo>
                  <a:lnTo>
                    <a:pt x="2642616" y="1002792"/>
                  </a:lnTo>
                  <a:lnTo>
                    <a:pt x="2938272" y="0"/>
                  </a:lnTo>
                </a:path>
              </a:pathLst>
            </a:custGeom>
            <a:ln w="25400">
              <a:solidFill>
                <a:srgbClr val="E4536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398009" y="2529712"/>
            <a:ext cx="281940" cy="32569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785"/>
              </a:spcBef>
            </a:pPr>
            <a:r>
              <a:rPr sz="1200" spc="-5" dirty="0">
                <a:latin typeface="Arial MT"/>
                <a:cs typeface="Arial MT"/>
              </a:rPr>
              <a:t>600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85"/>
              </a:spcBef>
            </a:pPr>
            <a:r>
              <a:rPr sz="1200" spc="-5" dirty="0">
                <a:latin typeface="Arial MT"/>
                <a:cs typeface="Arial MT"/>
              </a:rPr>
              <a:t>550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Arial MT"/>
                <a:cs typeface="Arial MT"/>
              </a:rPr>
              <a:t>500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80"/>
              </a:spcBef>
            </a:pPr>
            <a:r>
              <a:rPr sz="1200" dirty="0">
                <a:latin typeface="Arial MT"/>
                <a:cs typeface="Arial MT"/>
              </a:rPr>
              <a:t>450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Arial MT"/>
                <a:cs typeface="Arial MT"/>
              </a:rPr>
              <a:t>400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85"/>
              </a:spcBef>
            </a:pPr>
            <a:r>
              <a:rPr sz="1200" dirty="0">
                <a:latin typeface="Arial MT"/>
                <a:cs typeface="Arial MT"/>
              </a:rPr>
              <a:t>350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85"/>
              </a:spcBef>
            </a:pPr>
            <a:r>
              <a:rPr sz="1200" spc="-5" dirty="0">
                <a:latin typeface="Arial MT"/>
                <a:cs typeface="Arial MT"/>
              </a:rPr>
              <a:t>300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75"/>
              </a:spcBef>
            </a:pPr>
            <a:r>
              <a:rPr sz="1200" dirty="0">
                <a:latin typeface="Arial MT"/>
                <a:cs typeface="Arial MT"/>
              </a:rPr>
              <a:t>250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85"/>
              </a:spcBef>
            </a:pPr>
            <a:r>
              <a:rPr sz="1200" spc="-5" dirty="0">
                <a:latin typeface="Arial MT"/>
                <a:cs typeface="Arial MT"/>
              </a:rPr>
              <a:t>200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70"/>
              </a:spcBef>
            </a:pPr>
            <a:r>
              <a:rPr sz="1200" dirty="0">
                <a:latin typeface="Arial MT"/>
                <a:cs typeface="Arial MT"/>
              </a:rPr>
              <a:t>150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90"/>
              </a:spcBef>
            </a:pPr>
            <a:r>
              <a:rPr sz="1200" spc="-5" dirty="0">
                <a:latin typeface="Arial MT"/>
                <a:cs typeface="Arial MT"/>
              </a:rPr>
              <a:t>100</a:t>
            </a:r>
            <a:endParaRPr sz="12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670"/>
              </a:spcBef>
            </a:pPr>
            <a:r>
              <a:rPr sz="1200" spc="-5" dirty="0">
                <a:latin typeface="Arial MT"/>
                <a:cs typeface="Arial MT"/>
              </a:rPr>
              <a:t>50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45809" y="5989421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14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86985" y="5989421"/>
            <a:ext cx="367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2010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58561" y="5989421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33565" y="5989421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16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20814" y="5989421"/>
            <a:ext cx="1962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18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608189" y="5989421"/>
            <a:ext cx="196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20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11743" y="5989421"/>
            <a:ext cx="367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2022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67809" y="5847994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54736" y="1872995"/>
            <a:ext cx="3403600" cy="0"/>
          </a:xfrm>
          <a:custGeom>
            <a:avLst/>
            <a:gdLst/>
            <a:ahLst/>
            <a:cxnLst/>
            <a:rect l="l" t="t" r="r" b="b"/>
            <a:pathLst>
              <a:path w="3403600">
                <a:moveTo>
                  <a:pt x="0" y="0"/>
                </a:moveTo>
                <a:lnTo>
                  <a:pt x="340360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39996" y="1872995"/>
            <a:ext cx="3933825" cy="0"/>
          </a:xfrm>
          <a:custGeom>
            <a:avLst/>
            <a:gdLst/>
            <a:ahLst/>
            <a:cxnLst/>
            <a:rect l="l" t="t" r="r" b="b"/>
            <a:pathLst>
              <a:path w="3933825">
                <a:moveTo>
                  <a:pt x="0" y="0"/>
                </a:moveTo>
                <a:lnTo>
                  <a:pt x="393382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4736" y="2398776"/>
            <a:ext cx="279400" cy="279400"/>
          </a:xfrm>
          <a:custGeom>
            <a:avLst/>
            <a:gdLst/>
            <a:ahLst/>
            <a:cxnLst/>
            <a:rect l="l" t="t" r="r" b="b"/>
            <a:pathLst>
              <a:path w="279400" h="279400">
                <a:moveTo>
                  <a:pt x="0" y="139446"/>
                </a:moveTo>
                <a:lnTo>
                  <a:pt x="7109" y="95390"/>
                </a:lnTo>
                <a:lnTo>
                  <a:pt x="26905" y="57113"/>
                </a:lnTo>
                <a:lnTo>
                  <a:pt x="57091" y="26919"/>
                </a:lnTo>
                <a:lnTo>
                  <a:pt x="95370" y="7114"/>
                </a:lnTo>
                <a:lnTo>
                  <a:pt x="139445" y="0"/>
                </a:lnTo>
                <a:lnTo>
                  <a:pt x="183521" y="7114"/>
                </a:lnTo>
                <a:lnTo>
                  <a:pt x="221800" y="26919"/>
                </a:lnTo>
                <a:lnTo>
                  <a:pt x="251986" y="57113"/>
                </a:lnTo>
                <a:lnTo>
                  <a:pt x="271782" y="95390"/>
                </a:lnTo>
                <a:lnTo>
                  <a:pt x="278892" y="139446"/>
                </a:lnTo>
                <a:lnTo>
                  <a:pt x="271782" y="183501"/>
                </a:lnTo>
                <a:lnTo>
                  <a:pt x="251986" y="221778"/>
                </a:lnTo>
                <a:lnTo>
                  <a:pt x="221800" y="251972"/>
                </a:lnTo>
                <a:lnTo>
                  <a:pt x="183521" y="271777"/>
                </a:lnTo>
                <a:lnTo>
                  <a:pt x="139445" y="278891"/>
                </a:lnTo>
                <a:lnTo>
                  <a:pt x="95370" y="271777"/>
                </a:lnTo>
                <a:lnTo>
                  <a:pt x="57091" y="251972"/>
                </a:lnTo>
                <a:lnTo>
                  <a:pt x="26905" y="221778"/>
                </a:lnTo>
                <a:lnTo>
                  <a:pt x="7109" y="183501"/>
                </a:lnTo>
                <a:lnTo>
                  <a:pt x="0" y="139446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4736" y="3105911"/>
            <a:ext cx="279400" cy="279400"/>
          </a:xfrm>
          <a:custGeom>
            <a:avLst/>
            <a:gdLst/>
            <a:ahLst/>
            <a:cxnLst/>
            <a:rect l="l" t="t" r="r" b="b"/>
            <a:pathLst>
              <a:path w="279400" h="279400">
                <a:moveTo>
                  <a:pt x="0" y="139446"/>
                </a:moveTo>
                <a:lnTo>
                  <a:pt x="7109" y="95390"/>
                </a:lnTo>
                <a:lnTo>
                  <a:pt x="26905" y="57113"/>
                </a:lnTo>
                <a:lnTo>
                  <a:pt x="57091" y="26919"/>
                </a:lnTo>
                <a:lnTo>
                  <a:pt x="95370" y="7114"/>
                </a:lnTo>
                <a:lnTo>
                  <a:pt x="139445" y="0"/>
                </a:lnTo>
                <a:lnTo>
                  <a:pt x="183521" y="7114"/>
                </a:lnTo>
                <a:lnTo>
                  <a:pt x="221800" y="26919"/>
                </a:lnTo>
                <a:lnTo>
                  <a:pt x="251986" y="57113"/>
                </a:lnTo>
                <a:lnTo>
                  <a:pt x="271782" y="95390"/>
                </a:lnTo>
                <a:lnTo>
                  <a:pt x="278892" y="139446"/>
                </a:lnTo>
                <a:lnTo>
                  <a:pt x="271782" y="183501"/>
                </a:lnTo>
                <a:lnTo>
                  <a:pt x="251986" y="221778"/>
                </a:lnTo>
                <a:lnTo>
                  <a:pt x="221800" y="251972"/>
                </a:lnTo>
                <a:lnTo>
                  <a:pt x="183521" y="271777"/>
                </a:lnTo>
                <a:lnTo>
                  <a:pt x="139445" y="278891"/>
                </a:lnTo>
                <a:lnTo>
                  <a:pt x="95370" y="271777"/>
                </a:lnTo>
                <a:lnTo>
                  <a:pt x="57091" y="251972"/>
                </a:lnTo>
                <a:lnTo>
                  <a:pt x="26905" y="221778"/>
                </a:lnTo>
                <a:lnTo>
                  <a:pt x="7109" y="183501"/>
                </a:lnTo>
                <a:lnTo>
                  <a:pt x="0" y="139446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551561" y="3834257"/>
            <a:ext cx="285750" cy="285750"/>
            <a:chOff x="551561" y="3834257"/>
            <a:chExt cx="285750" cy="285750"/>
          </a:xfrm>
        </p:grpSpPr>
        <p:sp>
          <p:nvSpPr>
            <p:cNvPr id="30" name="object 30"/>
            <p:cNvSpPr/>
            <p:nvPr/>
          </p:nvSpPr>
          <p:spPr>
            <a:xfrm>
              <a:off x="554736" y="3837432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139445" y="0"/>
                  </a:moveTo>
                  <a:lnTo>
                    <a:pt x="95370" y="7114"/>
                  </a:lnTo>
                  <a:lnTo>
                    <a:pt x="57091" y="26919"/>
                  </a:lnTo>
                  <a:lnTo>
                    <a:pt x="26905" y="57113"/>
                  </a:lnTo>
                  <a:lnTo>
                    <a:pt x="7109" y="95390"/>
                  </a:lnTo>
                  <a:lnTo>
                    <a:pt x="0" y="139446"/>
                  </a:lnTo>
                  <a:lnTo>
                    <a:pt x="7109" y="183501"/>
                  </a:lnTo>
                  <a:lnTo>
                    <a:pt x="26905" y="221778"/>
                  </a:lnTo>
                  <a:lnTo>
                    <a:pt x="57091" y="251972"/>
                  </a:lnTo>
                  <a:lnTo>
                    <a:pt x="95370" y="271777"/>
                  </a:lnTo>
                  <a:lnTo>
                    <a:pt x="139445" y="278892"/>
                  </a:lnTo>
                  <a:lnTo>
                    <a:pt x="183521" y="271777"/>
                  </a:lnTo>
                  <a:lnTo>
                    <a:pt x="221800" y="251972"/>
                  </a:lnTo>
                  <a:lnTo>
                    <a:pt x="251986" y="221778"/>
                  </a:lnTo>
                  <a:lnTo>
                    <a:pt x="271782" y="183501"/>
                  </a:lnTo>
                  <a:lnTo>
                    <a:pt x="278892" y="139446"/>
                  </a:lnTo>
                  <a:lnTo>
                    <a:pt x="271782" y="95390"/>
                  </a:lnTo>
                  <a:lnTo>
                    <a:pt x="251986" y="57113"/>
                  </a:lnTo>
                  <a:lnTo>
                    <a:pt x="221800" y="26919"/>
                  </a:lnTo>
                  <a:lnTo>
                    <a:pt x="183521" y="7114"/>
                  </a:lnTo>
                  <a:lnTo>
                    <a:pt x="1394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54736" y="3837432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0" y="139446"/>
                  </a:moveTo>
                  <a:lnTo>
                    <a:pt x="7109" y="95390"/>
                  </a:lnTo>
                  <a:lnTo>
                    <a:pt x="26905" y="57113"/>
                  </a:lnTo>
                  <a:lnTo>
                    <a:pt x="57091" y="26919"/>
                  </a:lnTo>
                  <a:lnTo>
                    <a:pt x="95370" y="7114"/>
                  </a:lnTo>
                  <a:lnTo>
                    <a:pt x="139445" y="0"/>
                  </a:lnTo>
                  <a:lnTo>
                    <a:pt x="183521" y="7114"/>
                  </a:lnTo>
                  <a:lnTo>
                    <a:pt x="221800" y="26919"/>
                  </a:lnTo>
                  <a:lnTo>
                    <a:pt x="251986" y="57113"/>
                  </a:lnTo>
                  <a:lnTo>
                    <a:pt x="271782" y="95390"/>
                  </a:lnTo>
                  <a:lnTo>
                    <a:pt x="278892" y="139446"/>
                  </a:lnTo>
                  <a:lnTo>
                    <a:pt x="271782" y="183501"/>
                  </a:lnTo>
                  <a:lnTo>
                    <a:pt x="251986" y="221778"/>
                  </a:lnTo>
                  <a:lnTo>
                    <a:pt x="221800" y="251972"/>
                  </a:lnTo>
                  <a:lnTo>
                    <a:pt x="183521" y="271777"/>
                  </a:lnTo>
                  <a:lnTo>
                    <a:pt x="139445" y="278892"/>
                  </a:lnTo>
                  <a:lnTo>
                    <a:pt x="95370" y="271777"/>
                  </a:lnTo>
                  <a:lnTo>
                    <a:pt x="57091" y="251972"/>
                  </a:lnTo>
                  <a:lnTo>
                    <a:pt x="26905" y="221778"/>
                  </a:lnTo>
                  <a:lnTo>
                    <a:pt x="7109" y="183501"/>
                  </a:lnTo>
                  <a:lnTo>
                    <a:pt x="0" y="139446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/>
          <p:nvPr/>
        </p:nvSpPr>
        <p:spPr>
          <a:xfrm>
            <a:off x="554736" y="4421123"/>
            <a:ext cx="279400" cy="279400"/>
          </a:xfrm>
          <a:custGeom>
            <a:avLst/>
            <a:gdLst/>
            <a:ahLst/>
            <a:cxnLst/>
            <a:rect l="l" t="t" r="r" b="b"/>
            <a:pathLst>
              <a:path w="279400" h="279400">
                <a:moveTo>
                  <a:pt x="0" y="139445"/>
                </a:moveTo>
                <a:lnTo>
                  <a:pt x="7109" y="95390"/>
                </a:lnTo>
                <a:lnTo>
                  <a:pt x="26905" y="57113"/>
                </a:lnTo>
                <a:lnTo>
                  <a:pt x="57091" y="26919"/>
                </a:lnTo>
                <a:lnTo>
                  <a:pt x="95370" y="7114"/>
                </a:lnTo>
                <a:lnTo>
                  <a:pt x="139445" y="0"/>
                </a:lnTo>
                <a:lnTo>
                  <a:pt x="183521" y="7114"/>
                </a:lnTo>
                <a:lnTo>
                  <a:pt x="221800" y="26919"/>
                </a:lnTo>
                <a:lnTo>
                  <a:pt x="251986" y="57113"/>
                </a:lnTo>
                <a:lnTo>
                  <a:pt x="271782" y="95390"/>
                </a:lnTo>
                <a:lnTo>
                  <a:pt x="278892" y="139445"/>
                </a:lnTo>
                <a:lnTo>
                  <a:pt x="271782" y="183501"/>
                </a:lnTo>
                <a:lnTo>
                  <a:pt x="251986" y="221778"/>
                </a:lnTo>
                <a:lnTo>
                  <a:pt x="221800" y="251972"/>
                </a:lnTo>
                <a:lnTo>
                  <a:pt x="183521" y="271777"/>
                </a:lnTo>
                <a:lnTo>
                  <a:pt x="139445" y="278892"/>
                </a:lnTo>
                <a:lnTo>
                  <a:pt x="95370" y="271777"/>
                </a:lnTo>
                <a:lnTo>
                  <a:pt x="57091" y="251972"/>
                </a:lnTo>
                <a:lnTo>
                  <a:pt x="26905" y="221778"/>
                </a:lnTo>
                <a:lnTo>
                  <a:pt x="7109" y="183501"/>
                </a:lnTo>
                <a:lnTo>
                  <a:pt x="0" y="139445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4736" y="5039867"/>
            <a:ext cx="279400" cy="280670"/>
          </a:xfrm>
          <a:custGeom>
            <a:avLst/>
            <a:gdLst/>
            <a:ahLst/>
            <a:cxnLst/>
            <a:rect l="l" t="t" r="r" b="b"/>
            <a:pathLst>
              <a:path w="279400" h="280670">
                <a:moveTo>
                  <a:pt x="0" y="140207"/>
                </a:moveTo>
                <a:lnTo>
                  <a:pt x="7109" y="95877"/>
                </a:lnTo>
                <a:lnTo>
                  <a:pt x="26905" y="57387"/>
                </a:lnTo>
                <a:lnTo>
                  <a:pt x="57091" y="27041"/>
                </a:lnTo>
                <a:lnTo>
                  <a:pt x="95370" y="7144"/>
                </a:lnTo>
                <a:lnTo>
                  <a:pt x="139445" y="0"/>
                </a:lnTo>
                <a:lnTo>
                  <a:pt x="183521" y="7144"/>
                </a:lnTo>
                <a:lnTo>
                  <a:pt x="221800" y="27041"/>
                </a:lnTo>
                <a:lnTo>
                  <a:pt x="251986" y="57387"/>
                </a:lnTo>
                <a:lnTo>
                  <a:pt x="271782" y="95877"/>
                </a:lnTo>
                <a:lnTo>
                  <a:pt x="278892" y="140207"/>
                </a:lnTo>
                <a:lnTo>
                  <a:pt x="271782" y="184538"/>
                </a:lnTo>
                <a:lnTo>
                  <a:pt x="251986" y="223028"/>
                </a:lnTo>
                <a:lnTo>
                  <a:pt x="221800" y="253374"/>
                </a:lnTo>
                <a:lnTo>
                  <a:pt x="183521" y="273271"/>
                </a:lnTo>
                <a:lnTo>
                  <a:pt x="139445" y="280415"/>
                </a:lnTo>
                <a:lnTo>
                  <a:pt x="95370" y="273271"/>
                </a:lnTo>
                <a:lnTo>
                  <a:pt x="57091" y="253374"/>
                </a:lnTo>
                <a:lnTo>
                  <a:pt x="26905" y="223028"/>
                </a:lnTo>
                <a:lnTo>
                  <a:pt x="7109" y="184538"/>
                </a:lnTo>
                <a:lnTo>
                  <a:pt x="0" y="140207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551561" y="5778880"/>
            <a:ext cx="285750" cy="285750"/>
            <a:chOff x="551561" y="5778880"/>
            <a:chExt cx="285750" cy="285750"/>
          </a:xfrm>
        </p:grpSpPr>
        <p:sp>
          <p:nvSpPr>
            <p:cNvPr id="35" name="object 35"/>
            <p:cNvSpPr/>
            <p:nvPr/>
          </p:nvSpPr>
          <p:spPr>
            <a:xfrm>
              <a:off x="554736" y="5782055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139445" y="0"/>
                  </a:moveTo>
                  <a:lnTo>
                    <a:pt x="95370" y="7109"/>
                  </a:lnTo>
                  <a:lnTo>
                    <a:pt x="57091" y="26905"/>
                  </a:lnTo>
                  <a:lnTo>
                    <a:pt x="26905" y="57091"/>
                  </a:lnTo>
                  <a:lnTo>
                    <a:pt x="7109" y="95370"/>
                  </a:lnTo>
                  <a:lnTo>
                    <a:pt x="0" y="139446"/>
                  </a:lnTo>
                  <a:lnTo>
                    <a:pt x="7109" y="183521"/>
                  </a:lnTo>
                  <a:lnTo>
                    <a:pt x="26905" y="221800"/>
                  </a:lnTo>
                  <a:lnTo>
                    <a:pt x="57091" y="251986"/>
                  </a:lnTo>
                  <a:lnTo>
                    <a:pt x="95370" y="271782"/>
                  </a:lnTo>
                  <a:lnTo>
                    <a:pt x="139445" y="278892"/>
                  </a:lnTo>
                  <a:lnTo>
                    <a:pt x="183521" y="271782"/>
                  </a:lnTo>
                  <a:lnTo>
                    <a:pt x="221800" y="251986"/>
                  </a:lnTo>
                  <a:lnTo>
                    <a:pt x="251986" y="221800"/>
                  </a:lnTo>
                  <a:lnTo>
                    <a:pt x="271782" y="183521"/>
                  </a:lnTo>
                  <a:lnTo>
                    <a:pt x="278892" y="139446"/>
                  </a:lnTo>
                  <a:lnTo>
                    <a:pt x="271782" y="95370"/>
                  </a:lnTo>
                  <a:lnTo>
                    <a:pt x="251986" y="57091"/>
                  </a:lnTo>
                  <a:lnTo>
                    <a:pt x="221800" y="26905"/>
                  </a:lnTo>
                  <a:lnTo>
                    <a:pt x="183521" y="7109"/>
                  </a:lnTo>
                  <a:lnTo>
                    <a:pt x="1394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54736" y="5782055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0" y="139446"/>
                  </a:moveTo>
                  <a:lnTo>
                    <a:pt x="7109" y="95370"/>
                  </a:lnTo>
                  <a:lnTo>
                    <a:pt x="26905" y="57091"/>
                  </a:lnTo>
                  <a:lnTo>
                    <a:pt x="57091" y="26905"/>
                  </a:lnTo>
                  <a:lnTo>
                    <a:pt x="95370" y="7109"/>
                  </a:lnTo>
                  <a:lnTo>
                    <a:pt x="139445" y="0"/>
                  </a:lnTo>
                  <a:lnTo>
                    <a:pt x="183521" y="7109"/>
                  </a:lnTo>
                  <a:lnTo>
                    <a:pt x="221800" y="26905"/>
                  </a:lnTo>
                  <a:lnTo>
                    <a:pt x="251986" y="57091"/>
                  </a:lnTo>
                  <a:lnTo>
                    <a:pt x="271782" y="95370"/>
                  </a:lnTo>
                  <a:lnTo>
                    <a:pt x="278892" y="139446"/>
                  </a:lnTo>
                  <a:lnTo>
                    <a:pt x="271782" y="183521"/>
                  </a:lnTo>
                  <a:lnTo>
                    <a:pt x="251986" y="221800"/>
                  </a:lnTo>
                  <a:lnTo>
                    <a:pt x="221800" y="251986"/>
                  </a:lnTo>
                  <a:lnTo>
                    <a:pt x="183521" y="271782"/>
                  </a:lnTo>
                  <a:lnTo>
                    <a:pt x="139445" y="278892"/>
                  </a:lnTo>
                  <a:lnTo>
                    <a:pt x="95370" y="271782"/>
                  </a:lnTo>
                  <a:lnTo>
                    <a:pt x="57091" y="251986"/>
                  </a:lnTo>
                  <a:lnTo>
                    <a:pt x="26905" y="221800"/>
                  </a:lnTo>
                  <a:lnTo>
                    <a:pt x="7109" y="183521"/>
                  </a:lnTo>
                  <a:lnTo>
                    <a:pt x="0" y="139446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/>
          <p:nvPr/>
        </p:nvSpPr>
        <p:spPr>
          <a:xfrm>
            <a:off x="6450329" y="2241042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700" y="0"/>
                </a:lnTo>
              </a:path>
            </a:pathLst>
          </a:custGeom>
          <a:ln w="25400">
            <a:solidFill>
              <a:srgbClr val="E4536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641338" y="2138934"/>
            <a:ext cx="17881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Import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PVC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from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Japan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41426" y="903223"/>
            <a:ext cx="6182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55" dirty="0">
                <a:latin typeface="Verdana"/>
                <a:cs typeface="Verdana"/>
              </a:rPr>
              <a:t>PVC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80" dirty="0">
                <a:latin typeface="Verdana"/>
                <a:cs typeface="Verdana"/>
              </a:rPr>
              <a:t>imports</a:t>
            </a:r>
            <a:r>
              <a:rPr sz="1600" spc="-105" dirty="0">
                <a:latin typeface="Verdana"/>
                <a:cs typeface="Verdana"/>
              </a:rPr>
              <a:t> </a:t>
            </a:r>
            <a:r>
              <a:rPr sz="1600" spc="-65" dirty="0">
                <a:latin typeface="Verdana"/>
                <a:cs typeface="Verdana"/>
              </a:rPr>
              <a:t>rose</a:t>
            </a:r>
            <a:r>
              <a:rPr sz="1600" spc="-110" dirty="0">
                <a:latin typeface="Verdana"/>
                <a:cs typeface="Verdana"/>
              </a:rPr>
              <a:t> </a:t>
            </a:r>
            <a:r>
              <a:rPr sz="1600" spc="-65" dirty="0">
                <a:latin typeface="Verdana"/>
                <a:cs typeface="Verdana"/>
              </a:rPr>
              <a:t>from</a:t>
            </a:r>
            <a:r>
              <a:rPr sz="1600" spc="-120" dirty="0">
                <a:latin typeface="Verdana"/>
                <a:cs typeface="Verdana"/>
              </a:rPr>
              <a:t> </a:t>
            </a:r>
            <a:r>
              <a:rPr sz="1600" spc="-145" dirty="0">
                <a:latin typeface="Verdana"/>
                <a:cs typeface="Verdana"/>
              </a:rPr>
              <a:t>US$~0.58Mn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80" dirty="0">
                <a:latin typeface="Verdana"/>
                <a:cs typeface="Verdana"/>
              </a:rPr>
              <a:t>in</a:t>
            </a:r>
            <a:r>
              <a:rPr sz="1600" spc="-130" dirty="0">
                <a:latin typeface="Verdana"/>
                <a:cs typeface="Verdana"/>
              </a:rPr>
              <a:t> </a:t>
            </a:r>
            <a:r>
              <a:rPr sz="1600" spc="-135" dirty="0">
                <a:latin typeface="Verdana"/>
                <a:cs typeface="Verdana"/>
              </a:rPr>
              <a:t>2011</a:t>
            </a:r>
            <a:r>
              <a:rPr sz="1600" spc="-114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to</a:t>
            </a:r>
            <a:r>
              <a:rPr sz="1600" spc="-120" dirty="0">
                <a:latin typeface="Verdana"/>
                <a:cs typeface="Verdana"/>
              </a:rPr>
              <a:t> </a:t>
            </a:r>
            <a:r>
              <a:rPr sz="1600" spc="-114" dirty="0">
                <a:latin typeface="Verdana"/>
                <a:cs typeface="Verdana"/>
              </a:rPr>
              <a:t>US$550Mn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80" dirty="0">
                <a:latin typeface="Verdana"/>
                <a:cs typeface="Verdana"/>
              </a:rPr>
              <a:t>in</a:t>
            </a:r>
            <a:r>
              <a:rPr sz="1600" spc="-120" dirty="0">
                <a:latin typeface="Verdana"/>
                <a:cs typeface="Verdana"/>
              </a:rPr>
              <a:t> </a:t>
            </a:r>
            <a:r>
              <a:rPr sz="1600" spc="-140" dirty="0">
                <a:latin typeface="Verdana"/>
                <a:cs typeface="Verdana"/>
              </a:rPr>
              <a:t>2021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9121140" y="1872995"/>
            <a:ext cx="2602230" cy="0"/>
          </a:xfrm>
          <a:custGeom>
            <a:avLst/>
            <a:gdLst/>
            <a:ahLst/>
            <a:cxnLst/>
            <a:rect l="l" t="t" r="r" b="b"/>
            <a:pathLst>
              <a:path w="2602229">
                <a:moveTo>
                  <a:pt x="0" y="0"/>
                </a:moveTo>
                <a:lnTo>
                  <a:pt x="2601849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object 4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43" name="object 43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315544"/>
            <a:ext cx="9871075" cy="662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pc="-195" dirty="0"/>
              <a:t>10.</a:t>
            </a:r>
            <a:r>
              <a:rPr spc="-135" dirty="0"/>
              <a:t> </a:t>
            </a:r>
            <a:r>
              <a:rPr spc="-25" dirty="0"/>
              <a:t>Consider</a:t>
            </a:r>
            <a:r>
              <a:rPr spc="-170" dirty="0"/>
              <a:t> </a:t>
            </a:r>
            <a:r>
              <a:rPr spc="-50" dirty="0"/>
              <a:t>bringing</a:t>
            </a:r>
            <a:r>
              <a:rPr spc="-200" dirty="0"/>
              <a:t> </a:t>
            </a:r>
            <a:r>
              <a:rPr spc="-50" dirty="0"/>
              <a:t>duty</a:t>
            </a:r>
            <a:r>
              <a:rPr spc="-155" dirty="0"/>
              <a:t> </a:t>
            </a:r>
            <a:r>
              <a:rPr spc="50" dirty="0"/>
              <a:t>drawback</a:t>
            </a:r>
            <a:r>
              <a:rPr spc="-145" dirty="0"/>
              <a:t> </a:t>
            </a:r>
            <a:r>
              <a:rPr spc="-80" dirty="0"/>
              <a:t>rates</a:t>
            </a:r>
            <a:r>
              <a:rPr spc="-160" dirty="0"/>
              <a:t> </a:t>
            </a:r>
            <a:r>
              <a:rPr spc="-100" dirty="0"/>
              <a:t>in</a:t>
            </a:r>
            <a:r>
              <a:rPr spc="-180" dirty="0"/>
              <a:t> </a:t>
            </a:r>
            <a:r>
              <a:rPr spc="-65" dirty="0"/>
              <a:t>line</a:t>
            </a:r>
            <a:r>
              <a:rPr spc="-190" dirty="0"/>
              <a:t> </a:t>
            </a:r>
            <a:r>
              <a:rPr spc="-80" dirty="0"/>
              <a:t>with</a:t>
            </a:r>
            <a:r>
              <a:rPr spc="-190" dirty="0"/>
              <a:t> </a:t>
            </a:r>
            <a:r>
              <a:rPr spc="95" dirty="0"/>
              <a:t>Advanced</a:t>
            </a:r>
            <a:r>
              <a:rPr spc="-120" dirty="0"/>
              <a:t> </a:t>
            </a:r>
            <a:r>
              <a:rPr spc="-30" dirty="0"/>
              <a:t>License</a:t>
            </a:r>
          </a:p>
          <a:p>
            <a:pPr marL="12700">
              <a:lnSpc>
                <a:spcPts val="2510"/>
              </a:lnSpc>
            </a:pPr>
            <a:r>
              <a:rPr spc="15" dirty="0"/>
              <a:t>man</a:t>
            </a:r>
            <a:r>
              <a:rPr spc="-95" dirty="0"/>
              <a:t>u</a:t>
            </a:r>
            <a:r>
              <a:rPr spc="-65" dirty="0"/>
              <a:t>f</a:t>
            </a:r>
            <a:r>
              <a:rPr spc="114" dirty="0"/>
              <a:t>ac</a:t>
            </a:r>
            <a:r>
              <a:rPr spc="85" dirty="0"/>
              <a:t>t</a:t>
            </a:r>
            <a:r>
              <a:rPr spc="-200" dirty="0"/>
              <a:t>ur</a:t>
            </a:r>
            <a:r>
              <a:rPr spc="-95" dirty="0"/>
              <a:t>i</a:t>
            </a:r>
            <a:r>
              <a:rPr spc="25" dirty="0"/>
              <a:t>ng</a:t>
            </a:r>
            <a:r>
              <a:rPr spc="-165" dirty="0"/>
              <a:t> </a:t>
            </a:r>
            <a:r>
              <a:rPr spc="-290" dirty="0"/>
              <a:t>r</a:t>
            </a:r>
            <a:r>
              <a:rPr spc="25" dirty="0"/>
              <a:t>at</a:t>
            </a:r>
            <a:r>
              <a:rPr spc="-90" dirty="0"/>
              <a:t>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606946"/>
            <a:ext cx="176085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dirty="0">
                <a:latin typeface="Arial MT"/>
                <a:cs typeface="Arial MT"/>
              </a:rPr>
              <a:t> UN</a:t>
            </a:r>
            <a:r>
              <a:rPr sz="800" spc="-5" dirty="0">
                <a:latin typeface="Arial MT"/>
                <a:cs typeface="Arial MT"/>
              </a:rPr>
              <a:t> Comtrade,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Insights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8431" y="1865376"/>
            <a:ext cx="11425555" cy="4156075"/>
            <a:chOff x="408431" y="1865376"/>
            <a:chExt cx="11425555" cy="4156075"/>
          </a:xfrm>
        </p:grpSpPr>
        <p:sp>
          <p:nvSpPr>
            <p:cNvPr id="5" name="object 5"/>
            <p:cNvSpPr/>
            <p:nvPr/>
          </p:nvSpPr>
          <p:spPr>
            <a:xfrm>
              <a:off x="6672072" y="2061972"/>
              <a:ext cx="2673350" cy="3959860"/>
            </a:xfrm>
            <a:custGeom>
              <a:avLst/>
              <a:gdLst/>
              <a:ahLst/>
              <a:cxnLst/>
              <a:rect l="l" t="t" r="r" b="b"/>
              <a:pathLst>
                <a:path w="2673350" h="3959860">
                  <a:moveTo>
                    <a:pt x="2673096" y="0"/>
                  </a:moveTo>
                  <a:lnTo>
                    <a:pt x="0" y="0"/>
                  </a:lnTo>
                  <a:lnTo>
                    <a:pt x="0" y="3959352"/>
                  </a:lnTo>
                  <a:lnTo>
                    <a:pt x="2673096" y="3959352"/>
                  </a:lnTo>
                  <a:lnTo>
                    <a:pt x="267309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8431" y="2020824"/>
              <a:ext cx="11425555" cy="0"/>
            </a:xfrm>
            <a:custGeom>
              <a:avLst/>
              <a:gdLst/>
              <a:ahLst/>
              <a:cxnLst/>
              <a:rect l="l" t="t" r="r" b="b"/>
              <a:pathLst>
                <a:path w="11425555">
                  <a:moveTo>
                    <a:pt x="0" y="0"/>
                  </a:moveTo>
                  <a:lnTo>
                    <a:pt x="11425174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0603" y="1865376"/>
              <a:ext cx="306324" cy="30632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530090" y="1490218"/>
            <a:ext cx="689864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Low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duty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drawback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pushing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manufacturers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adopt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Advance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Licensing </a:t>
            </a:r>
            <a:r>
              <a:rPr sz="1400" b="1" spc="-3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with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limited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visibility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export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volumes: </a:t>
            </a:r>
            <a:r>
              <a:rPr sz="1400" spc="-5" dirty="0">
                <a:latin typeface="Arial MT"/>
                <a:cs typeface="Arial MT"/>
              </a:rPr>
              <a:t>Illustrative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example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77696" y="2945892"/>
            <a:ext cx="2527300" cy="0"/>
          </a:xfrm>
          <a:custGeom>
            <a:avLst/>
            <a:gdLst/>
            <a:ahLst/>
            <a:cxnLst/>
            <a:rect l="l" t="t" r="r" b="b"/>
            <a:pathLst>
              <a:path w="2527300">
                <a:moveTo>
                  <a:pt x="0" y="0"/>
                </a:moveTo>
                <a:lnTo>
                  <a:pt x="252730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8431" y="2596895"/>
            <a:ext cx="3497579" cy="0"/>
          </a:xfrm>
          <a:custGeom>
            <a:avLst/>
            <a:gdLst/>
            <a:ahLst/>
            <a:cxnLst/>
            <a:rect l="l" t="t" r="r" b="b"/>
            <a:pathLst>
              <a:path w="3497579">
                <a:moveTo>
                  <a:pt x="0" y="0"/>
                </a:moveTo>
                <a:lnTo>
                  <a:pt x="3497199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41520" y="2753867"/>
            <a:ext cx="7259955" cy="0"/>
          </a:xfrm>
          <a:custGeom>
            <a:avLst/>
            <a:gdLst/>
            <a:ahLst/>
            <a:cxnLst/>
            <a:rect l="l" t="t" r="r" b="b"/>
            <a:pathLst>
              <a:path w="7259955">
                <a:moveTo>
                  <a:pt x="0" y="0"/>
                </a:moveTo>
                <a:lnTo>
                  <a:pt x="7259574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95427" y="1272666"/>
            <a:ext cx="344932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Current duty </a:t>
            </a:r>
            <a:r>
              <a:rPr sz="1400" b="1" dirty="0">
                <a:latin typeface="Arial"/>
                <a:cs typeface="Arial"/>
              </a:rPr>
              <a:t>drawbacks are </a:t>
            </a:r>
            <a:r>
              <a:rPr sz="1400" b="1" spc="-5" dirty="0">
                <a:latin typeface="Arial"/>
                <a:cs typeface="Arial"/>
              </a:rPr>
              <a:t>insufficient </a:t>
            </a:r>
            <a:r>
              <a:rPr sz="1400" b="1" dirty="0">
                <a:latin typeface="Arial"/>
                <a:cs typeface="Arial"/>
              </a:rPr>
              <a:t> to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compensate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for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high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customs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duty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on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raw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materials: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Illustrative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examples</a:t>
            </a:r>
            <a:endParaRPr sz="1400">
              <a:latin typeface="Arial MT"/>
              <a:cs typeface="Arial MT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76377" y="2170176"/>
          <a:ext cx="11450955" cy="3851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16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8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736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703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50"/>
                        </a:lnSpc>
                        <a:spcBef>
                          <a:spcPts val="94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Raw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5157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Import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Duty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tabLst>
                          <a:tab pos="1515745" algn="l"/>
                        </a:tabLst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Chemical	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12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(%)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2875">
                        <a:lnSpc>
                          <a:spcPts val="1250"/>
                        </a:lnSpc>
                        <a:spcBef>
                          <a:spcPts val="919"/>
                        </a:spcBef>
                        <a:tabLst>
                          <a:tab pos="1515745" algn="l"/>
                        </a:tabLst>
                      </a:pPr>
                      <a:r>
                        <a:rPr sz="1200" spc="-20" dirty="0">
                          <a:latin typeface="Arial MT"/>
                          <a:cs typeface="Arial MT"/>
                        </a:rPr>
                        <a:t>Toluene	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2.5%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R w="6350">
                      <a:solidFill>
                        <a:srgbClr val="B3B3B3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895090">
                        <a:lnSpc>
                          <a:spcPts val="1225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Duty</a:t>
                      </a:r>
                      <a:r>
                        <a:rPr sz="12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Drawba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626870" marR="3175">
                        <a:lnSpc>
                          <a:spcPct val="100000"/>
                        </a:lnSpc>
                        <a:tabLst>
                          <a:tab pos="2536190" algn="l"/>
                          <a:tab pos="3895090" algn="l"/>
                        </a:tabLst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Advance	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Duty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Drawback	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(Required)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328295" marR="3175">
                        <a:lnSpc>
                          <a:spcPct val="100000"/>
                        </a:lnSpc>
                        <a:tabLst>
                          <a:tab pos="1626870" algn="l"/>
                          <a:tab pos="2536190" algn="l"/>
                          <a:tab pos="3895090" algn="l"/>
                        </a:tabLst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Cost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Heads	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License	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(Today)–1.5%	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3.75%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B3B3B3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ck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Remarks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619">
                <a:tc>
                  <a:txBody>
                    <a:bodyPr/>
                    <a:lstStyle/>
                    <a:p>
                      <a:pPr marL="31750">
                        <a:lnSpc>
                          <a:spcPts val="1315"/>
                        </a:lnSpc>
                        <a:spcBef>
                          <a:spcPts val="9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Materials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B3B3B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ts val="135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Imported</a:t>
                      </a:r>
                      <a:r>
                        <a:rPr sz="12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Raw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B3B3B3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ts val="132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50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ts val="132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53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.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7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424180" marR="3175">
                        <a:lnSpc>
                          <a:spcPts val="132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53.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7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424180">
                        <a:lnSpc>
                          <a:spcPts val="1385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Local</a:t>
                      </a:r>
                      <a:r>
                        <a:rPr sz="12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RM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assumed</a:t>
                      </a:r>
                      <a:r>
                        <a:rPr sz="12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import</a:t>
                      </a:r>
                      <a:r>
                        <a:rPr sz="12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parity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1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375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Nitro-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chlorobenzenes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375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R w="6350">
                      <a:solidFill>
                        <a:srgbClr val="B3B3B3"/>
                      </a:solidFill>
                      <a:prstDash val="solid"/>
                    </a:lnR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ts val="1290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Materials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B3B3B3"/>
                      </a:solidFill>
                      <a:prstDash val="solid"/>
                    </a:lnL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424180">
                        <a:lnSpc>
                          <a:spcPts val="132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(duty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inclusive).</a:t>
                      </a:r>
                      <a:r>
                        <a:rPr sz="12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Customs</a:t>
                      </a:r>
                      <a:r>
                        <a:rPr sz="12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duty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assumed</a:t>
                      </a:r>
                      <a:r>
                        <a:rPr sz="12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12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7.5%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7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425"/>
                        </a:lnSpc>
                        <a:spcBef>
                          <a:spcPts val="60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Aniline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425"/>
                        </a:lnSpc>
                        <a:spcBef>
                          <a:spcPts val="60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7.5%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R w="6350">
                      <a:solidFill>
                        <a:srgbClr val="B3B3B3"/>
                      </a:solidFill>
                      <a:prstDash val="solid"/>
                    </a:lnR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ts val="1385"/>
                        </a:lnSpc>
                        <a:spcBef>
                          <a:spcPts val="71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Local</a:t>
                      </a:r>
                      <a:r>
                        <a:rPr sz="12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Raw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L w="6350">
                      <a:solidFill>
                        <a:srgbClr val="B3B3B3"/>
                      </a:solidFill>
                      <a:prstDash val="solid"/>
                    </a:lnL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ts val="1415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20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ts val="1415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2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424180" marR="3175">
                        <a:lnSpc>
                          <a:spcPts val="1415"/>
                        </a:lnSpc>
                        <a:spcBef>
                          <a:spcPts val="68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20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T w="6350">
                      <a:solidFill>
                        <a:srgbClr val="7E7E7E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424180">
                        <a:lnSpc>
                          <a:spcPts val="1385"/>
                        </a:lnSpc>
                        <a:spcBef>
                          <a:spcPts val="715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RM,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catalyst,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solvents, packaging,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9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B3B3B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ts val="1395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Materials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B3B3B3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424180">
                        <a:lnSpc>
                          <a:spcPts val="139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etc.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available</a:t>
                      </a:r>
                      <a:r>
                        <a:rPr sz="12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locally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73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End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Products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151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Duty</a:t>
                      </a:r>
                      <a:r>
                        <a:rPr sz="12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Drawback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tabLst>
                          <a:tab pos="1515745" algn="l"/>
                        </a:tabLst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Chemical	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12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(%)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spcBef>
                          <a:spcPts val="955"/>
                        </a:spcBef>
                        <a:tabLst>
                          <a:tab pos="1515745" algn="l"/>
                        </a:tabLst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Cresol	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1.7%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tabLst>
                          <a:tab pos="1515745" algn="l"/>
                        </a:tabLst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4,4-	1.9%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42875" marR="1761489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Dinitrostilbene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 2,2-</a:t>
                      </a:r>
                      <a:r>
                        <a:rPr sz="12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disulphonic </a:t>
                      </a:r>
                      <a:r>
                        <a:rPr sz="1200" spc="-3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acid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tabLst>
                          <a:tab pos="1515745" algn="l"/>
                        </a:tabLst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Aniline</a:t>
                      </a:r>
                      <a:r>
                        <a:rPr sz="12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Nitrate	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1.1%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B3B3B3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829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626870" algn="l"/>
                        </a:tabLst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Uti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l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ities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&amp; Ot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h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er	</a:t>
                      </a:r>
                      <a:r>
                        <a:rPr sz="1800" baseline="2314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800" spc="-15" baseline="2314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00" baseline="2314" dirty="0">
                          <a:latin typeface="Arial MT"/>
                          <a:cs typeface="Arial MT"/>
                        </a:rPr>
                        <a:t>22</a:t>
                      </a:r>
                      <a:endParaRPr sz="1800" baseline="2314">
                        <a:latin typeface="Arial MT"/>
                        <a:cs typeface="Arial MT"/>
                      </a:endParaRPr>
                    </a:p>
                    <a:p>
                      <a:pPr marL="32829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inputs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328295" marR="213360">
                        <a:lnSpc>
                          <a:spcPct val="198300"/>
                        </a:lnSpc>
                        <a:spcBef>
                          <a:spcPts val="25"/>
                        </a:spcBef>
                        <a:tabLst>
                          <a:tab pos="1626870" algn="l"/>
                        </a:tabLst>
                      </a:pPr>
                      <a:r>
                        <a:rPr sz="1200" b="1" spc="-20" dirty="0">
                          <a:latin typeface="Arial"/>
                          <a:cs typeface="Arial"/>
                        </a:rPr>
                        <a:t>Total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 Cost	₹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92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 Product Pri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e	₹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100 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Duty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Drawback	₹ 0 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Net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Profits	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6350">
                      <a:solidFill>
                        <a:srgbClr val="B3B3B3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06070" marR="3175">
                        <a:lnSpc>
                          <a:spcPct val="100000"/>
                        </a:lnSpc>
                        <a:tabLst>
                          <a:tab pos="1665605" algn="l"/>
                        </a:tabLst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₹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2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2	₹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22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6070" marR="317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665605" algn="l"/>
                        </a:tabLst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95.75	₹</a:t>
                      </a:r>
                      <a:r>
                        <a:rPr sz="12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95.75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6070" marR="3175">
                        <a:lnSpc>
                          <a:spcPct val="100000"/>
                        </a:lnSpc>
                        <a:tabLst>
                          <a:tab pos="1665605" algn="l"/>
                        </a:tabLst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100	₹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100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6070" marR="3175">
                        <a:lnSpc>
                          <a:spcPct val="100000"/>
                        </a:lnSpc>
                        <a:tabLst>
                          <a:tab pos="1665605" algn="l"/>
                        </a:tabLst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1.5	₹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3.75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6070" marR="3175">
                        <a:lnSpc>
                          <a:spcPct val="100000"/>
                        </a:lnSpc>
                        <a:tabLst>
                          <a:tab pos="1665605" algn="l"/>
                        </a:tabLst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₹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5.75	₹</a:t>
                      </a:r>
                      <a:r>
                        <a:rPr sz="12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Same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process</a:t>
                      </a:r>
                      <a:r>
                        <a:rPr sz="12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irrespective</a:t>
                      </a:r>
                      <a:r>
                        <a:rPr sz="12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 RM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source</a:t>
                      </a:r>
                      <a:r>
                        <a:rPr sz="12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used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Sum</a:t>
                      </a:r>
                      <a:r>
                        <a:rPr sz="12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2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all</a:t>
                      </a:r>
                      <a:r>
                        <a:rPr sz="12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costs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424180" marR="59055">
                        <a:lnSpc>
                          <a:spcPct val="1983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Assumed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8% product margin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Based on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Duty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Drawback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rate 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Required</a:t>
                      </a:r>
                      <a:r>
                        <a:rPr sz="12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duty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" dirty="0">
                          <a:latin typeface="Arial MT"/>
                          <a:cs typeface="Arial MT"/>
                        </a:rPr>
                        <a:t>drawback</a:t>
                      </a:r>
                      <a:r>
                        <a:rPr sz="12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3.75%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object 14"/>
          <p:cNvSpPr/>
          <p:nvPr/>
        </p:nvSpPr>
        <p:spPr>
          <a:xfrm>
            <a:off x="4541520" y="4037076"/>
            <a:ext cx="7259955" cy="0"/>
          </a:xfrm>
          <a:custGeom>
            <a:avLst/>
            <a:gdLst/>
            <a:ahLst/>
            <a:cxnLst/>
            <a:rect l="l" t="t" r="r" b="b"/>
            <a:pathLst>
              <a:path w="7259955">
                <a:moveTo>
                  <a:pt x="0" y="0"/>
                </a:moveTo>
                <a:lnTo>
                  <a:pt x="72595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41520" y="4588764"/>
            <a:ext cx="7259955" cy="0"/>
          </a:xfrm>
          <a:custGeom>
            <a:avLst/>
            <a:gdLst/>
            <a:ahLst/>
            <a:cxnLst/>
            <a:rect l="l" t="t" r="r" b="b"/>
            <a:pathLst>
              <a:path w="7259955">
                <a:moveTo>
                  <a:pt x="0" y="0"/>
                </a:moveTo>
                <a:lnTo>
                  <a:pt x="72595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41520" y="4951476"/>
            <a:ext cx="7259955" cy="0"/>
          </a:xfrm>
          <a:custGeom>
            <a:avLst/>
            <a:gdLst/>
            <a:ahLst/>
            <a:cxnLst/>
            <a:rect l="l" t="t" r="r" b="b"/>
            <a:pathLst>
              <a:path w="7259955">
                <a:moveTo>
                  <a:pt x="0" y="0"/>
                </a:moveTo>
                <a:lnTo>
                  <a:pt x="72595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41520" y="5315711"/>
            <a:ext cx="7259955" cy="0"/>
          </a:xfrm>
          <a:custGeom>
            <a:avLst/>
            <a:gdLst/>
            <a:ahLst/>
            <a:cxnLst/>
            <a:rect l="l" t="t" r="r" b="b"/>
            <a:pathLst>
              <a:path w="7259955">
                <a:moveTo>
                  <a:pt x="0" y="0"/>
                </a:moveTo>
                <a:lnTo>
                  <a:pt x="72595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41520" y="5676900"/>
            <a:ext cx="7259955" cy="0"/>
          </a:xfrm>
          <a:custGeom>
            <a:avLst/>
            <a:gdLst/>
            <a:ahLst/>
            <a:cxnLst/>
            <a:rect l="l" t="t" r="r" b="b"/>
            <a:pathLst>
              <a:path w="7259955">
                <a:moveTo>
                  <a:pt x="0" y="0"/>
                </a:moveTo>
                <a:lnTo>
                  <a:pt x="7259574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77696" y="4756403"/>
            <a:ext cx="2527300" cy="0"/>
          </a:xfrm>
          <a:custGeom>
            <a:avLst/>
            <a:gdLst/>
            <a:ahLst/>
            <a:cxnLst/>
            <a:rect l="l" t="t" r="r" b="b"/>
            <a:pathLst>
              <a:path w="2527300">
                <a:moveTo>
                  <a:pt x="0" y="0"/>
                </a:moveTo>
                <a:lnTo>
                  <a:pt x="252730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77696" y="5681471"/>
            <a:ext cx="2527300" cy="0"/>
          </a:xfrm>
          <a:custGeom>
            <a:avLst/>
            <a:gdLst/>
            <a:ahLst/>
            <a:cxnLst/>
            <a:rect l="l" t="t" r="r" b="b"/>
            <a:pathLst>
              <a:path w="2527300">
                <a:moveTo>
                  <a:pt x="0" y="0"/>
                </a:moveTo>
                <a:lnTo>
                  <a:pt x="252730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8431" y="4402835"/>
            <a:ext cx="3497579" cy="0"/>
          </a:xfrm>
          <a:custGeom>
            <a:avLst/>
            <a:gdLst/>
            <a:ahLst/>
            <a:cxnLst/>
            <a:rect l="l" t="t" r="r" b="b"/>
            <a:pathLst>
              <a:path w="3497579">
                <a:moveTo>
                  <a:pt x="0" y="0"/>
                </a:moveTo>
                <a:lnTo>
                  <a:pt x="3497199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34439" y="2673095"/>
            <a:ext cx="0" cy="1089025"/>
          </a:xfrm>
          <a:custGeom>
            <a:avLst/>
            <a:gdLst/>
            <a:ahLst/>
            <a:cxnLst/>
            <a:rect l="l" t="t" r="r" b="b"/>
            <a:pathLst>
              <a:path h="1089025">
                <a:moveTo>
                  <a:pt x="0" y="0"/>
                </a:moveTo>
                <a:lnTo>
                  <a:pt x="0" y="10890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8739" y="16002"/>
            <a:ext cx="2691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Regulations,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Tax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35" dirty="0">
                <a:latin typeface="Arial"/>
                <a:cs typeface="Arial"/>
              </a:rPr>
              <a:t>FTAs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37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05713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5" dirty="0"/>
              <a:t>11,</a:t>
            </a:r>
            <a:r>
              <a:rPr spc="-135" dirty="0"/>
              <a:t> </a:t>
            </a:r>
            <a:r>
              <a:rPr spc="-195" dirty="0"/>
              <a:t>12.</a:t>
            </a:r>
            <a:r>
              <a:rPr spc="-130" dirty="0"/>
              <a:t> </a:t>
            </a:r>
            <a:r>
              <a:rPr spc="-85" dirty="0"/>
              <a:t>Incentivising</a:t>
            </a:r>
            <a:r>
              <a:rPr spc="-195" dirty="0"/>
              <a:t> </a:t>
            </a:r>
            <a:r>
              <a:rPr spc="-65" dirty="0"/>
              <a:t>R&amp;D</a:t>
            </a:r>
            <a:r>
              <a:rPr spc="-160" dirty="0"/>
              <a:t> </a:t>
            </a:r>
            <a:r>
              <a:rPr spc="85" dirty="0"/>
              <a:t>and</a:t>
            </a:r>
            <a:r>
              <a:rPr spc="-150" dirty="0"/>
              <a:t> </a:t>
            </a:r>
            <a:r>
              <a:rPr spc="-35" dirty="0"/>
              <a:t>innovation</a:t>
            </a:r>
            <a:r>
              <a:rPr spc="-195" dirty="0"/>
              <a:t> </a:t>
            </a:r>
            <a:r>
              <a:rPr spc="-105" dirty="0"/>
              <a:t>in</a:t>
            </a:r>
            <a:r>
              <a:rPr spc="-170" dirty="0"/>
              <a:t> </a:t>
            </a:r>
            <a:r>
              <a:rPr spc="-20" dirty="0"/>
              <a:t>the</a:t>
            </a:r>
            <a:r>
              <a:rPr spc="-160" dirty="0"/>
              <a:t> </a:t>
            </a:r>
            <a:r>
              <a:rPr spc="5" dirty="0"/>
              <a:t>Chemicals</a:t>
            </a:r>
            <a:r>
              <a:rPr spc="-180" dirty="0"/>
              <a:t> </a:t>
            </a:r>
            <a:r>
              <a:rPr spc="-120" dirty="0"/>
              <a:t>industry</a:t>
            </a:r>
            <a:r>
              <a:rPr spc="-175" dirty="0"/>
              <a:t> </a:t>
            </a:r>
            <a:r>
              <a:rPr spc="-225" dirty="0"/>
              <a:t>is</a:t>
            </a:r>
            <a:r>
              <a:rPr spc="-185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50" dirty="0"/>
              <a:t>core </a:t>
            </a:r>
            <a:r>
              <a:rPr spc="-760" dirty="0"/>
              <a:t> </a:t>
            </a:r>
            <a:r>
              <a:rPr spc="75" dirty="0"/>
              <a:t>need</a:t>
            </a:r>
            <a:r>
              <a:rPr spc="-165" dirty="0"/>
              <a:t> </a:t>
            </a:r>
            <a:r>
              <a:rPr spc="-5" dirty="0"/>
              <a:t>to</a:t>
            </a:r>
            <a:r>
              <a:rPr spc="-175" dirty="0"/>
              <a:t> </a:t>
            </a:r>
            <a:r>
              <a:rPr spc="-10" dirty="0"/>
              <a:t>take</a:t>
            </a:r>
            <a:r>
              <a:rPr spc="-170" dirty="0"/>
              <a:t> </a:t>
            </a:r>
            <a:r>
              <a:rPr spc="65" dirty="0"/>
              <a:t>advantage</a:t>
            </a:r>
            <a:r>
              <a:rPr spc="-17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175" dirty="0"/>
              <a:t>a</a:t>
            </a:r>
            <a:r>
              <a:rPr spc="-170" dirty="0"/>
              <a:t> </a:t>
            </a:r>
            <a:r>
              <a:rPr spc="30" dirty="0"/>
              <a:t>global</a:t>
            </a:r>
            <a:r>
              <a:rPr spc="-170" dirty="0"/>
              <a:t> </a:t>
            </a:r>
            <a:r>
              <a:rPr spc="-45" dirty="0"/>
              <a:t>one-time</a:t>
            </a:r>
            <a:r>
              <a:rPr spc="-200" dirty="0"/>
              <a:t> </a:t>
            </a:r>
            <a:r>
              <a:rPr spc="-40" dirty="0"/>
              <a:t>opportunity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483197"/>
            <a:ext cx="91427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interview,</a:t>
            </a:r>
            <a:r>
              <a:rPr sz="800" dirty="0">
                <a:latin typeface="Arial MT"/>
                <a:cs typeface="Arial MT"/>
              </a:rPr>
              <a:t> Press </a:t>
            </a:r>
            <a:r>
              <a:rPr sz="800" spc="-5" dirty="0">
                <a:latin typeface="Arial MT"/>
                <a:cs typeface="Arial MT"/>
              </a:rPr>
              <a:t>search,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https://globalprimenews.com/2019/12/27/316-transporters-23000-chemical-transportation-vehicles-take-up-nicer-globe-initiative-of-indian-chemical-council-icc-for-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safe-secure-and-efficient-transportation-of-chemicals/#:~:text=To%20ensure%20that%20such%20large,to%20enable%20chemical%20transportation%20in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8431" y="1818132"/>
            <a:ext cx="11436350" cy="0"/>
          </a:xfrm>
          <a:custGeom>
            <a:avLst/>
            <a:gdLst/>
            <a:ahLst/>
            <a:cxnLst/>
            <a:rect l="l" t="t" r="r" b="b"/>
            <a:pathLst>
              <a:path w="11436350">
                <a:moveTo>
                  <a:pt x="0" y="0"/>
                </a:moveTo>
                <a:lnTo>
                  <a:pt x="114363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00327" y="2258060"/>
            <a:ext cx="9335135" cy="3521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6543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Reintroduction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b="1" dirty="0">
                <a:latin typeface="Arial"/>
                <a:cs typeface="Arial"/>
              </a:rPr>
              <a:t>weighted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tax-deduction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200%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over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the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next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5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years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chemical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companies in </a:t>
            </a:r>
            <a:r>
              <a:rPr sz="1600" spc="-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current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climate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global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demand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due 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China plus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one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00">
              <a:latin typeface="Arial MT"/>
              <a:cs typeface="Arial MT"/>
            </a:endParaRPr>
          </a:p>
          <a:p>
            <a:pPr marL="12700" marR="502284">
              <a:lnSpc>
                <a:spcPct val="100000"/>
              </a:lnSpc>
            </a:pPr>
            <a:r>
              <a:rPr sz="1600" b="1" spc="-5" dirty="0">
                <a:latin typeface="Arial"/>
                <a:cs typeface="Arial"/>
              </a:rPr>
              <a:t>“First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India”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scheme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with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minimum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support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b="1" spc="-5" dirty="0">
                <a:latin typeface="Arial"/>
                <a:cs typeface="Arial"/>
              </a:rPr>
              <a:t>5%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sales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for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first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manufacturers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develop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indigenous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technology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manufacture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“new”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products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Arial MT"/>
                <a:cs typeface="Arial MT"/>
              </a:rPr>
              <a:t>Amended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b="1" spc="-20" dirty="0">
                <a:latin typeface="Arial"/>
                <a:cs typeface="Arial"/>
              </a:rPr>
              <a:t>Technology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Upgradation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Fund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Scheme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established in Chemicals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industry,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 line </a:t>
            </a:r>
            <a:r>
              <a:rPr sz="1600" spc="-10" dirty="0">
                <a:latin typeface="Arial MT"/>
                <a:cs typeface="Arial MT"/>
              </a:rPr>
              <a:t>with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textiles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industry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order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spur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investment,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productivity,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quality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and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exports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 marL="12700" marR="20955">
              <a:lnSpc>
                <a:spcPct val="100000"/>
              </a:lnSpc>
              <a:spcBef>
                <a:spcPts val="1180"/>
              </a:spcBef>
            </a:pPr>
            <a:r>
              <a:rPr sz="1600" b="1" spc="-5" dirty="0">
                <a:latin typeface="Arial"/>
                <a:cs typeface="Arial"/>
              </a:rPr>
              <a:t>Pooling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industry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CSR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funds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by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autonomous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body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such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ICC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and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utilization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towards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collective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Research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&amp;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Development investments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5427" y="1538731"/>
            <a:ext cx="51765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Recommendations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incentivize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R&amp;D and</a:t>
            </a:r>
            <a:r>
              <a:rPr sz="1600" b="1" spc="-10" dirty="0">
                <a:latin typeface="Arial"/>
                <a:cs typeface="Arial"/>
              </a:rPr>
              <a:t> innovation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739" y="16002"/>
            <a:ext cx="3224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R&amp;D, </a:t>
            </a:r>
            <a:r>
              <a:rPr sz="1200" b="1" spc="-15" dirty="0">
                <a:latin typeface="Arial"/>
                <a:cs typeface="Arial"/>
              </a:rPr>
              <a:t>Talent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Skill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Upgradation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199623" y="1537208"/>
            <a:ext cx="1590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Illustrative</a:t>
            </a:r>
            <a:r>
              <a:rPr sz="10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|</a:t>
            </a:r>
            <a:r>
              <a:rPr sz="1000" spc="-2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Non-Exhaustive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4747" y="2234206"/>
            <a:ext cx="605016" cy="59126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5998" y="4384674"/>
            <a:ext cx="522514" cy="51334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7664" y="5334251"/>
            <a:ext cx="559181" cy="40792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4332" y="3366676"/>
            <a:ext cx="485846" cy="485846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951230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5" dirty="0"/>
              <a:t>13.</a:t>
            </a:r>
            <a:r>
              <a:rPr spc="-130" dirty="0"/>
              <a:t> </a:t>
            </a:r>
            <a:r>
              <a:rPr spc="-25" dirty="0"/>
              <a:t>Consider</a:t>
            </a:r>
            <a:r>
              <a:rPr spc="-175" dirty="0"/>
              <a:t> </a:t>
            </a:r>
            <a:r>
              <a:rPr spc="-10" dirty="0"/>
              <a:t>attracting</a:t>
            </a:r>
            <a:r>
              <a:rPr spc="-190" dirty="0"/>
              <a:t> </a:t>
            </a:r>
            <a:r>
              <a:rPr spc="-90" dirty="0"/>
              <a:t>or</a:t>
            </a:r>
            <a:r>
              <a:rPr spc="-160" dirty="0"/>
              <a:t> </a:t>
            </a:r>
            <a:r>
              <a:rPr spc="-105" dirty="0"/>
              <a:t>upskilling</a:t>
            </a:r>
            <a:r>
              <a:rPr spc="-200" dirty="0"/>
              <a:t> </a:t>
            </a:r>
            <a:r>
              <a:rPr spc="-30" dirty="0"/>
              <a:t>talent</a:t>
            </a:r>
            <a:r>
              <a:rPr spc="-170" dirty="0"/>
              <a:t> </a:t>
            </a:r>
            <a:r>
              <a:rPr spc="-20" dirty="0"/>
              <a:t>specifically</a:t>
            </a:r>
            <a:r>
              <a:rPr spc="-190" dirty="0"/>
              <a:t> </a:t>
            </a:r>
            <a:r>
              <a:rPr spc="-90" dirty="0"/>
              <a:t>for</a:t>
            </a:r>
            <a:r>
              <a:rPr spc="-155" dirty="0"/>
              <a:t> </a:t>
            </a:r>
            <a:r>
              <a:rPr spc="-20" dirty="0"/>
              <a:t>the</a:t>
            </a:r>
            <a:r>
              <a:rPr spc="-170" dirty="0"/>
              <a:t> </a:t>
            </a:r>
            <a:r>
              <a:rPr spc="45" dirty="0"/>
              <a:t>Chemical </a:t>
            </a:r>
            <a:r>
              <a:rPr spc="-760" dirty="0"/>
              <a:t> </a:t>
            </a:r>
            <a:r>
              <a:rPr spc="-155" dirty="0"/>
              <a:t>industry:</a:t>
            </a:r>
            <a:r>
              <a:rPr spc="-160" dirty="0"/>
              <a:t> </a:t>
            </a:r>
            <a:r>
              <a:rPr spc="-70" dirty="0"/>
              <a:t>learnings</a:t>
            </a:r>
            <a:r>
              <a:rPr spc="-200" dirty="0"/>
              <a:t> </a:t>
            </a:r>
            <a:r>
              <a:rPr spc="-85" dirty="0"/>
              <a:t>from</a:t>
            </a:r>
            <a:r>
              <a:rPr spc="-160" dirty="0"/>
              <a:t> </a:t>
            </a:r>
            <a:r>
              <a:rPr spc="-225" dirty="0"/>
              <a:t>Skill</a:t>
            </a:r>
            <a:r>
              <a:rPr spc="-175" dirty="0"/>
              <a:t> </a:t>
            </a:r>
            <a:r>
              <a:rPr spc="-70" dirty="0"/>
              <a:t>India</a:t>
            </a:r>
            <a:r>
              <a:rPr spc="-175" dirty="0"/>
              <a:t> </a:t>
            </a:r>
            <a:r>
              <a:rPr spc="80" dirty="0"/>
              <a:t>and</a:t>
            </a:r>
            <a:r>
              <a:rPr spc="-150" dirty="0"/>
              <a:t> </a:t>
            </a:r>
            <a:r>
              <a:rPr spc="-210" dirty="0"/>
              <a:t>UK</a:t>
            </a:r>
            <a:r>
              <a:rPr spc="-155" dirty="0"/>
              <a:t> </a:t>
            </a:r>
            <a:r>
              <a:rPr spc="-90" dirty="0"/>
              <a:t>Logistics</a:t>
            </a:r>
            <a:r>
              <a:rPr spc="-185" dirty="0"/>
              <a:t> </a:t>
            </a:r>
            <a:r>
              <a:rPr spc="-160" dirty="0"/>
              <a:t>Industry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360972"/>
            <a:ext cx="65176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0" dirty="0">
                <a:latin typeface="Arial MT"/>
                <a:cs typeface="Arial MT"/>
              </a:rPr>
              <a:t> 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https://news.rha.uk.net/2022/06/15/generation-logistics-government-launches-initiative-to-attract-talent-to-logistics-industry/content.htm</a:t>
            </a:r>
            <a:r>
              <a:rPr sz="800" spc="-5" dirty="0">
                <a:solidFill>
                  <a:srgbClr val="0462C1"/>
                </a:solidFill>
                <a:latin typeface="Arial MT"/>
                <a:cs typeface="Arial MT"/>
                <a:hlinkClick r:id="rId2"/>
              </a:rPr>
              <a:t>l </a:t>
            </a:r>
            <a:r>
              <a:rPr sz="800" dirty="0">
                <a:solidFill>
                  <a:srgbClr val="0462C1"/>
                </a:solidFill>
                <a:latin typeface="Arial MT"/>
                <a:cs typeface="Arial MT"/>
              </a:rPr>
              <a:t> 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3"/>
              </a:rPr>
              <a:t>https://in.fashionnetwork.com/news/Gjepc-launches-campaign-to-attract-talent-to-india-s-jewellery-industry,1067764.htm</a:t>
            </a:r>
            <a:r>
              <a:rPr sz="800" spc="-5" dirty="0">
                <a:solidFill>
                  <a:srgbClr val="0462C1"/>
                </a:solidFill>
                <a:latin typeface="Arial MT"/>
                <a:cs typeface="Arial MT"/>
                <a:hlinkClick r:id="rId3"/>
              </a:rPr>
              <a:t>l </a:t>
            </a:r>
            <a:r>
              <a:rPr sz="800" dirty="0">
                <a:solidFill>
                  <a:srgbClr val="0462C1"/>
                </a:solidFill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https://greattalent.campaign.gov.uk/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8739" y="16002"/>
            <a:ext cx="3224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R&amp;D, </a:t>
            </a:r>
            <a:r>
              <a:rPr sz="1200" b="1" spc="-15" dirty="0">
                <a:latin typeface="Arial"/>
                <a:cs typeface="Arial"/>
              </a:rPr>
              <a:t>Talent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Skill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Upgradation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6719" y="1467358"/>
            <a:ext cx="11438890" cy="4737100"/>
            <a:chOff x="426719" y="1467358"/>
            <a:chExt cx="11438890" cy="4737100"/>
          </a:xfrm>
        </p:grpSpPr>
        <p:sp>
          <p:nvSpPr>
            <p:cNvPr id="7" name="object 7"/>
            <p:cNvSpPr/>
            <p:nvPr/>
          </p:nvSpPr>
          <p:spPr>
            <a:xfrm>
              <a:off x="426719" y="1473708"/>
              <a:ext cx="11403330" cy="0"/>
            </a:xfrm>
            <a:custGeom>
              <a:avLst/>
              <a:gdLst/>
              <a:ahLst/>
              <a:cxnLst/>
              <a:rect l="l" t="t" r="r" b="b"/>
              <a:pathLst>
                <a:path w="11403330">
                  <a:moveTo>
                    <a:pt x="0" y="0"/>
                  </a:moveTo>
                  <a:lnTo>
                    <a:pt x="11402949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59067" y="1473708"/>
              <a:ext cx="0" cy="4730750"/>
            </a:xfrm>
            <a:custGeom>
              <a:avLst/>
              <a:gdLst/>
              <a:ahLst/>
              <a:cxnLst/>
              <a:rect l="l" t="t" r="r" b="b"/>
              <a:pathLst>
                <a:path h="4730750">
                  <a:moveTo>
                    <a:pt x="0" y="0"/>
                  </a:moveTo>
                  <a:lnTo>
                    <a:pt x="0" y="4730750"/>
                  </a:lnTo>
                </a:path>
              </a:pathLst>
            </a:custGeom>
            <a:ln w="6350">
              <a:solidFill>
                <a:srgbClr val="B3B3B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53867" y="1633686"/>
              <a:ext cx="4411250" cy="172296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58453" y="1633686"/>
              <a:ext cx="3391690" cy="1722965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849882" y="1187957"/>
            <a:ext cx="86702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811520" algn="l"/>
              </a:tabLst>
            </a:pPr>
            <a:r>
              <a:rPr sz="1400" b="1" spc="-5" dirty="0">
                <a:latin typeface="Arial"/>
                <a:cs typeface="Arial"/>
              </a:rPr>
              <a:t>Illustration: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Skill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India	Illustration: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UK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Logistics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industry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79540" y="2359914"/>
            <a:ext cx="694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Branding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79540" y="3475990"/>
            <a:ext cx="593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Context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79540" y="5336794"/>
            <a:ext cx="7270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Initi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ti</a:t>
            </a:r>
            <a:r>
              <a:rPr sz="1200" b="1" spc="-25" dirty="0">
                <a:latin typeface="Arial"/>
                <a:cs typeface="Arial"/>
              </a:rPr>
              <a:t>v</a:t>
            </a:r>
            <a:r>
              <a:rPr sz="1200" b="1" spc="-5" dirty="0">
                <a:latin typeface="Arial"/>
                <a:cs typeface="Arial"/>
              </a:rPr>
              <a:t>es  taken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76490" y="5336794"/>
            <a:ext cx="432816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5" dirty="0">
                <a:latin typeface="Arial MT"/>
                <a:cs typeface="Arial MT"/>
              </a:rPr>
              <a:t> industry-led campaign,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supported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by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Government, included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£345,000 investment in online resources, </a:t>
            </a:r>
            <a:r>
              <a:rPr sz="1200" dirty="0">
                <a:latin typeface="Arial MT"/>
                <a:cs typeface="Arial MT"/>
              </a:rPr>
              <a:t>learning </a:t>
            </a:r>
            <a:r>
              <a:rPr sz="1200" spc="-5" dirty="0">
                <a:latin typeface="Arial MT"/>
                <a:cs typeface="Arial MT"/>
              </a:rPr>
              <a:t>materials and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job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adverts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make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it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easier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 </a:t>
            </a:r>
            <a:r>
              <a:rPr sz="1200" spc="-5" dirty="0">
                <a:latin typeface="Arial MT"/>
                <a:cs typeface="Arial MT"/>
              </a:rPr>
              <a:t>people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start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their</a:t>
            </a:r>
            <a:r>
              <a:rPr sz="1200" spc="-5" dirty="0">
                <a:latin typeface="Arial MT"/>
                <a:cs typeface="Arial MT"/>
              </a:rPr>
              <a:t> career in </a:t>
            </a:r>
            <a:r>
              <a:rPr sz="1200" dirty="0">
                <a:latin typeface="Arial MT"/>
                <a:cs typeface="Arial MT"/>
              </a:rPr>
              <a:t> the </a:t>
            </a:r>
            <a:r>
              <a:rPr sz="1200" spc="-15" dirty="0">
                <a:latin typeface="Arial MT"/>
                <a:cs typeface="Arial MT"/>
              </a:rPr>
              <a:t>industry, </a:t>
            </a:r>
            <a:r>
              <a:rPr sz="1200" dirty="0">
                <a:latin typeface="Arial MT"/>
                <a:cs typeface="Arial MT"/>
              </a:rPr>
              <a:t>as </a:t>
            </a:r>
            <a:r>
              <a:rPr sz="1200" spc="-5" dirty="0">
                <a:latin typeface="Arial MT"/>
                <a:cs typeface="Arial MT"/>
              </a:rPr>
              <a:t>well </a:t>
            </a:r>
            <a:r>
              <a:rPr sz="1200" dirty="0">
                <a:latin typeface="Arial MT"/>
                <a:cs typeface="Arial MT"/>
              </a:rPr>
              <a:t>as TV and radio </a:t>
            </a:r>
            <a:r>
              <a:rPr sz="1200" spc="-5" dirty="0">
                <a:latin typeface="Arial MT"/>
                <a:cs typeface="Arial MT"/>
              </a:rPr>
              <a:t>adverts </a:t>
            </a:r>
            <a:r>
              <a:rPr sz="1200" dirty="0">
                <a:latin typeface="Arial MT"/>
                <a:cs typeface="Arial MT"/>
              </a:rPr>
              <a:t>to attract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candidates.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76490" y="3475990"/>
            <a:ext cx="40938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UK government launched </a:t>
            </a:r>
            <a:r>
              <a:rPr sz="1200" dirty="0">
                <a:latin typeface="Arial MT"/>
                <a:cs typeface="Arial MT"/>
              </a:rPr>
              <a:t>a </a:t>
            </a:r>
            <a:r>
              <a:rPr sz="1200" spc="-5" dirty="0">
                <a:latin typeface="Arial MT"/>
                <a:cs typeface="Arial MT"/>
              </a:rPr>
              <a:t>campaign </a:t>
            </a:r>
            <a:r>
              <a:rPr sz="1200" dirty="0">
                <a:latin typeface="Arial MT"/>
                <a:cs typeface="Arial MT"/>
              </a:rPr>
              <a:t>“</a:t>
            </a:r>
            <a:r>
              <a:rPr sz="1200" b="1" dirty="0">
                <a:latin typeface="Arial"/>
                <a:cs typeface="Arial"/>
              </a:rPr>
              <a:t>Generation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Logistics</a:t>
            </a:r>
            <a:r>
              <a:rPr sz="1200" dirty="0">
                <a:latin typeface="Arial MT"/>
                <a:cs typeface="Arial MT"/>
              </a:rPr>
              <a:t>” </a:t>
            </a:r>
            <a:r>
              <a:rPr sz="1200" b="1" dirty="0">
                <a:latin typeface="Arial"/>
                <a:cs typeface="Arial"/>
              </a:rPr>
              <a:t>to </a:t>
            </a:r>
            <a:r>
              <a:rPr sz="1200" b="1" spc="-5" dirty="0">
                <a:latin typeface="Arial"/>
                <a:cs typeface="Arial"/>
              </a:rPr>
              <a:t>attract </a:t>
            </a:r>
            <a:r>
              <a:rPr sz="1200" b="1" dirty="0">
                <a:latin typeface="Arial"/>
                <a:cs typeface="Arial"/>
              </a:rPr>
              <a:t>talent to road freight and logistics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industry</a:t>
            </a:r>
            <a:r>
              <a:rPr sz="1200" spc="-5" dirty="0">
                <a:latin typeface="Arial MT"/>
                <a:cs typeface="Arial MT"/>
              </a:rPr>
              <a:t>. </a:t>
            </a:r>
            <a:r>
              <a:rPr sz="1200" dirty="0">
                <a:latin typeface="Arial MT"/>
                <a:cs typeface="Arial MT"/>
              </a:rPr>
              <a:t>It </a:t>
            </a:r>
            <a:r>
              <a:rPr sz="1200" spc="-10" dirty="0">
                <a:latin typeface="Arial MT"/>
                <a:cs typeface="Arial MT"/>
              </a:rPr>
              <a:t>was </a:t>
            </a:r>
            <a:r>
              <a:rPr sz="1200" spc="-5" dirty="0">
                <a:latin typeface="Arial MT"/>
                <a:cs typeface="Arial MT"/>
              </a:rPr>
              <a:t>a </a:t>
            </a:r>
            <a:r>
              <a:rPr sz="1200" dirty="0">
                <a:latin typeface="Arial MT"/>
                <a:cs typeface="Arial MT"/>
              </a:rPr>
              <a:t>12-month </a:t>
            </a:r>
            <a:r>
              <a:rPr sz="1200" spc="-5" dirty="0">
                <a:latin typeface="Arial MT"/>
                <a:cs typeface="Arial MT"/>
              </a:rPr>
              <a:t>programme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engagement and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promotional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activities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which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aims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479538" y="4207510"/>
            <a:ext cx="4357370" cy="10547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4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spc="-5" dirty="0">
                <a:latin typeface="Arial MT"/>
                <a:cs typeface="Arial MT"/>
              </a:rPr>
              <a:t>Bring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together.</a:t>
            </a:r>
            <a:endParaRPr sz="12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Shift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perceptions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industry.</a:t>
            </a:r>
            <a:endParaRPr sz="12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dirty="0">
                <a:latin typeface="Arial MT"/>
                <a:cs typeface="Arial MT"/>
              </a:rPr>
              <a:t>Encourage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next</a:t>
            </a:r>
            <a:r>
              <a:rPr sz="1200" spc="6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generation</a:t>
            </a:r>
            <a:r>
              <a:rPr sz="1200" spc="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logistics</a:t>
            </a:r>
            <a:r>
              <a:rPr sz="1200" spc="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workers</a:t>
            </a:r>
            <a:r>
              <a:rPr sz="1200" spc="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engage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with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opportunities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available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and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keep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nation’s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supply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chain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protected.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4324" y="2359914"/>
            <a:ext cx="694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Branding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4324" y="3475990"/>
            <a:ext cx="593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Context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11605" y="3475990"/>
            <a:ext cx="44634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02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As of 2014, </a:t>
            </a:r>
            <a:r>
              <a:rPr sz="1200" spc="-5" dirty="0">
                <a:latin typeface="Arial MT"/>
                <a:cs typeface="Arial MT"/>
              </a:rPr>
              <a:t>India’s </a:t>
            </a:r>
            <a:r>
              <a:rPr sz="1200" dirty="0">
                <a:latin typeface="Arial MT"/>
                <a:cs typeface="Arial MT"/>
              </a:rPr>
              <a:t>formally </a:t>
            </a:r>
            <a:r>
              <a:rPr sz="1200" spc="-5" dirty="0">
                <a:latin typeface="Arial MT"/>
                <a:cs typeface="Arial MT"/>
              </a:rPr>
              <a:t>skilled workforce </a:t>
            </a:r>
            <a:r>
              <a:rPr sz="1200" dirty="0">
                <a:latin typeface="Arial MT"/>
                <a:cs typeface="Arial MT"/>
              </a:rPr>
              <a:t>stood at </a:t>
            </a:r>
            <a:r>
              <a:rPr sz="1200" spc="-5" dirty="0">
                <a:latin typeface="Arial MT"/>
                <a:cs typeface="Arial MT"/>
              </a:rPr>
              <a:t>just 2%.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Employability </a:t>
            </a:r>
            <a:r>
              <a:rPr sz="1200" dirty="0">
                <a:latin typeface="Arial MT"/>
                <a:cs typeface="Arial MT"/>
              </a:rPr>
              <a:t>of the </a:t>
            </a:r>
            <a:r>
              <a:rPr sz="1200" spc="-5" dirty="0">
                <a:latin typeface="Arial MT"/>
                <a:cs typeface="Arial MT"/>
              </a:rPr>
              <a:t>educated workforce </a:t>
            </a:r>
            <a:r>
              <a:rPr sz="1200" spc="-10" dirty="0">
                <a:latin typeface="Arial MT"/>
                <a:cs typeface="Arial MT"/>
              </a:rPr>
              <a:t>was </a:t>
            </a:r>
            <a:r>
              <a:rPr sz="1200" dirty="0">
                <a:latin typeface="Arial MT"/>
                <a:cs typeface="Arial MT"/>
              </a:rPr>
              <a:t>also </a:t>
            </a:r>
            <a:r>
              <a:rPr sz="1200" spc="-5" dirty="0">
                <a:latin typeface="Arial MT"/>
                <a:cs typeface="Arial MT"/>
              </a:rPr>
              <a:t>a huge concern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across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country.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Keeping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this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 </a:t>
            </a:r>
            <a:r>
              <a:rPr sz="1200" dirty="0">
                <a:latin typeface="Arial MT"/>
                <a:cs typeface="Arial MT"/>
              </a:rPr>
              <a:t>mind,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Skill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India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was</a:t>
            </a:r>
            <a:r>
              <a:rPr sz="1200" spc="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launched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 2015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provide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Arial"/>
                <a:cs typeface="Arial"/>
              </a:rPr>
              <a:t>market-relevant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skills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training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more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than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40 </a:t>
            </a:r>
            <a:r>
              <a:rPr sz="1200" spc="-25" dirty="0">
                <a:latin typeface="Arial MT"/>
                <a:cs typeface="Arial MT"/>
              </a:rPr>
              <a:t>Cr.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Youth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by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2022.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5427" y="4534916"/>
            <a:ext cx="7270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Initiatives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taken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92427" y="4458461"/>
            <a:ext cx="4615180" cy="16871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spc="-5" dirty="0">
                <a:latin typeface="Arial"/>
                <a:cs typeface="Arial"/>
              </a:rPr>
              <a:t>Short-term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training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school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dropouts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unemployed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youth.</a:t>
            </a:r>
            <a:endParaRPr sz="12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dirty="0">
                <a:latin typeface="Arial"/>
                <a:cs typeface="Arial"/>
              </a:rPr>
              <a:t>Kaushal</a:t>
            </a:r>
            <a:r>
              <a:rPr sz="1200" b="1" spc="-5" dirty="0">
                <a:latin typeface="Arial"/>
                <a:cs typeface="Arial"/>
              </a:rPr>
              <a:t> &amp;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Rozgar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mela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active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participation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community</a:t>
            </a:r>
            <a:endParaRPr sz="1200">
              <a:latin typeface="Arial MT"/>
              <a:cs typeface="Arial MT"/>
            </a:endParaRPr>
          </a:p>
          <a:p>
            <a:pPr marL="184785" marR="168910" indent="-17272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dirty="0">
                <a:latin typeface="Arial"/>
                <a:cs typeface="Arial"/>
              </a:rPr>
              <a:t>Recognition of prior learning </a:t>
            </a:r>
            <a:r>
              <a:rPr sz="1200" dirty="0">
                <a:latin typeface="Arial MT"/>
                <a:cs typeface="Arial MT"/>
              </a:rPr>
              <a:t>for </a:t>
            </a:r>
            <a:r>
              <a:rPr sz="1200" spc="-5" dirty="0">
                <a:latin typeface="Arial MT"/>
                <a:cs typeface="Arial MT"/>
              </a:rPr>
              <a:t>individuals with uncertified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experience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access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bridge courses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 fill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knowledge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gaps</a:t>
            </a:r>
            <a:endParaRPr sz="12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spc="-5" dirty="0">
                <a:latin typeface="Arial"/>
                <a:cs typeface="Arial"/>
              </a:rPr>
              <a:t>Monitoring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guidelines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-5" dirty="0">
                <a:latin typeface="Arial MT"/>
                <a:cs typeface="Arial MT"/>
              </a:rPr>
              <a:t>ensure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quality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 </a:t>
            </a:r>
            <a:r>
              <a:rPr sz="1200" spc="-5" dirty="0">
                <a:latin typeface="Arial MT"/>
                <a:cs typeface="Arial MT"/>
              </a:rPr>
              <a:t>training</a:t>
            </a:r>
            <a:endParaRPr sz="1200">
              <a:latin typeface="Arial MT"/>
              <a:cs typeface="Arial MT"/>
            </a:endParaRPr>
          </a:p>
          <a:p>
            <a:pPr marL="184785" marR="344170" indent="-17272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85420" algn="l"/>
              </a:tabLst>
            </a:pPr>
            <a:r>
              <a:rPr sz="1200" b="1" spc="-5" dirty="0">
                <a:latin typeface="Arial"/>
                <a:cs typeface="Arial"/>
              </a:rPr>
              <a:t>Placement </a:t>
            </a:r>
            <a:r>
              <a:rPr sz="1200" b="1" dirty="0">
                <a:latin typeface="Arial"/>
                <a:cs typeface="Arial"/>
              </a:rPr>
              <a:t>guidelines </a:t>
            </a:r>
            <a:r>
              <a:rPr sz="1200" dirty="0">
                <a:latin typeface="Arial MT"/>
                <a:cs typeface="Arial MT"/>
              </a:rPr>
              <a:t>to ensure </a:t>
            </a:r>
            <a:r>
              <a:rPr sz="1200" spc="-5" dirty="0">
                <a:latin typeface="Arial MT"/>
                <a:cs typeface="Arial MT"/>
              </a:rPr>
              <a:t>correct guidance and </a:t>
            </a:r>
            <a:r>
              <a:rPr sz="1200" dirty="0">
                <a:latin typeface="Arial MT"/>
                <a:cs typeface="Arial MT"/>
              </a:rPr>
              <a:t>fit for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individuals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per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market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demands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39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24" name="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3177"/>
            <a:ext cx="32588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35" dirty="0"/>
              <a:t>Scop</a:t>
            </a:r>
            <a:r>
              <a:rPr spc="40" dirty="0"/>
              <a:t>e</a:t>
            </a:r>
            <a:r>
              <a:rPr spc="-155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50" dirty="0"/>
              <a:t>i</a:t>
            </a:r>
            <a:r>
              <a:rPr spc="-295" dirty="0"/>
              <a:t>s</a:t>
            </a:r>
            <a:r>
              <a:rPr spc="-200" dirty="0"/>
              <a:t> </a:t>
            </a:r>
            <a:r>
              <a:rPr spc="-20" dirty="0"/>
              <a:t>ef</a:t>
            </a:r>
            <a:r>
              <a:rPr spc="-30" dirty="0"/>
              <a:t>f</a:t>
            </a:r>
            <a:r>
              <a:rPr spc="-100" dirty="0"/>
              <a:t>ort</a:t>
            </a:r>
            <a:r>
              <a:rPr spc="-155" dirty="0"/>
              <a:t> </a:t>
            </a:r>
            <a:r>
              <a:rPr spc="-229" dirty="0"/>
              <a:t>(</a:t>
            </a:r>
            <a:r>
              <a:rPr spc="-135" dirty="0"/>
              <a:t>2</a:t>
            </a:r>
            <a:r>
              <a:rPr spc="-90" dirty="0"/>
              <a:t>/</a:t>
            </a:r>
            <a:r>
              <a:rPr spc="-185" dirty="0"/>
              <a:t>2</a:t>
            </a:r>
            <a:r>
              <a:rPr spc="-190" dirty="0"/>
              <a:t>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458210" cy="228600"/>
          </a:xfrm>
          <a:custGeom>
            <a:avLst/>
            <a:gdLst/>
            <a:ahLst/>
            <a:cxnLst/>
            <a:rect l="l" t="t" r="r" b="b"/>
            <a:pathLst>
              <a:path w="3458210" h="228600">
                <a:moveTo>
                  <a:pt x="0" y="228600"/>
                </a:moveTo>
                <a:lnTo>
                  <a:pt x="3457955" y="228600"/>
                </a:lnTo>
                <a:lnTo>
                  <a:pt x="3457955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0"/>
            <a:ext cx="3121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Scope: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sources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insights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exclusions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9955" y="4346447"/>
            <a:ext cx="8018780" cy="0"/>
          </a:xfrm>
          <a:custGeom>
            <a:avLst/>
            <a:gdLst/>
            <a:ahLst/>
            <a:cxnLst/>
            <a:rect l="l" t="t" r="r" b="b"/>
            <a:pathLst>
              <a:path w="8018780">
                <a:moveTo>
                  <a:pt x="0" y="0"/>
                </a:moveTo>
                <a:lnTo>
                  <a:pt x="801839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5427" y="4444060"/>
            <a:ext cx="7010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Su</a:t>
            </a:r>
            <a:r>
              <a:rPr sz="1600" b="1" spc="-15" dirty="0">
                <a:latin typeface="Arial"/>
                <a:cs typeface="Arial"/>
              </a:rPr>
              <a:t>p</a:t>
            </a:r>
            <a:r>
              <a:rPr sz="1600" b="1" spc="-5" dirty="0">
                <a:latin typeface="Arial"/>
                <a:cs typeface="Arial"/>
              </a:rPr>
              <a:t>p</a:t>
            </a:r>
            <a:r>
              <a:rPr sz="1600" b="1" spc="-10" dirty="0">
                <a:latin typeface="Arial"/>
                <a:cs typeface="Arial"/>
              </a:rPr>
              <a:t>l</a:t>
            </a:r>
            <a:r>
              <a:rPr sz="1600" b="1" spc="-5" dirty="0">
                <a:latin typeface="Arial"/>
                <a:cs typeface="Arial"/>
              </a:rPr>
              <a:t>y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8431" y="4797552"/>
            <a:ext cx="401320" cy="403860"/>
            <a:chOff x="408431" y="4797552"/>
            <a:chExt cx="401320" cy="403860"/>
          </a:xfrm>
        </p:grpSpPr>
        <p:sp>
          <p:nvSpPr>
            <p:cNvPr id="8" name="object 8"/>
            <p:cNvSpPr/>
            <p:nvPr/>
          </p:nvSpPr>
          <p:spPr>
            <a:xfrm>
              <a:off x="408431" y="4797552"/>
              <a:ext cx="401320" cy="403860"/>
            </a:xfrm>
            <a:custGeom>
              <a:avLst/>
              <a:gdLst/>
              <a:ahLst/>
              <a:cxnLst/>
              <a:rect l="l" t="t" r="r" b="b"/>
              <a:pathLst>
                <a:path w="401320" h="403860">
                  <a:moveTo>
                    <a:pt x="200406" y="0"/>
                  </a:moveTo>
                  <a:lnTo>
                    <a:pt x="154454" y="5333"/>
                  </a:lnTo>
                  <a:lnTo>
                    <a:pt x="112272" y="20527"/>
                  </a:lnTo>
                  <a:lnTo>
                    <a:pt x="75062" y="44367"/>
                  </a:lnTo>
                  <a:lnTo>
                    <a:pt x="44027" y="75640"/>
                  </a:lnTo>
                  <a:lnTo>
                    <a:pt x="20369" y="113133"/>
                  </a:lnTo>
                  <a:lnTo>
                    <a:pt x="5292" y="155634"/>
                  </a:lnTo>
                  <a:lnTo>
                    <a:pt x="0" y="201930"/>
                  </a:lnTo>
                  <a:lnTo>
                    <a:pt x="5292" y="248225"/>
                  </a:lnTo>
                  <a:lnTo>
                    <a:pt x="20369" y="290726"/>
                  </a:lnTo>
                  <a:lnTo>
                    <a:pt x="44027" y="328219"/>
                  </a:lnTo>
                  <a:lnTo>
                    <a:pt x="75062" y="359492"/>
                  </a:lnTo>
                  <a:lnTo>
                    <a:pt x="112272" y="383332"/>
                  </a:lnTo>
                  <a:lnTo>
                    <a:pt x="154454" y="398526"/>
                  </a:lnTo>
                  <a:lnTo>
                    <a:pt x="200406" y="403860"/>
                  </a:lnTo>
                  <a:lnTo>
                    <a:pt x="246357" y="398526"/>
                  </a:lnTo>
                  <a:lnTo>
                    <a:pt x="288539" y="383332"/>
                  </a:lnTo>
                  <a:lnTo>
                    <a:pt x="325749" y="359492"/>
                  </a:lnTo>
                  <a:lnTo>
                    <a:pt x="356784" y="328219"/>
                  </a:lnTo>
                  <a:lnTo>
                    <a:pt x="380442" y="290726"/>
                  </a:lnTo>
                  <a:lnTo>
                    <a:pt x="395519" y="248225"/>
                  </a:lnTo>
                  <a:lnTo>
                    <a:pt x="400812" y="201930"/>
                  </a:lnTo>
                  <a:lnTo>
                    <a:pt x="395519" y="155634"/>
                  </a:lnTo>
                  <a:lnTo>
                    <a:pt x="380442" y="113133"/>
                  </a:lnTo>
                  <a:lnTo>
                    <a:pt x="356784" y="75640"/>
                  </a:lnTo>
                  <a:lnTo>
                    <a:pt x="325749" y="44367"/>
                  </a:lnTo>
                  <a:lnTo>
                    <a:pt x="288539" y="20527"/>
                  </a:lnTo>
                  <a:lnTo>
                    <a:pt x="246357" y="5333"/>
                  </a:lnTo>
                  <a:lnTo>
                    <a:pt x="20040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203" y="4878324"/>
              <a:ext cx="239267" cy="240792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95427" y="967231"/>
            <a:ext cx="56864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9525" algn="l"/>
                <a:tab pos="2722245" algn="l"/>
              </a:tabLst>
            </a:pPr>
            <a:r>
              <a:rPr sz="1600" b="1" spc="-5" dirty="0">
                <a:latin typeface="Arial"/>
                <a:cs typeface="Arial"/>
              </a:rPr>
              <a:t>Category	Parameter	Key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sources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methodology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62429" y="1305559"/>
            <a:ext cx="9163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2021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estimati</a:t>
            </a:r>
            <a:r>
              <a:rPr sz="1400" b="1" spc="-20" dirty="0">
                <a:latin typeface="Arial"/>
                <a:cs typeface="Arial"/>
              </a:rPr>
              <a:t>o</a:t>
            </a:r>
            <a:r>
              <a:rPr sz="1400" b="1" dirty="0">
                <a:latin typeface="Arial"/>
                <a:cs typeface="Arial"/>
              </a:rPr>
              <a:t>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5427" y="1307084"/>
            <a:ext cx="5778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Ex</a:t>
            </a:r>
            <a:r>
              <a:rPr sz="1600" b="1" spc="-10" dirty="0">
                <a:latin typeface="Arial"/>
                <a:cs typeface="Arial"/>
              </a:rPr>
              <a:t>-</a:t>
            </a:r>
            <a:r>
              <a:rPr sz="1600" b="1" spc="-5" dirty="0">
                <a:latin typeface="Arial"/>
                <a:cs typeface="Arial"/>
              </a:rPr>
              <a:t>Im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74876" y="2557272"/>
            <a:ext cx="6750050" cy="0"/>
          </a:xfrm>
          <a:custGeom>
            <a:avLst/>
            <a:gdLst/>
            <a:ahLst/>
            <a:cxnLst/>
            <a:rect l="l" t="t" r="r" b="b"/>
            <a:pathLst>
              <a:path w="6750050">
                <a:moveTo>
                  <a:pt x="0" y="0"/>
                </a:moveTo>
                <a:lnTo>
                  <a:pt x="67500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408431" y="1661160"/>
            <a:ext cx="401320" cy="401320"/>
            <a:chOff x="408431" y="1661160"/>
            <a:chExt cx="401320" cy="401320"/>
          </a:xfrm>
        </p:grpSpPr>
        <p:sp>
          <p:nvSpPr>
            <p:cNvPr id="15" name="object 15"/>
            <p:cNvSpPr/>
            <p:nvPr/>
          </p:nvSpPr>
          <p:spPr>
            <a:xfrm>
              <a:off x="408431" y="1661160"/>
              <a:ext cx="401320" cy="401320"/>
            </a:xfrm>
            <a:custGeom>
              <a:avLst/>
              <a:gdLst/>
              <a:ahLst/>
              <a:cxnLst/>
              <a:rect l="l" t="t" r="r" b="b"/>
              <a:pathLst>
                <a:path w="401320" h="401319">
                  <a:moveTo>
                    <a:pt x="200406" y="0"/>
                  </a:moveTo>
                  <a:lnTo>
                    <a:pt x="154454" y="5289"/>
                  </a:lnTo>
                  <a:lnTo>
                    <a:pt x="112272" y="20358"/>
                  </a:lnTo>
                  <a:lnTo>
                    <a:pt x="75062" y="44007"/>
                  </a:lnTo>
                  <a:lnTo>
                    <a:pt x="44027" y="75035"/>
                  </a:lnTo>
                  <a:lnTo>
                    <a:pt x="20369" y="112245"/>
                  </a:lnTo>
                  <a:lnTo>
                    <a:pt x="5292" y="154434"/>
                  </a:lnTo>
                  <a:lnTo>
                    <a:pt x="0" y="200405"/>
                  </a:lnTo>
                  <a:lnTo>
                    <a:pt x="5292" y="246377"/>
                  </a:lnTo>
                  <a:lnTo>
                    <a:pt x="20369" y="288566"/>
                  </a:lnTo>
                  <a:lnTo>
                    <a:pt x="44027" y="325776"/>
                  </a:lnTo>
                  <a:lnTo>
                    <a:pt x="75062" y="356804"/>
                  </a:lnTo>
                  <a:lnTo>
                    <a:pt x="112272" y="380453"/>
                  </a:lnTo>
                  <a:lnTo>
                    <a:pt x="154454" y="395522"/>
                  </a:lnTo>
                  <a:lnTo>
                    <a:pt x="200406" y="400812"/>
                  </a:lnTo>
                  <a:lnTo>
                    <a:pt x="246357" y="395522"/>
                  </a:lnTo>
                  <a:lnTo>
                    <a:pt x="288539" y="380453"/>
                  </a:lnTo>
                  <a:lnTo>
                    <a:pt x="325749" y="356804"/>
                  </a:lnTo>
                  <a:lnTo>
                    <a:pt x="356784" y="325776"/>
                  </a:lnTo>
                  <a:lnTo>
                    <a:pt x="380442" y="288566"/>
                  </a:lnTo>
                  <a:lnTo>
                    <a:pt x="395519" y="246377"/>
                  </a:lnTo>
                  <a:lnTo>
                    <a:pt x="400812" y="200405"/>
                  </a:lnTo>
                  <a:lnTo>
                    <a:pt x="395519" y="154434"/>
                  </a:lnTo>
                  <a:lnTo>
                    <a:pt x="380442" y="112245"/>
                  </a:lnTo>
                  <a:lnTo>
                    <a:pt x="356784" y="75035"/>
                  </a:lnTo>
                  <a:lnTo>
                    <a:pt x="325749" y="44007"/>
                  </a:lnTo>
                  <a:lnTo>
                    <a:pt x="288539" y="20358"/>
                  </a:lnTo>
                  <a:lnTo>
                    <a:pt x="246357" y="5289"/>
                  </a:lnTo>
                  <a:lnTo>
                    <a:pt x="200406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203" y="1741932"/>
              <a:ext cx="239267" cy="239267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3105657" y="1269814"/>
            <a:ext cx="5269865" cy="226377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level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estimations</a:t>
            </a:r>
            <a:endParaRPr sz="1400">
              <a:latin typeface="Arial"/>
              <a:cs typeface="Arial"/>
            </a:endParaRPr>
          </a:p>
          <a:p>
            <a:pPr marL="184785" marR="5080" indent="-172720">
              <a:lnSpc>
                <a:spcPct val="100000"/>
              </a:lnSpc>
              <a:spcBef>
                <a:spcPts val="210"/>
              </a:spcBef>
              <a:buChar char="•"/>
              <a:tabLst>
                <a:tab pos="185420" algn="l"/>
              </a:tabLst>
            </a:pPr>
            <a:r>
              <a:rPr sz="1400" spc="-15" dirty="0">
                <a:latin typeface="Arial MT"/>
                <a:cs typeface="Arial MT"/>
              </a:rPr>
              <a:t>Specialty, </a:t>
            </a:r>
            <a:r>
              <a:rPr sz="1400" dirty="0">
                <a:latin typeface="Arial MT"/>
                <a:cs typeface="Arial MT"/>
              </a:rPr>
              <a:t>Inorganic: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UN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Comtrade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data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HS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codes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29,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32,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38,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39, 40; Mapping of 6-digit </a:t>
            </a:r>
            <a:r>
              <a:rPr sz="1400" spc="-5" dirty="0">
                <a:latin typeface="Arial MT"/>
                <a:cs typeface="Arial MT"/>
              </a:rPr>
              <a:t>HS </a:t>
            </a:r>
            <a:r>
              <a:rPr sz="1400" dirty="0">
                <a:latin typeface="Arial MT"/>
                <a:cs typeface="Arial MT"/>
              </a:rPr>
              <a:t>codes to </a:t>
            </a:r>
            <a:r>
              <a:rPr sz="1400" spc="-5" dirty="0">
                <a:latin typeface="Arial MT"/>
                <a:cs typeface="Arial MT"/>
              </a:rPr>
              <a:t>respective </a:t>
            </a:r>
            <a:r>
              <a:rPr sz="1400" dirty="0">
                <a:latin typeface="Arial MT"/>
                <a:cs typeface="Arial MT"/>
              </a:rPr>
              <a:t>chemicals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segments</a:t>
            </a:r>
            <a:endParaRPr sz="1400">
              <a:latin typeface="Arial MT"/>
              <a:cs typeface="Arial MT"/>
            </a:endParaRPr>
          </a:p>
          <a:p>
            <a:pPr marL="184785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5420" algn="l"/>
              </a:tabLst>
            </a:pPr>
            <a:r>
              <a:rPr sz="1400" dirty="0">
                <a:latin typeface="Arial MT"/>
                <a:cs typeface="Arial MT"/>
              </a:rPr>
              <a:t>Petchem: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Volume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data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from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EIL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&amp;</a:t>
            </a:r>
            <a:r>
              <a:rPr sz="1400" spc="-5" dirty="0">
                <a:latin typeface="Arial MT"/>
                <a:cs typeface="Arial MT"/>
              </a:rPr>
              <a:t> IOCL</a:t>
            </a:r>
            <a:r>
              <a:rPr sz="1400" spc="-7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analysis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Arial MT"/>
              <a:cs typeface="Arial MT"/>
            </a:endParaRPr>
          </a:p>
          <a:p>
            <a:pPr marL="241300" marR="174625" indent="-226060">
              <a:lnSpc>
                <a:spcPct val="100000"/>
              </a:lnSpc>
              <a:buFont typeface="Wingdings"/>
              <a:buChar char=""/>
              <a:tabLst>
                <a:tab pos="240665" algn="l"/>
                <a:tab pos="241300" algn="l"/>
              </a:tabLst>
            </a:pPr>
            <a:r>
              <a:rPr sz="1400" spc="-15" dirty="0">
                <a:latin typeface="Arial MT"/>
                <a:cs typeface="Arial MT"/>
              </a:rPr>
              <a:t>Specialty, </a:t>
            </a:r>
            <a:r>
              <a:rPr sz="1400" dirty="0">
                <a:latin typeface="Arial MT"/>
                <a:cs typeface="Arial MT"/>
              </a:rPr>
              <a:t>Inorganic: </a:t>
            </a:r>
            <a:r>
              <a:rPr sz="1400" spc="-5" dirty="0">
                <a:latin typeface="Arial MT"/>
                <a:cs typeface="Arial MT"/>
              </a:rPr>
              <a:t>Sub-segments divided </a:t>
            </a:r>
            <a:r>
              <a:rPr sz="1400" dirty="0">
                <a:latin typeface="Arial MT"/>
                <a:cs typeface="Arial MT"/>
              </a:rPr>
              <a:t>into 3 archetypes: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Future winners, </a:t>
            </a:r>
            <a:r>
              <a:rPr sz="1400" b="1" dirty="0">
                <a:latin typeface="Arial"/>
                <a:cs typeface="Arial"/>
              </a:rPr>
              <a:t>Momentum </a:t>
            </a:r>
            <a:r>
              <a:rPr sz="1400" b="1" spc="-5" dirty="0">
                <a:latin typeface="Arial"/>
                <a:cs typeface="Arial"/>
              </a:rPr>
              <a:t>segments, Laggards </a:t>
            </a:r>
            <a:r>
              <a:rPr sz="1400" spc="-5" dirty="0">
                <a:latin typeface="Arial MT"/>
                <a:cs typeface="Arial MT"/>
              </a:rPr>
              <a:t>and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premium/discount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5-10%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applied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import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export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endParaRPr sz="1400">
              <a:latin typeface="Arial MT"/>
              <a:cs typeface="Arial MT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%age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demand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baseline)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62429" y="2680462"/>
            <a:ext cx="98361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2027,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2040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projections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05657" y="3558921"/>
            <a:ext cx="510413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00000"/>
              </a:lnSpc>
              <a:spcBef>
                <a:spcPts val="105"/>
              </a:spcBef>
              <a:buChar char="•"/>
              <a:tabLst>
                <a:tab pos="185420" algn="l"/>
              </a:tabLst>
            </a:pPr>
            <a:r>
              <a:rPr sz="1400" dirty="0">
                <a:latin typeface="Arial MT"/>
                <a:cs typeface="Arial MT"/>
              </a:rPr>
              <a:t>Petche</a:t>
            </a:r>
            <a:r>
              <a:rPr sz="1400" spc="-1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:</a:t>
            </a:r>
            <a:r>
              <a:rPr sz="1400" spc="-1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Assu</a:t>
            </a:r>
            <a:r>
              <a:rPr sz="1400" spc="-1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ed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same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ratio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</a:t>
            </a:r>
            <a:r>
              <a:rPr sz="1400" b="1" dirty="0">
                <a:latin typeface="Arial"/>
                <a:cs typeface="Arial"/>
              </a:rPr>
              <a:t>f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im</a:t>
            </a:r>
            <a:r>
              <a:rPr sz="1400" b="1" spc="-10" dirty="0">
                <a:latin typeface="Arial"/>
                <a:cs typeface="Arial"/>
              </a:rPr>
              <a:t>po</a:t>
            </a:r>
            <a:r>
              <a:rPr sz="1400" b="1" dirty="0">
                <a:latin typeface="Arial"/>
                <a:cs typeface="Arial"/>
              </a:rPr>
              <a:t>rts/</a:t>
            </a:r>
            <a:r>
              <a:rPr sz="1400" b="1" spc="-15" dirty="0">
                <a:latin typeface="Arial"/>
                <a:cs typeface="Arial"/>
              </a:rPr>
              <a:t>c</a:t>
            </a:r>
            <a:r>
              <a:rPr sz="1400" b="1" spc="-10" dirty="0">
                <a:latin typeface="Arial"/>
                <a:cs typeface="Arial"/>
              </a:rPr>
              <a:t>on</a:t>
            </a: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m</a:t>
            </a:r>
            <a:r>
              <a:rPr sz="1400" b="1" spc="-10" dirty="0">
                <a:latin typeface="Arial"/>
                <a:cs typeface="Arial"/>
              </a:rPr>
              <a:t>p</a:t>
            </a:r>
            <a:r>
              <a:rPr sz="1400" b="1" spc="-15" dirty="0">
                <a:latin typeface="Arial"/>
                <a:cs typeface="Arial"/>
              </a:rPr>
              <a:t>t</a:t>
            </a:r>
            <a:r>
              <a:rPr sz="1400" b="1" spc="-10" dirty="0">
                <a:latin typeface="Arial"/>
                <a:cs typeface="Arial"/>
              </a:rPr>
              <a:t>io</a:t>
            </a:r>
            <a:r>
              <a:rPr sz="1400" b="1" dirty="0">
                <a:latin typeface="Arial"/>
                <a:cs typeface="Arial"/>
              </a:rPr>
              <a:t>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d  </a:t>
            </a:r>
            <a:r>
              <a:rPr sz="1400" b="1" spc="-5" dirty="0">
                <a:latin typeface="Arial"/>
                <a:cs typeface="Arial"/>
              </a:rPr>
              <a:t>exports/consumption </a:t>
            </a:r>
            <a:r>
              <a:rPr sz="1400" dirty="0">
                <a:latin typeface="Arial MT"/>
                <a:cs typeface="Arial MT"/>
              </a:rPr>
              <a:t>for 2020 (from EIL &amp; </a:t>
            </a:r>
            <a:r>
              <a:rPr sz="1400" spc="-5" dirty="0">
                <a:latin typeface="Arial MT"/>
                <a:cs typeface="Arial MT"/>
              </a:rPr>
              <a:t>IOCL </a:t>
            </a:r>
            <a:r>
              <a:rPr sz="1400" dirty="0">
                <a:latin typeface="Arial MT"/>
                <a:cs typeface="Arial MT"/>
              </a:rPr>
              <a:t>data), 2027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05657" y="4442536"/>
            <a:ext cx="4770120" cy="454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Calculated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basis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Demand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+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Export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–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Import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each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sub-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segment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2021,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2027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62429" y="4442536"/>
            <a:ext cx="1014730" cy="109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2021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latin typeface="Arial"/>
                <a:cs typeface="Arial"/>
              </a:rPr>
              <a:t>estimati</a:t>
            </a:r>
            <a:r>
              <a:rPr sz="1400" b="1" spc="-20" dirty="0">
                <a:latin typeface="Arial"/>
                <a:cs typeface="Arial"/>
              </a:rPr>
              <a:t>o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s  </a:t>
            </a:r>
            <a:r>
              <a:rPr sz="1400" b="1" spc="-5" dirty="0">
                <a:latin typeface="Arial"/>
                <a:cs typeface="Arial"/>
              </a:rPr>
              <a:t>and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2027,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2040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projections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111995" y="4259579"/>
            <a:ext cx="280670" cy="279400"/>
          </a:xfrm>
          <a:custGeom>
            <a:avLst/>
            <a:gdLst/>
            <a:ahLst/>
            <a:cxnLst/>
            <a:rect l="l" t="t" r="r" b="b"/>
            <a:pathLst>
              <a:path w="280670" h="279400">
                <a:moveTo>
                  <a:pt x="140207" y="0"/>
                </a:moveTo>
                <a:lnTo>
                  <a:pt x="95877" y="7114"/>
                </a:lnTo>
                <a:lnTo>
                  <a:pt x="57387" y="26919"/>
                </a:lnTo>
                <a:lnTo>
                  <a:pt x="27041" y="57113"/>
                </a:lnTo>
                <a:lnTo>
                  <a:pt x="7144" y="95390"/>
                </a:lnTo>
                <a:lnTo>
                  <a:pt x="0" y="139446"/>
                </a:lnTo>
                <a:lnTo>
                  <a:pt x="7144" y="183501"/>
                </a:lnTo>
                <a:lnTo>
                  <a:pt x="27041" y="221778"/>
                </a:lnTo>
                <a:lnTo>
                  <a:pt x="57387" y="251972"/>
                </a:lnTo>
                <a:lnTo>
                  <a:pt x="95877" y="271777"/>
                </a:lnTo>
                <a:lnTo>
                  <a:pt x="140207" y="278892"/>
                </a:lnTo>
                <a:lnTo>
                  <a:pt x="184538" y="271777"/>
                </a:lnTo>
                <a:lnTo>
                  <a:pt x="223028" y="251972"/>
                </a:lnTo>
                <a:lnTo>
                  <a:pt x="253374" y="221778"/>
                </a:lnTo>
                <a:lnTo>
                  <a:pt x="273271" y="183501"/>
                </a:lnTo>
                <a:lnTo>
                  <a:pt x="280415" y="139446"/>
                </a:lnTo>
                <a:lnTo>
                  <a:pt x="273271" y="95390"/>
                </a:lnTo>
                <a:lnTo>
                  <a:pt x="253374" y="57113"/>
                </a:lnTo>
                <a:lnTo>
                  <a:pt x="223028" y="26919"/>
                </a:lnTo>
                <a:lnTo>
                  <a:pt x="184538" y="7114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186164" y="4268216"/>
            <a:ext cx="1314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442068" y="1891410"/>
            <a:ext cx="2290445" cy="4206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latin typeface="Arial"/>
                <a:cs typeface="Arial"/>
              </a:rPr>
              <a:t>Fertilizers</a:t>
            </a:r>
            <a:endParaRPr sz="1500">
              <a:latin typeface="Arial"/>
              <a:cs typeface="Arial"/>
            </a:endParaRPr>
          </a:p>
          <a:p>
            <a:pPr marL="38100" marR="30480">
              <a:lnSpc>
                <a:spcPct val="101499"/>
              </a:lnSpc>
              <a:spcBef>
                <a:spcPts val="1160"/>
              </a:spcBef>
            </a:pPr>
            <a:r>
              <a:rPr sz="1500" b="1" spc="-5" dirty="0">
                <a:latin typeface="Arial"/>
                <a:cs typeface="Arial"/>
              </a:rPr>
              <a:t>Pharma end-products</a:t>
            </a:r>
            <a:r>
              <a:rPr sz="1500" b="1" spc="-7" baseline="25000" dirty="0">
                <a:latin typeface="Arial"/>
                <a:cs typeface="Arial"/>
              </a:rPr>
              <a:t>1 </a:t>
            </a:r>
            <a:r>
              <a:rPr sz="1500" b="1" baseline="25000" dirty="0">
                <a:latin typeface="Arial"/>
                <a:cs typeface="Arial"/>
              </a:rPr>
              <a:t> </a:t>
            </a:r>
            <a:r>
              <a:rPr sz="1500" spc="-5" dirty="0">
                <a:latin typeface="Arial MT"/>
                <a:cs typeface="Arial MT"/>
              </a:rPr>
              <a:t>(vaccines, </a:t>
            </a:r>
            <a:r>
              <a:rPr sz="1500" dirty="0">
                <a:latin typeface="Arial MT"/>
                <a:cs typeface="Arial MT"/>
              </a:rPr>
              <a:t>injectables,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OSDs </a:t>
            </a:r>
            <a:r>
              <a:rPr sz="1500" dirty="0">
                <a:latin typeface="Arial MT"/>
                <a:cs typeface="Arial MT"/>
              </a:rPr>
              <a:t>etc.) </a:t>
            </a:r>
            <a:r>
              <a:rPr sz="1500" spc="-5" dirty="0">
                <a:latin typeface="Arial MT"/>
                <a:cs typeface="Arial MT"/>
              </a:rPr>
              <a:t>and </a:t>
            </a:r>
            <a:r>
              <a:rPr sz="1500" b="1" dirty="0">
                <a:latin typeface="Arial"/>
                <a:cs typeface="Arial"/>
              </a:rPr>
              <a:t>medical 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devices</a:t>
            </a:r>
            <a:r>
              <a:rPr sz="1500" b="1" spc="-7" baseline="25000" dirty="0">
                <a:latin typeface="Arial"/>
                <a:cs typeface="Arial"/>
              </a:rPr>
              <a:t>2</a:t>
            </a:r>
            <a:r>
              <a:rPr sz="1500" b="1" baseline="25000" dirty="0">
                <a:latin typeface="Arial"/>
                <a:cs typeface="Arial"/>
              </a:rPr>
              <a:t> </a:t>
            </a:r>
            <a:r>
              <a:rPr sz="1500" spc="-5" dirty="0">
                <a:latin typeface="Arial MT"/>
                <a:cs typeface="Arial MT"/>
              </a:rPr>
              <a:t>as per </a:t>
            </a:r>
            <a:r>
              <a:rPr sz="1500" dirty="0">
                <a:latin typeface="Arial MT"/>
                <a:cs typeface="Arial MT"/>
              </a:rPr>
              <a:t>the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industry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division </a:t>
            </a:r>
            <a:r>
              <a:rPr sz="1500" dirty="0">
                <a:latin typeface="Arial MT"/>
                <a:cs typeface="Arial MT"/>
              </a:rPr>
              <a:t>21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NIC </a:t>
            </a:r>
            <a:r>
              <a:rPr sz="1500" spc="-400" dirty="0">
                <a:latin typeface="Arial MT"/>
                <a:cs typeface="Arial MT"/>
              </a:rPr>
              <a:t>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Note: pharma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intermediate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chemicals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are not</a:t>
            </a:r>
            <a:r>
              <a:rPr sz="15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5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excluded</a:t>
            </a:r>
            <a:endParaRPr sz="1500">
              <a:latin typeface="Arial"/>
              <a:cs typeface="Arial"/>
            </a:endParaRPr>
          </a:p>
          <a:p>
            <a:pPr marL="38100" marR="73660">
              <a:lnSpc>
                <a:spcPct val="100000"/>
              </a:lnSpc>
              <a:spcBef>
                <a:spcPts val="935"/>
              </a:spcBef>
            </a:pPr>
            <a:r>
              <a:rPr sz="1500" b="1" spc="-5" dirty="0">
                <a:latin typeface="Arial"/>
                <a:cs typeface="Arial"/>
              </a:rPr>
              <a:t>Personal care and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household consumer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products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dirty="0">
                <a:latin typeface="Arial MT"/>
                <a:cs typeface="Arial MT"/>
              </a:rPr>
              <a:t>(e.g.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Shampoo,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hair oil, toothpastes, </a:t>
            </a:r>
            <a:r>
              <a:rPr sz="1500" dirty="0">
                <a:latin typeface="Arial MT"/>
                <a:cs typeface="Arial MT"/>
              </a:rPr>
              <a:t> soaps &amp; detergent,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matchboxes </a:t>
            </a:r>
            <a:r>
              <a:rPr sz="1500" dirty="0">
                <a:latin typeface="Arial MT"/>
                <a:cs typeface="Arial MT"/>
              </a:rPr>
              <a:t>etc.) </a:t>
            </a:r>
            <a:r>
              <a:rPr sz="1500" spc="-5" dirty="0">
                <a:latin typeface="Arial MT"/>
                <a:cs typeface="Arial MT"/>
              </a:rPr>
              <a:t>as per </a:t>
            </a:r>
            <a:r>
              <a:rPr sz="1500" dirty="0">
                <a:latin typeface="Arial MT"/>
                <a:cs typeface="Arial MT"/>
              </a:rPr>
              <a:t> the Industry </a:t>
            </a:r>
            <a:r>
              <a:rPr sz="1500" spc="-5" dirty="0">
                <a:latin typeface="Arial MT"/>
                <a:cs typeface="Arial MT"/>
              </a:rPr>
              <a:t>division 20 </a:t>
            </a:r>
            <a:r>
              <a:rPr sz="1500" dirty="0">
                <a:latin typeface="Arial MT"/>
                <a:cs typeface="Arial MT"/>
              </a:rPr>
              <a:t>of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NIC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111995" y="2305811"/>
            <a:ext cx="280670" cy="279400"/>
          </a:xfrm>
          <a:custGeom>
            <a:avLst/>
            <a:gdLst/>
            <a:ahLst/>
            <a:cxnLst/>
            <a:rect l="l" t="t" r="r" b="b"/>
            <a:pathLst>
              <a:path w="280670" h="279400">
                <a:moveTo>
                  <a:pt x="140207" y="0"/>
                </a:moveTo>
                <a:lnTo>
                  <a:pt x="95877" y="7114"/>
                </a:lnTo>
                <a:lnTo>
                  <a:pt x="57387" y="26919"/>
                </a:lnTo>
                <a:lnTo>
                  <a:pt x="27041" y="57113"/>
                </a:lnTo>
                <a:lnTo>
                  <a:pt x="7144" y="95390"/>
                </a:lnTo>
                <a:lnTo>
                  <a:pt x="0" y="139446"/>
                </a:lnTo>
                <a:lnTo>
                  <a:pt x="7144" y="183501"/>
                </a:lnTo>
                <a:lnTo>
                  <a:pt x="27041" y="221778"/>
                </a:lnTo>
                <a:lnTo>
                  <a:pt x="57387" y="251972"/>
                </a:lnTo>
                <a:lnTo>
                  <a:pt x="95877" y="271777"/>
                </a:lnTo>
                <a:lnTo>
                  <a:pt x="140207" y="278891"/>
                </a:lnTo>
                <a:lnTo>
                  <a:pt x="184538" y="271777"/>
                </a:lnTo>
                <a:lnTo>
                  <a:pt x="223028" y="251972"/>
                </a:lnTo>
                <a:lnTo>
                  <a:pt x="253374" y="221778"/>
                </a:lnTo>
                <a:lnTo>
                  <a:pt x="273271" y="183501"/>
                </a:lnTo>
                <a:lnTo>
                  <a:pt x="280415" y="139446"/>
                </a:lnTo>
                <a:lnTo>
                  <a:pt x="273271" y="95390"/>
                </a:lnTo>
                <a:lnTo>
                  <a:pt x="253374" y="57113"/>
                </a:lnTo>
                <a:lnTo>
                  <a:pt x="223028" y="26919"/>
                </a:lnTo>
                <a:lnTo>
                  <a:pt x="184538" y="7114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9186164" y="2313254"/>
            <a:ext cx="13208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9111995" y="1908048"/>
            <a:ext cx="280670" cy="279400"/>
          </a:xfrm>
          <a:custGeom>
            <a:avLst/>
            <a:gdLst/>
            <a:ahLst/>
            <a:cxnLst/>
            <a:rect l="l" t="t" r="r" b="b"/>
            <a:pathLst>
              <a:path w="280670" h="279400">
                <a:moveTo>
                  <a:pt x="140207" y="0"/>
                </a:moveTo>
                <a:lnTo>
                  <a:pt x="95877" y="7114"/>
                </a:lnTo>
                <a:lnTo>
                  <a:pt x="57387" y="26919"/>
                </a:lnTo>
                <a:lnTo>
                  <a:pt x="27041" y="57113"/>
                </a:lnTo>
                <a:lnTo>
                  <a:pt x="7144" y="95390"/>
                </a:lnTo>
                <a:lnTo>
                  <a:pt x="0" y="139446"/>
                </a:lnTo>
                <a:lnTo>
                  <a:pt x="7144" y="183501"/>
                </a:lnTo>
                <a:lnTo>
                  <a:pt x="27041" y="221778"/>
                </a:lnTo>
                <a:lnTo>
                  <a:pt x="57387" y="251972"/>
                </a:lnTo>
                <a:lnTo>
                  <a:pt x="95877" y="271777"/>
                </a:lnTo>
                <a:lnTo>
                  <a:pt x="140207" y="278891"/>
                </a:lnTo>
                <a:lnTo>
                  <a:pt x="184538" y="271777"/>
                </a:lnTo>
                <a:lnTo>
                  <a:pt x="223028" y="251972"/>
                </a:lnTo>
                <a:lnTo>
                  <a:pt x="253374" y="221778"/>
                </a:lnTo>
                <a:lnTo>
                  <a:pt x="273271" y="183501"/>
                </a:lnTo>
                <a:lnTo>
                  <a:pt x="280415" y="139446"/>
                </a:lnTo>
                <a:lnTo>
                  <a:pt x="273271" y="95390"/>
                </a:lnTo>
                <a:lnTo>
                  <a:pt x="253374" y="57113"/>
                </a:lnTo>
                <a:lnTo>
                  <a:pt x="223028" y="26919"/>
                </a:lnTo>
                <a:lnTo>
                  <a:pt x="184538" y="7114"/>
                </a:lnTo>
                <a:lnTo>
                  <a:pt x="1402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9186164" y="1916684"/>
            <a:ext cx="1314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769857" y="1032510"/>
            <a:ext cx="0" cy="5073650"/>
          </a:xfrm>
          <a:custGeom>
            <a:avLst/>
            <a:gdLst/>
            <a:ahLst/>
            <a:cxnLst/>
            <a:rect l="l" t="t" r="r" b="b"/>
            <a:pathLst>
              <a:path h="5073650">
                <a:moveTo>
                  <a:pt x="0" y="0"/>
                </a:moveTo>
                <a:lnTo>
                  <a:pt x="0" y="50736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9100819" y="1014729"/>
            <a:ext cx="260413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Not</a:t>
            </a:r>
            <a:r>
              <a:rPr sz="1600" b="1" spc="-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included</a:t>
            </a:r>
            <a:r>
              <a:rPr sz="1600" b="1" spc="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 </a:t>
            </a:r>
            <a:r>
              <a:rPr sz="1600" b="1" spc="-10" dirty="0">
                <a:solidFill>
                  <a:srgbClr val="A4A4A4"/>
                </a:solidFill>
                <a:latin typeface="Arial"/>
                <a:cs typeface="Arial"/>
              </a:rPr>
              <a:t>deep-dives </a:t>
            </a:r>
            <a:r>
              <a:rPr sz="1600" b="1" spc="-43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(but</a:t>
            </a:r>
            <a:r>
              <a:rPr sz="1600" b="1" spc="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included</a:t>
            </a:r>
            <a:r>
              <a:rPr sz="1600" b="1" spc="10" dirty="0">
                <a:solidFill>
                  <a:srgbClr val="A4A4A4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in </a:t>
            </a:r>
            <a:r>
              <a:rPr sz="1600" b="1" spc="-10" dirty="0">
                <a:solidFill>
                  <a:srgbClr val="A4A4A4"/>
                </a:solidFill>
                <a:latin typeface="Arial"/>
                <a:cs typeface="Arial"/>
              </a:rPr>
              <a:t>overall </a:t>
            </a:r>
            <a:r>
              <a:rPr sz="1600" b="1" spc="-5" dirty="0">
                <a:solidFill>
                  <a:srgbClr val="A4A4A4"/>
                </a:solidFill>
                <a:latin typeface="Arial"/>
                <a:cs typeface="Arial"/>
              </a:rPr>
              <a:t> numbers):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09955" y="1267967"/>
            <a:ext cx="8018780" cy="0"/>
          </a:xfrm>
          <a:custGeom>
            <a:avLst/>
            <a:gdLst/>
            <a:ahLst/>
            <a:cxnLst/>
            <a:rect l="l" t="t" r="r" b="b"/>
            <a:pathLst>
              <a:path w="8018780">
                <a:moveTo>
                  <a:pt x="0" y="0"/>
                </a:moveTo>
                <a:lnTo>
                  <a:pt x="801839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object 3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395427" y="6338031"/>
            <a:ext cx="4536440" cy="26162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240665" algn="l"/>
              </a:tabLst>
            </a:pPr>
            <a:r>
              <a:rPr sz="800" spc="-5" dirty="0">
                <a:latin typeface="Arial MT"/>
                <a:cs typeface="Arial MT"/>
              </a:rPr>
              <a:t>1.	Examples: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Meloxicam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capsules, Poliomyelistis</a:t>
            </a:r>
            <a:r>
              <a:rPr sz="800" spc="-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vaccine,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Atazanvir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tablets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240665" algn="l"/>
              </a:tabLst>
            </a:pPr>
            <a:r>
              <a:rPr sz="800" spc="-5" dirty="0">
                <a:latin typeface="Arial MT"/>
                <a:cs typeface="Arial MT"/>
              </a:rPr>
              <a:t>2.	Examples: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Medical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impregnated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wadding,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gauze,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bandages,</a:t>
            </a:r>
            <a:r>
              <a:rPr sz="800" spc="5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dressings,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surgical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gut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string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1726544" y="6460127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4</a:t>
            </a:fld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0" y="1194816"/>
            <a:ext cx="5812790" cy="5020310"/>
          </a:xfrm>
          <a:custGeom>
            <a:avLst/>
            <a:gdLst/>
            <a:ahLst/>
            <a:cxnLst/>
            <a:rect l="l" t="t" r="r" b="b"/>
            <a:pathLst>
              <a:path w="5812790" h="5020310">
                <a:moveTo>
                  <a:pt x="5812536" y="0"/>
                </a:moveTo>
                <a:lnTo>
                  <a:pt x="0" y="0"/>
                </a:lnTo>
                <a:lnTo>
                  <a:pt x="0" y="5020056"/>
                </a:lnTo>
                <a:lnTo>
                  <a:pt x="5812536" y="5020056"/>
                </a:lnTo>
                <a:lnTo>
                  <a:pt x="5812536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17576" y="2628900"/>
            <a:ext cx="5382895" cy="852169"/>
          </a:xfrm>
          <a:custGeom>
            <a:avLst/>
            <a:gdLst/>
            <a:ahLst/>
            <a:cxnLst/>
            <a:rect l="l" t="t" r="r" b="b"/>
            <a:pathLst>
              <a:path w="5382895" h="852170">
                <a:moveTo>
                  <a:pt x="5382768" y="0"/>
                </a:moveTo>
                <a:lnTo>
                  <a:pt x="0" y="0"/>
                </a:lnTo>
                <a:lnTo>
                  <a:pt x="0" y="851915"/>
                </a:lnTo>
                <a:lnTo>
                  <a:pt x="5382768" y="851915"/>
                </a:lnTo>
                <a:lnTo>
                  <a:pt x="5382768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96958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95" dirty="0"/>
              <a:t>14.</a:t>
            </a:r>
            <a:r>
              <a:rPr spc="-135" dirty="0"/>
              <a:t> </a:t>
            </a:r>
            <a:r>
              <a:rPr spc="15" dirty="0"/>
              <a:t>Along</a:t>
            </a:r>
            <a:r>
              <a:rPr spc="-155" dirty="0"/>
              <a:t> </a:t>
            </a:r>
            <a:r>
              <a:rPr spc="-80" dirty="0"/>
              <a:t>with</a:t>
            </a:r>
            <a:r>
              <a:rPr spc="-175" dirty="0"/>
              <a:t> </a:t>
            </a:r>
            <a:r>
              <a:rPr spc="-105" dirty="0"/>
              <a:t>skill-gap,</a:t>
            </a:r>
            <a:r>
              <a:rPr spc="-200" dirty="0"/>
              <a:t> </a:t>
            </a:r>
            <a:r>
              <a:rPr spc="-45" dirty="0"/>
              <a:t>there</a:t>
            </a:r>
            <a:r>
              <a:rPr spc="-160" dirty="0"/>
              <a:t> </a:t>
            </a:r>
            <a:r>
              <a:rPr dirty="0"/>
              <a:t>are</a:t>
            </a:r>
            <a:r>
              <a:rPr spc="-170" dirty="0"/>
              <a:t> </a:t>
            </a:r>
            <a:r>
              <a:rPr spc="-85" dirty="0"/>
              <a:t>various</a:t>
            </a:r>
            <a:r>
              <a:rPr spc="-185" dirty="0"/>
              <a:t> </a:t>
            </a:r>
            <a:r>
              <a:rPr spc="-45" dirty="0"/>
              <a:t>other</a:t>
            </a:r>
            <a:r>
              <a:rPr spc="-165" dirty="0"/>
              <a:t> </a:t>
            </a:r>
            <a:r>
              <a:rPr spc="5" dirty="0"/>
              <a:t>challenges</a:t>
            </a:r>
            <a:r>
              <a:rPr spc="-195" dirty="0"/>
              <a:t> </a:t>
            </a:r>
            <a:r>
              <a:rPr spc="-10" dirty="0"/>
              <a:t>to</a:t>
            </a:r>
            <a:r>
              <a:rPr spc="-165" dirty="0"/>
              <a:t> </a:t>
            </a:r>
            <a:r>
              <a:rPr spc="5" dirty="0"/>
              <a:t>bridge</a:t>
            </a:r>
            <a:r>
              <a:rPr spc="-175" dirty="0"/>
              <a:t> </a:t>
            </a:r>
            <a:r>
              <a:rPr spc="-20" dirty="0"/>
              <a:t>the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7680769" y="2653093"/>
            <a:ext cx="3248025" cy="2785110"/>
            <a:chOff x="7680769" y="2653093"/>
            <a:chExt cx="3248025" cy="2785110"/>
          </a:xfrm>
        </p:grpSpPr>
        <p:sp>
          <p:nvSpPr>
            <p:cNvPr id="6" name="object 6"/>
            <p:cNvSpPr/>
            <p:nvPr/>
          </p:nvSpPr>
          <p:spPr>
            <a:xfrm>
              <a:off x="9427463" y="3688080"/>
              <a:ext cx="0" cy="711835"/>
            </a:xfrm>
            <a:custGeom>
              <a:avLst/>
              <a:gdLst/>
              <a:ahLst/>
              <a:cxnLst/>
              <a:rect l="l" t="t" r="r" b="b"/>
              <a:pathLst>
                <a:path h="711835">
                  <a:moveTo>
                    <a:pt x="0" y="554736"/>
                  </a:moveTo>
                  <a:lnTo>
                    <a:pt x="0" y="711835"/>
                  </a:lnTo>
                </a:path>
                <a:path h="711835">
                  <a:moveTo>
                    <a:pt x="0" y="0"/>
                  </a:moveTo>
                  <a:lnTo>
                    <a:pt x="0" y="15875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685531" y="3846575"/>
              <a:ext cx="1743710" cy="396240"/>
            </a:xfrm>
            <a:custGeom>
              <a:avLst/>
              <a:gdLst/>
              <a:ahLst/>
              <a:cxnLst/>
              <a:rect l="l" t="t" r="r" b="b"/>
              <a:pathLst>
                <a:path w="1743709" h="396239">
                  <a:moveTo>
                    <a:pt x="1743455" y="0"/>
                  </a:moveTo>
                  <a:lnTo>
                    <a:pt x="0" y="0"/>
                  </a:lnTo>
                  <a:lnTo>
                    <a:pt x="0" y="396240"/>
                  </a:lnTo>
                  <a:lnTo>
                    <a:pt x="1743455" y="396240"/>
                  </a:lnTo>
                  <a:lnTo>
                    <a:pt x="174345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85531" y="3846575"/>
              <a:ext cx="1743710" cy="396240"/>
            </a:xfrm>
            <a:custGeom>
              <a:avLst/>
              <a:gdLst/>
              <a:ahLst/>
              <a:cxnLst/>
              <a:rect l="l" t="t" r="r" b="b"/>
              <a:pathLst>
                <a:path w="1743709" h="396239">
                  <a:moveTo>
                    <a:pt x="0" y="396240"/>
                  </a:moveTo>
                  <a:lnTo>
                    <a:pt x="1743455" y="396240"/>
                  </a:lnTo>
                  <a:lnTo>
                    <a:pt x="1743455" y="0"/>
                  </a:lnTo>
                  <a:lnTo>
                    <a:pt x="0" y="0"/>
                  </a:lnTo>
                  <a:lnTo>
                    <a:pt x="0" y="39624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924031" y="3133343"/>
              <a:ext cx="0" cy="157480"/>
            </a:xfrm>
            <a:custGeom>
              <a:avLst/>
              <a:gdLst/>
              <a:ahLst/>
              <a:cxnLst/>
              <a:rect l="l" t="t" r="r" b="b"/>
              <a:pathLst>
                <a:path h="157479">
                  <a:moveTo>
                    <a:pt x="0" y="0"/>
                  </a:moveTo>
                  <a:lnTo>
                    <a:pt x="0" y="157225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85531" y="2737103"/>
              <a:ext cx="3238500" cy="396240"/>
            </a:xfrm>
            <a:custGeom>
              <a:avLst/>
              <a:gdLst/>
              <a:ahLst/>
              <a:cxnLst/>
              <a:rect l="l" t="t" r="r" b="b"/>
              <a:pathLst>
                <a:path w="3238500" h="396239">
                  <a:moveTo>
                    <a:pt x="3238500" y="0"/>
                  </a:moveTo>
                  <a:lnTo>
                    <a:pt x="0" y="0"/>
                  </a:lnTo>
                  <a:lnTo>
                    <a:pt x="0" y="396239"/>
                  </a:lnTo>
                  <a:lnTo>
                    <a:pt x="3238500" y="396239"/>
                  </a:lnTo>
                  <a:lnTo>
                    <a:pt x="32385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85531" y="2737103"/>
              <a:ext cx="3238500" cy="396240"/>
            </a:xfrm>
            <a:custGeom>
              <a:avLst/>
              <a:gdLst/>
              <a:ahLst/>
              <a:cxnLst/>
              <a:rect l="l" t="t" r="r" b="b"/>
              <a:pathLst>
                <a:path w="3238500" h="396239">
                  <a:moveTo>
                    <a:pt x="0" y="396239"/>
                  </a:moveTo>
                  <a:lnTo>
                    <a:pt x="3238500" y="396239"/>
                  </a:lnTo>
                  <a:lnTo>
                    <a:pt x="3238500" y="0"/>
                  </a:lnTo>
                  <a:lnTo>
                    <a:pt x="0" y="0"/>
                  </a:lnTo>
                  <a:lnTo>
                    <a:pt x="0" y="39623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598407" y="4797551"/>
              <a:ext cx="0" cy="158750"/>
            </a:xfrm>
            <a:custGeom>
              <a:avLst/>
              <a:gdLst/>
              <a:ahLst/>
              <a:cxnLst/>
              <a:rect l="l" t="t" r="r" b="b"/>
              <a:pathLst>
                <a:path h="158750">
                  <a:moveTo>
                    <a:pt x="0" y="0"/>
                  </a:moveTo>
                  <a:lnTo>
                    <a:pt x="0" y="15875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685531" y="4956048"/>
              <a:ext cx="913130" cy="398145"/>
            </a:xfrm>
            <a:custGeom>
              <a:avLst/>
              <a:gdLst/>
              <a:ahLst/>
              <a:cxnLst/>
              <a:rect l="l" t="t" r="r" b="b"/>
              <a:pathLst>
                <a:path w="913129" h="398145">
                  <a:moveTo>
                    <a:pt x="912876" y="0"/>
                  </a:moveTo>
                  <a:lnTo>
                    <a:pt x="0" y="0"/>
                  </a:lnTo>
                  <a:lnTo>
                    <a:pt x="0" y="397763"/>
                  </a:lnTo>
                  <a:lnTo>
                    <a:pt x="912876" y="397763"/>
                  </a:lnTo>
                  <a:lnTo>
                    <a:pt x="912876" y="0"/>
                  </a:lnTo>
                  <a:close/>
                </a:path>
              </a:pathLst>
            </a:custGeom>
            <a:solidFill>
              <a:srgbClr val="046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685531" y="4956048"/>
              <a:ext cx="913130" cy="398145"/>
            </a:xfrm>
            <a:custGeom>
              <a:avLst/>
              <a:gdLst/>
              <a:ahLst/>
              <a:cxnLst/>
              <a:rect l="l" t="t" r="r" b="b"/>
              <a:pathLst>
                <a:path w="913129" h="398145">
                  <a:moveTo>
                    <a:pt x="0" y="397763"/>
                  </a:moveTo>
                  <a:lnTo>
                    <a:pt x="912876" y="397763"/>
                  </a:lnTo>
                  <a:lnTo>
                    <a:pt x="912876" y="0"/>
                  </a:lnTo>
                  <a:lnTo>
                    <a:pt x="0" y="0"/>
                  </a:lnTo>
                  <a:lnTo>
                    <a:pt x="0" y="39776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685531" y="2657855"/>
              <a:ext cx="0" cy="2775585"/>
            </a:xfrm>
            <a:custGeom>
              <a:avLst/>
              <a:gdLst/>
              <a:ahLst/>
              <a:cxnLst/>
              <a:rect l="l" t="t" r="r" b="b"/>
              <a:pathLst>
                <a:path h="2775585">
                  <a:moveTo>
                    <a:pt x="0" y="0"/>
                  </a:moveTo>
                  <a:lnTo>
                    <a:pt x="0" y="277520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465309" y="3932301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634221" y="5042661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428988" y="3291840"/>
            <a:ext cx="1495425" cy="396240"/>
          </a:xfrm>
          <a:prstGeom prst="rect">
            <a:avLst/>
          </a:prstGeom>
          <a:solidFill>
            <a:srgbClr val="5B9BD4"/>
          </a:solidFill>
          <a:ln w="9525">
            <a:solidFill>
              <a:srgbClr val="FFFFFF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770"/>
              </a:spcBef>
            </a:pPr>
            <a:r>
              <a:rPr sz="1200" dirty="0">
                <a:latin typeface="Calibri"/>
                <a:cs typeface="Calibri"/>
              </a:rPr>
              <a:t>18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598407" y="4401311"/>
            <a:ext cx="830580" cy="396240"/>
          </a:xfrm>
          <a:prstGeom prst="rect">
            <a:avLst/>
          </a:prstGeom>
          <a:solidFill>
            <a:srgbClr val="D0D0D0"/>
          </a:solidFill>
          <a:ln w="9525">
            <a:solidFill>
              <a:srgbClr val="FFFFFF"/>
            </a:solidFill>
          </a:ln>
        </p:spPr>
        <p:txBody>
          <a:bodyPr vert="horz" wrap="square" lIns="0" tIns="984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sz="1200" dirty="0"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14313" y="5047310"/>
            <a:ext cx="12249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N</a:t>
            </a:r>
            <a:r>
              <a:rPr sz="1200" dirty="0">
                <a:latin typeface="Arial MT"/>
                <a:cs typeface="Arial MT"/>
              </a:rPr>
              <a:t>o</a:t>
            </a:r>
            <a:r>
              <a:rPr sz="1200" spc="5" dirty="0">
                <a:latin typeface="Arial MT"/>
                <a:cs typeface="Arial MT"/>
              </a:rPr>
              <a:t>n</a:t>
            </a:r>
            <a:r>
              <a:rPr sz="1200" spc="-5" dirty="0">
                <a:latin typeface="Arial MT"/>
                <a:cs typeface="Arial MT"/>
              </a:rPr>
              <a:t>-</a:t>
            </a:r>
            <a:r>
              <a:rPr sz="1200" spc="-85" dirty="0">
                <a:latin typeface="Arial MT"/>
                <a:cs typeface="Arial MT"/>
              </a:rPr>
              <a:t>V</a:t>
            </a:r>
            <a:r>
              <a:rPr sz="1200" dirty="0">
                <a:latin typeface="Arial MT"/>
                <a:cs typeface="Arial MT"/>
              </a:rPr>
              <a:t>ac</a:t>
            </a:r>
            <a:r>
              <a:rPr sz="1200" spc="-10" dirty="0">
                <a:latin typeface="Arial MT"/>
                <a:cs typeface="Arial MT"/>
              </a:rPr>
              <a:t>an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seats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14313" y="2828035"/>
            <a:ext cx="9772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25" dirty="0">
                <a:latin typeface="Arial MT"/>
                <a:cs typeface="Arial MT"/>
              </a:rPr>
              <a:t>T</a:t>
            </a:r>
            <a:r>
              <a:rPr sz="1200" spc="-5" dirty="0">
                <a:latin typeface="Arial MT"/>
                <a:cs typeface="Arial MT"/>
              </a:rPr>
              <a:t>o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5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l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</a:t>
            </a:r>
            <a:r>
              <a:rPr sz="1200" spc="10" dirty="0">
                <a:latin typeface="Arial MT"/>
                <a:cs typeface="Arial MT"/>
              </a:rPr>
              <a:t>T</a:t>
            </a:r>
            <a:r>
              <a:rPr sz="1200" dirty="0">
                <a:latin typeface="Arial MT"/>
                <a:cs typeface="Arial MT"/>
              </a:rPr>
              <a:t>I </a:t>
            </a:r>
            <a:r>
              <a:rPr sz="1200" spc="-5" dirty="0">
                <a:latin typeface="Arial MT"/>
                <a:cs typeface="Arial MT"/>
              </a:rPr>
              <a:t>sea</a:t>
            </a:r>
            <a:r>
              <a:rPr sz="1200" dirty="0">
                <a:latin typeface="Arial MT"/>
                <a:cs typeface="Arial MT"/>
              </a:rPr>
              <a:t>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14313" y="3937761"/>
            <a:ext cx="12407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n</a:t>
            </a:r>
            <a:r>
              <a:rPr sz="1200" spc="-15" dirty="0">
                <a:latin typeface="Arial MT"/>
                <a:cs typeface="Arial MT"/>
              </a:rPr>
              <a:t>g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er</a:t>
            </a:r>
            <a:r>
              <a:rPr sz="1200" spc="-15" dirty="0">
                <a:latin typeface="Arial MT"/>
                <a:cs typeface="Arial MT"/>
              </a:rPr>
              <a:t>in</a:t>
            </a:r>
            <a:r>
              <a:rPr sz="1200" spc="-5" dirty="0">
                <a:latin typeface="Arial MT"/>
                <a:cs typeface="Arial MT"/>
              </a:rPr>
              <a:t>g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sea</a:t>
            </a:r>
            <a:r>
              <a:rPr sz="1200" dirty="0">
                <a:latin typeface="Arial MT"/>
                <a:cs typeface="Arial MT"/>
              </a:rPr>
              <a:t>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14313" y="3289808"/>
            <a:ext cx="1167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No</a:t>
            </a:r>
            <a:r>
              <a:rPr sz="1200" dirty="0">
                <a:latin typeface="Arial MT"/>
                <a:cs typeface="Arial MT"/>
              </a:rPr>
              <a:t>n</a:t>
            </a:r>
            <a:r>
              <a:rPr sz="1200" spc="-5" dirty="0">
                <a:latin typeface="Arial MT"/>
                <a:cs typeface="Arial MT"/>
              </a:rPr>
              <a:t>-</a:t>
            </a:r>
            <a:r>
              <a:rPr sz="1200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n</a:t>
            </a:r>
            <a:r>
              <a:rPr sz="1200" spc="-15" dirty="0">
                <a:latin typeface="Arial MT"/>
                <a:cs typeface="Arial MT"/>
              </a:rPr>
              <a:t>g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-10" dirty="0">
                <a:latin typeface="Arial MT"/>
                <a:cs typeface="Arial MT"/>
              </a:rPr>
              <a:t>e</a:t>
            </a:r>
            <a:r>
              <a:rPr sz="1200" spc="-15" dirty="0">
                <a:latin typeface="Arial MT"/>
                <a:cs typeface="Arial MT"/>
              </a:rPr>
              <a:t>e</a:t>
            </a:r>
            <a:r>
              <a:rPr sz="1200" spc="-5" dirty="0">
                <a:latin typeface="Arial MT"/>
                <a:cs typeface="Arial MT"/>
              </a:rPr>
              <a:t>r</a:t>
            </a:r>
            <a:r>
              <a:rPr sz="1200" spc="-15" dirty="0">
                <a:latin typeface="Arial MT"/>
                <a:cs typeface="Arial MT"/>
              </a:rPr>
              <a:t>i</a:t>
            </a:r>
            <a:r>
              <a:rPr sz="1200" spc="-5" dirty="0">
                <a:latin typeface="Arial MT"/>
                <a:cs typeface="Arial MT"/>
              </a:rPr>
              <a:t>ng  </a:t>
            </a:r>
            <a:r>
              <a:rPr sz="1200" dirty="0">
                <a:latin typeface="Arial MT"/>
                <a:cs typeface="Arial MT"/>
              </a:rPr>
              <a:t>seats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14313" y="4491990"/>
            <a:ext cx="8947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85" dirty="0">
                <a:latin typeface="Arial MT"/>
                <a:cs typeface="Arial MT"/>
              </a:rPr>
              <a:t>V</a:t>
            </a:r>
            <a:r>
              <a:rPr sz="1200" spc="-5" dirty="0">
                <a:latin typeface="Arial MT"/>
                <a:cs typeface="Arial MT"/>
              </a:rPr>
              <a:t>acan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sea</a:t>
            </a:r>
            <a:r>
              <a:rPr sz="1200" dirty="0">
                <a:latin typeface="Arial MT"/>
                <a:cs typeface="Arial MT"/>
              </a:rPr>
              <a:t>ts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06908" y="1743329"/>
            <a:ext cx="11355705" cy="280670"/>
            <a:chOff x="406908" y="1743329"/>
            <a:chExt cx="11355705" cy="280670"/>
          </a:xfrm>
        </p:grpSpPr>
        <p:sp>
          <p:nvSpPr>
            <p:cNvPr id="26" name="object 26"/>
            <p:cNvSpPr/>
            <p:nvPr/>
          </p:nvSpPr>
          <p:spPr>
            <a:xfrm>
              <a:off x="406908" y="1882140"/>
              <a:ext cx="11355705" cy="0"/>
            </a:xfrm>
            <a:custGeom>
              <a:avLst/>
              <a:gdLst/>
              <a:ahLst/>
              <a:cxnLst/>
              <a:rect l="l" t="t" r="r" b="b"/>
              <a:pathLst>
                <a:path w="11355705">
                  <a:moveTo>
                    <a:pt x="0" y="0"/>
                  </a:moveTo>
                  <a:lnTo>
                    <a:pt x="11355324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7000" y="1743329"/>
              <a:ext cx="280670" cy="280670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6458839" y="5547766"/>
            <a:ext cx="9607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2151FF"/>
                </a:solidFill>
                <a:latin typeface="Georgia"/>
                <a:cs typeface="Georgia"/>
              </a:rPr>
              <a:t>1</a:t>
            </a:r>
            <a:r>
              <a:rPr sz="2000" b="1" spc="-5" dirty="0">
                <a:solidFill>
                  <a:srgbClr val="2151FF"/>
                </a:solidFill>
                <a:latin typeface="Georgia"/>
                <a:cs typeface="Georgia"/>
              </a:rPr>
              <a:t>-</a:t>
            </a:r>
            <a:r>
              <a:rPr sz="2000" b="1" dirty="0">
                <a:solidFill>
                  <a:srgbClr val="2151FF"/>
                </a:solidFill>
                <a:latin typeface="Georgia"/>
                <a:cs typeface="Georgia"/>
              </a:rPr>
              <a:t>1.5</a:t>
            </a:r>
            <a:r>
              <a:rPr sz="2000" b="1" spc="-10" dirty="0">
                <a:solidFill>
                  <a:srgbClr val="2151FF"/>
                </a:solidFill>
                <a:latin typeface="Georgia"/>
                <a:cs typeface="Georgia"/>
              </a:rPr>
              <a:t>L</a:t>
            </a:r>
            <a:r>
              <a:rPr sz="2000" b="1" dirty="0">
                <a:solidFill>
                  <a:srgbClr val="2151FF"/>
                </a:solidFill>
                <a:latin typeface="Georgia"/>
                <a:cs typeface="Georgia"/>
              </a:rPr>
              <a:t>+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73467" y="5560872"/>
            <a:ext cx="28041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Annual incremental skilled workforce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required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across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industry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per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year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5427" y="6017158"/>
            <a:ext cx="4714875" cy="735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265" indent="-203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15900" algn="l"/>
              </a:tabLst>
            </a:pPr>
            <a:r>
              <a:rPr sz="800" spc="-5" dirty="0">
                <a:latin typeface="Arial MT"/>
                <a:cs typeface="Arial MT"/>
              </a:rPr>
              <a:t>Central</a:t>
            </a:r>
            <a:r>
              <a:rPr sz="800" dirty="0">
                <a:latin typeface="Arial MT"/>
                <a:cs typeface="Arial MT"/>
              </a:rPr>
              <a:t> Institute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Petrochemicals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Engineering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Technology</a:t>
            </a:r>
            <a:endParaRPr sz="800">
              <a:latin typeface="Arial MT"/>
              <a:cs typeface="Arial MT"/>
            </a:endParaRPr>
          </a:p>
          <a:p>
            <a:pPr marL="215265" indent="-203200">
              <a:lnSpc>
                <a:spcPct val="100000"/>
              </a:lnSpc>
              <a:buAutoNum type="arabicPeriod"/>
              <a:tabLst>
                <a:tab pos="215900" algn="l"/>
              </a:tabLst>
            </a:pPr>
            <a:r>
              <a:rPr sz="800" dirty="0">
                <a:latin typeface="Arial MT"/>
                <a:cs typeface="Arial MT"/>
              </a:rPr>
              <a:t>Incl. </a:t>
            </a:r>
            <a:r>
              <a:rPr sz="800" spc="-5" dirty="0">
                <a:latin typeface="Arial MT"/>
                <a:cs typeface="Arial MT"/>
              </a:rPr>
              <a:t>trades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such</a:t>
            </a:r>
            <a:r>
              <a:rPr sz="800" spc="-5" dirty="0">
                <a:latin typeface="Arial MT"/>
                <a:cs typeface="Arial MT"/>
              </a:rPr>
              <a:t> as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fitter,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plastic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processing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operator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(not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exhaustive)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79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</a:t>
            </a:r>
            <a:r>
              <a:rPr sz="800" spc="-5" dirty="0">
                <a:latin typeface="Arial MT"/>
                <a:cs typeface="Arial MT"/>
                <a:hlinkClick r:id="rId3"/>
              </a:rPr>
              <a:t>www.ncvtmis.gov.in/Pages/ITI/Count.aspx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  <a:hlinkClick r:id="rId4"/>
              </a:rPr>
              <a:t>http://ititandi.org/downloads/Guidelines%20ppp.pdf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</a:t>
            </a:r>
            <a:r>
              <a:rPr sz="800" spc="-5" dirty="0">
                <a:latin typeface="Arial MT"/>
                <a:cs typeface="Arial MT"/>
                <a:hlinkClick r:id="rId5"/>
              </a:rPr>
              <a:t>www.thehindubusinessline.com/opinion/skilling-efforts-need-to-be-scaled-up/article65341441.ece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324845" y="4833620"/>
            <a:ext cx="1397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~8-10%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courses</a:t>
            </a:r>
            <a:r>
              <a:rPr sz="1200" baseline="24305" dirty="0">
                <a:latin typeface="Arial MT"/>
                <a:cs typeface="Arial MT"/>
              </a:rPr>
              <a:t>2</a:t>
            </a:r>
            <a:r>
              <a:rPr sz="1200" spc="89" baseline="2430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ITI </a:t>
            </a:r>
            <a:r>
              <a:rPr sz="1200" spc="-5" dirty="0">
                <a:latin typeface="Arial MT"/>
                <a:cs typeface="Arial MT"/>
              </a:rPr>
              <a:t>relevant </a:t>
            </a:r>
            <a:r>
              <a:rPr sz="1200" dirty="0">
                <a:latin typeface="Arial MT"/>
                <a:cs typeface="Arial MT"/>
              </a:rPr>
              <a:t>to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</a:t>
            </a:r>
            <a:r>
              <a:rPr sz="1200" spc="-6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industries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028176" y="4849367"/>
            <a:ext cx="1190625" cy="554355"/>
          </a:xfrm>
          <a:custGeom>
            <a:avLst/>
            <a:gdLst/>
            <a:ahLst/>
            <a:cxnLst/>
            <a:rect l="l" t="t" r="r" b="b"/>
            <a:pathLst>
              <a:path w="1190625" h="554354">
                <a:moveTo>
                  <a:pt x="1190244" y="553973"/>
                </a:moveTo>
                <a:lnTo>
                  <a:pt x="1190244" y="0"/>
                </a:lnTo>
              </a:path>
              <a:path w="1190625" h="554354">
                <a:moveTo>
                  <a:pt x="0" y="306323"/>
                </a:moveTo>
                <a:lnTo>
                  <a:pt x="1190625" y="306323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2857" y="5106965"/>
            <a:ext cx="498306" cy="498306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5041" y="3715664"/>
            <a:ext cx="441572" cy="408141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417576" y="2628900"/>
            <a:ext cx="5382895" cy="852169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/>
          <a:p>
            <a:pPr marL="739140" marR="288290">
              <a:lnSpc>
                <a:spcPct val="100000"/>
              </a:lnSpc>
              <a:spcBef>
                <a:spcPts val="944"/>
              </a:spcBef>
            </a:pPr>
            <a:r>
              <a:rPr sz="1400" b="1" dirty="0">
                <a:latin typeface="Arial"/>
                <a:cs typeface="Arial"/>
              </a:rPr>
              <a:t>Increase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ITIs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other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training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institutes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across the country and take measures to </a:t>
            </a:r>
            <a:r>
              <a:rPr sz="1400" b="1" spc="-5" dirty="0">
                <a:latin typeface="Arial"/>
                <a:cs typeface="Arial"/>
              </a:rPr>
              <a:t>improve the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gross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enrolment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rates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(~55%)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28244" y="2127504"/>
            <a:ext cx="506095" cy="1201420"/>
            <a:chOff x="428244" y="2127504"/>
            <a:chExt cx="506095" cy="1201420"/>
          </a:xfrm>
        </p:grpSpPr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244" y="2823972"/>
              <a:ext cx="505968" cy="504443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8244" y="2127504"/>
              <a:ext cx="505968" cy="504444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1144625" y="3683889"/>
            <a:ext cx="4469130" cy="18726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Upskill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the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faculty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and hire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qualified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teaching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staff </a:t>
            </a:r>
            <a:r>
              <a:rPr sz="1400" dirty="0">
                <a:latin typeface="Arial MT"/>
                <a:cs typeface="Arial MT"/>
              </a:rPr>
              <a:t>at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village/district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level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institutes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Provide opportunities for apprenticeships </a:t>
            </a:r>
            <a:r>
              <a:rPr sz="1400" dirty="0">
                <a:latin typeface="Arial MT"/>
                <a:cs typeface="Arial MT"/>
              </a:rPr>
              <a:t>to students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as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part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curriculum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dirty="0">
                <a:latin typeface="Arial"/>
                <a:cs typeface="Arial"/>
              </a:rPr>
              <a:t>to</a:t>
            </a:r>
            <a:r>
              <a:rPr sz="1400" b="1" spc="-5" dirty="0">
                <a:latin typeface="Arial"/>
                <a:cs typeface="Arial"/>
              </a:rPr>
              <a:t> boost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industry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exposure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>
              <a:latin typeface="Arial"/>
              <a:cs typeface="Arial"/>
            </a:endParaRPr>
          </a:p>
          <a:p>
            <a:pPr marL="12700" marR="5715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Introduce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core </a:t>
            </a:r>
            <a:r>
              <a:rPr sz="1400" b="1" dirty="0">
                <a:latin typeface="Arial"/>
                <a:cs typeface="Arial"/>
              </a:rPr>
              <a:t>chemical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industry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relevant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courses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at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ITIs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and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other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training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institutes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3903" y="576453"/>
            <a:ext cx="5217795" cy="1871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sz="2200" spc="-145" dirty="0">
                <a:latin typeface="Verdana"/>
                <a:cs typeface="Verdana"/>
              </a:rPr>
              <a:t>shor</a:t>
            </a:r>
            <a:r>
              <a:rPr sz="2200" spc="-85" dirty="0">
                <a:latin typeface="Verdana"/>
                <a:cs typeface="Verdana"/>
              </a:rPr>
              <a:t>t</a:t>
            </a:r>
            <a:r>
              <a:rPr sz="2200" spc="-60" dirty="0">
                <a:latin typeface="Verdana"/>
                <a:cs typeface="Verdana"/>
              </a:rPr>
              <a:t>fall</a:t>
            </a:r>
            <a:r>
              <a:rPr sz="2200" spc="-185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of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270" dirty="0">
                <a:latin typeface="Verdana"/>
                <a:cs typeface="Verdana"/>
              </a:rPr>
              <a:t>sk</a:t>
            </a:r>
            <a:r>
              <a:rPr sz="2200" spc="-120" dirty="0">
                <a:latin typeface="Verdana"/>
                <a:cs typeface="Verdana"/>
              </a:rPr>
              <a:t>i</a:t>
            </a:r>
            <a:r>
              <a:rPr sz="2200" spc="-170" dirty="0">
                <a:latin typeface="Verdana"/>
                <a:cs typeface="Verdana"/>
              </a:rPr>
              <a:t>l</a:t>
            </a:r>
            <a:r>
              <a:rPr sz="2200" spc="-160" dirty="0">
                <a:latin typeface="Verdana"/>
                <a:cs typeface="Verdana"/>
              </a:rPr>
              <a:t>l</a:t>
            </a:r>
            <a:r>
              <a:rPr sz="2200" spc="125" dirty="0">
                <a:latin typeface="Verdana"/>
                <a:cs typeface="Verdana"/>
              </a:rPr>
              <a:t>ed</a:t>
            </a:r>
            <a:r>
              <a:rPr sz="2200" spc="-190" dirty="0">
                <a:latin typeface="Verdana"/>
                <a:cs typeface="Verdana"/>
              </a:rPr>
              <a:t> </a:t>
            </a:r>
            <a:r>
              <a:rPr sz="2200" spc="-35" dirty="0">
                <a:latin typeface="Verdana"/>
                <a:cs typeface="Verdana"/>
              </a:rPr>
              <a:t>b</a:t>
            </a:r>
            <a:r>
              <a:rPr sz="2200" spc="-15" dirty="0">
                <a:latin typeface="Verdana"/>
                <a:cs typeface="Verdana"/>
              </a:rPr>
              <a:t>l</a:t>
            </a:r>
            <a:r>
              <a:rPr sz="2200" spc="30" dirty="0">
                <a:latin typeface="Verdana"/>
                <a:cs typeface="Verdana"/>
              </a:rPr>
              <a:t>ue</a:t>
            </a:r>
            <a:r>
              <a:rPr sz="2200" spc="-270" dirty="0">
                <a:latin typeface="Verdana"/>
                <a:cs typeface="Verdana"/>
              </a:rPr>
              <a:t>-</a:t>
            </a:r>
            <a:r>
              <a:rPr sz="2200" spc="-10" dirty="0">
                <a:latin typeface="Verdana"/>
                <a:cs typeface="Verdana"/>
              </a:rPr>
              <a:t>collar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100" dirty="0">
                <a:latin typeface="Verdana"/>
                <a:cs typeface="Verdana"/>
              </a:rPr>
              <a:t>work</a:t>
            </a:r>
            <a:r>
              <a:rPr sz="2200" spc="-65" dirty="0">
                <a:latin typeface="Verdana"/>
                <a:cs typeface="Verdana"/>
              </a:rPr>
              <a:t>f</a:t>
            </a:r>
            <a:r>
              <a:rPr sz="2200" spc="50" dirty="0">
                <a:latin typeface="Verdana"/>
                <a:cs typeface="Verdana"/>
              </a:rPr>
              <a:t>orce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Arial"/>
                <a:cs typeface="Arial"/>
              </a:rPr>
              <a:t>Proposed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initiatives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boost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the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availability</a:t>
            </a:r>
            <a:r>
              <a:rPr sz="1600" b="1" spc="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Arial"/>
                <a:cs typeface="Arial"/>
              </a:rPr>
              <a:t>quality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workforce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for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the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industry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 marL="763270">
              <a:lnSpc>
                <a:spcPct val="100000"/>
              </a:lnSpc>
              <a:spcBef>
                <a:spcPts val="1435"/>
              </a:spcBef>
            </a:pPr>
            <a:r>
              <a:rPr sz="1400" b="1" spc="-5" dirty="0">
                <a:latin typeface="Arial"/>
                <a:cs typeface="Arial"/>
              </a:rPr>
              <a:t>Co-location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of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ITIs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with major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belts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India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41" name="object 4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24837" y="4436447"/>
            <a:ext cx="317379" cy="431070"/>
          </a:xfrm>
          <a:prstGeom prst="rect">
            <a:avLst/>
          </a:prstGeom>
        </p:spPr>
      </p:pic>
      <p:sp>
        <p:nvSpPr>
          <p:cNvPr id="42" name="object 42"/>
          <p:cNvSpPr/>
          <p:nvPr/>
        </p:nvSpPr>
        <p:spPr>
          <a:xfrm>
            <a:off x="5800344" y="2374392"/>
            <a:ext cx="297180" cy="1390015"/>
          </a:xfrm>
          <a:custGeom>
            <a:avLst/>
            <a:gdLst/>
            <a:ahLst/>
            <a:cxnLst/>
            <a:rect l="l" t="t" r="r" b="b"/>
            <a:pathLst>
              <a:path w="297179" h="1390014">
                <a:moveTo>
                  <a:pt x="297179" y="0"/>
                </a:moveTo>
                <a:lnTo>
                  <a:pt x="0" y="278003"/>
                </a:lnTo>
                <a:lnTo>
                  <a:pt x="0" y="1111885"/>
                </a:lnTo>
                <a:lnTo>
                  <a:pt x="297179" y="1389888"/>
                </a:lnTo>
                <a:lnTo>
                  <a:pt x="29717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188195" y="813816"/>
            <a:ext cx="173990" cy="173990"/>
          </a:xfrm>
          <a:custGeom>
            <a:avLst/>
            <a:gdLst/>
            <a:ahLst/>
            <a:cxnLst/>
            <a:rect l="l" t="t" r="r" b="b"/>
            <a:pathLst>
              <a:path w="173990" h="173990">
                <a:moveTo>
                  <a:pt x="173735" y="0"/>
                </a:moveTo>
                <a:lnTo>
                  <a:pt x="0" y="0"/>
                </a:lnTo>
                <a:lnTo>
                  <a:pt x="0" y="173736"/>
                </a:lnTo>
                <a:lnTo>
                  <a:pt x="173735" y="173736"/>
                </a:lnTo>
                <a:lnTo>
                  <a:pt x="173735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6319265" y="802004"/>
            <a:ext cx="5201285" cy="222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65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Deep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dive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5" dirty="0">
                <a:latin typeface="Arial MT"/>
                <a:cs typeface="Arial MT"/>
              </a:rPr>
              <a:t>for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challenge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300">
              <a:latin typeface="Arial MT"/>
              <a:cs typeface="Arial MT"/>
            </a:endParaRPr>
          </a:p>
          <a:p>
            <a:pPr marL="151765" marR="5080">
              <a:lnSpc>
                <a:spcPct val="100000"/>
              </a:lnSpc>
              <a:spcBef>
                <a:spcPts val="890"/>
              </a:spcBef>
            </a:pPr>
            <a:r>
              <a:rPr sz="1600" b="1" spc="-5" dirty="0">
                <a:latin typeface="Arial"/>
                <a:cs typeface="Arial"/>
              </a:rPr>
              <a:t>Consider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enhancing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the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ITI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graduation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rates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meet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the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growing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demand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for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talent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the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industry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Seats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ITI’s,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2021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(figures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lacs)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Arial MT"/>
              <a:cs typeface="Arial MT"/>
            </a:endParaRPr>
          </a:p>
          <a:p>
            <a:pPr marR="383540" algn="r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39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78739" y="16002"/>
            <a:ext cx="3224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R&amp;D, </a:t>
            </a:r>
            <a:r>
              <a:rPr sz="1200" b="1" spc="-15" dirty="0">
                <a:latin typeface="Arial"/>
                <a:cs typeface="Arial"/>
              </a:rPr>
              <a:t>Talent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Skill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Upgradation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40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48" name="object 4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427" y="274700"/>
            <a:ext cx="10101580" cy="662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spc="-195" dirty="0">
                <a:latin typeface="Verdana"/>
                <a:cs typeface="Verdana"/>
              </a:rPr>
              <a:t>14.</a:t>
            </a:r>
            <a:r>
              <a:rPr sz="2200" spc="-130" dirty="0">
                <a:latin typeface="Verdana"/>
                <a:cs typeface="Verdana"/>
              </a:rPr>
              <a:t> </a:t>
            </a:r>
            <a:r>
              <a:rPr sz="2200" spc="60" dirty="0">
                <a:latin typeface="Verdana"/>
                <a:cs typeface="Verdana"/>
              </a:rPr>
              <a:t>Case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45" dirty="0">
                <a:latin typeface="Verdana"/>
                <a:cs typeface="Verdana"/>
              </a:rPr>
              <a:t>example:</a:t>
            </a:r>
            <a:r>
              <a:rPr sz="2200" spc="-17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Government’s</a:t>
            </a:r>
            <a:r>
              <a:rPr sz="2200" spc="-200" dirty="0">
                <a:latin typeface="Verdana"/>
                <a:cs typeface="Verdana"/>
              </a:rPr>
              <a:t> </a:t>
            </a:r>
            <a:r>
              <a:rPr sz="2200" spc="-75" dirty="0">
                <a:latin typeface="Verdana"/>
                <a:cs typeface="Verdana"/>
              </a:rPr>
              <a:t>initiative</a:t>
            </a:r>
            <a:r>
              <a:rPr sz="2200" spc="-19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to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65" dirty="0">
                <a:latin typeface="Verdana"/>
                <a:cs typeface="Verdana"/>
              </a:rPr>
              <a:t>support</a:t>
            </a:r>
            <a:r>
              <a:rPr sz="2200" spc="-15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the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35" dirty="0">
                <a:latin typeface="Verdana"/>
                <a:cs typeface="Verdana"/>
              </a:rPr>
              <a:t>PPP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20" dirty="0">
                <a:latin typeface="Verdana"/>
                <a:cs typeface="Verdana"/>
              </a:rPr>
              <a:t>model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90" dirty="0">
                <a:latin typeface="Verdana"/>
                <a:cs typeface="Verdana"/>
              </a:rPr>
              <a:t>for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-405" dirty="0">
                <a:latin typeface="Verdana"/>
                <a:cs typeface="Verdana"/>
              </a:rPr>
              <a:t>ITIs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ts val="2510"/>
              </a:lnSpc>
            </a:pPr>
            <a:r>
              <a:rPr sz="2200" spc="130" dirty="0">
                <a:latin typeface="Verdana"/>
                <a:cs typeface="Verdana"/>
              </a:rPr>
              <a:t>can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114" dirty="0">
                <a:latin typeface="Verdana"/>
                <a:cs typeface="Verdana"/>
              </a:rPr>
              <a:t>be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-30" dirty="0">
                <a:latin typeface="Verdana"/>
                <a:cs typeface="Verdana"/>
              </a:rPr>
              <a:t>used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by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the</a:t>
            </a:r>
            <a:r>
              <a:rPr sz="2200" spc="-160" dirty="0">
                <a:latin typeface="Verdana"/>
                <a:cs typeface="Verdana"/>
              </a:rPr>
              <a:t> </a:t>
            </a:r>
            <a:r>
              <a:rPr sz="2200" spc="45" dirty="0">
                <a:latin typeface="Verdana"/>
                <a:cs typeface="Verdana"/>
              </a:rPr>
              <a:t>chemical</a:t>
            </a:r>
            <a:r>
              <a:rPr sz="2200" spc="-185" dirty="0">
                <a:latin typeface="Verdana"/>
                <a:cs typeface="Verdana"/>
              </a:rPr>
              <a:t> </a:t>
            </a:r>
            <a:r>
              <a:rPr sz="2200" spc="-120" dirty="0">
                <a:latin typeface="Verdana"/>
                <a:cs typeface="Verdana"/>
              </a:rPr>
              <a:t>industry</a:t>
            </a:r>
            <a:r>
              <a:rPr sz="2200" spc="-18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to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130" dirty="0">
                <a:latin typeface="Verdana"/>
                <a:cs typeface="Verdana"/>
              </a:rPr>
              <a:t>upskill</a:t>
            </a:r>
            <a:r>
              <a:rPr sz="2200" spc="-195" dirty="0">
                <a:latin typeface="Verdana"/>
                <a:cs typeface="Verdana"/>
              </a:rPr>
              <a:t> </a:t>
            </a:r>
            <a:r>
              <a:rPr sz="2200" spc="-30" dirty="0">
                <a:latin typeface="Verdana"/>
                <a:cs typeface="Verdana"/>
              </a:rPr>
              <a:t>workforce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5427" y="6483197"/>
            <a:ext cx="91427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interview,</a:t>
            </a:r>
            <a:r>
              <a:rPr sz="800" dirty="0">
                <a:latin typeface="Arial MT"/>
                <a:cs typeface="Arial MT"/>
              </a:rPr>
              <a:t> Press </a:t>
            </a:r>
            <a:r>
              <a:rPr sz="800" spc="-5" dirty="0">
                <a:latin typeface="Arial MT"/>
                <a:cs typeface="Arial MT"/>
              </a:rPr>
              <a:t>search,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https://globalprimenews.com/2019/12/27/316-transporters-23000-chemical-transportation-vehicles-take-up-nicer-globe-initiative-of-indian-chemical-council-icc-for-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safe-secure-and-efficient-transportation-of-chemicals/#:~:text=To%20ensure%20that%20such%20large,to%20enable%20chemical%20transportation%20in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2081" y="1677797"/>
            <a:ext cx="11449050" cy="279400"/>
            <a:chOff x="402081" y="1677797"/>
            <a:chExt cx="11449050" cy="279400"/>
          </a:xfrm>
        </p:grpSpPr>
        <p:sp>
          <p:nvSpPr>
            <p:cNvPr id="5" name="object 5"/>
            <p:cNvSpPr/>
            <p:nvPr/>
          </p:nvSpPr>
          <p:spPr>
            <a:xfrm>
              <a:off x="408431" y="1818132"/>
              <a:ext cx="11436350" cy="0"/>
            </a:xfrm>
            <a:custGeom>
              <a:avLst/>
              <a:gdLst/>
              <a:ahLst/>
              <a:cxnLst/>
              <a:rect l="l" t="t" r="r" b="b"/>
              <a:pathLst>
                <a:path w="11436350">
                  <a:moveTo>
                    <a:pt x="0" y="0"/>
                  </a:moveTo>
                  <a:lnTo>
                    <a:pt x="11436350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6705" y="1677797"/>
              <a:ext cx="280669" cy="27914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68668" y="1677797"/>
              <a:ext cx="280670" cy="279145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36664" y="3773423"/>
            <a:ext cx="859535" cy="4968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61376" y="3773423"/>
            <a:ext cx="964692" cy="49682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77932" y="4487526"/>
            <a:ext cx="1598434" cy="10195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568183" y="4634484"/>
            <a:ext cx="1356349" cy="28803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668256" y="4241291"/>
            <a:ext cx="1255776" cy="537972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51696" y="3773423"/>
            <a:ext cx="950785" cy="348896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9038843" y="3572255"/>
            <a:ext cx="0" cy="1368425"/>
          </a:xfrm>
          <a:custGeom>
            <a:avLst/>
            <a:gdLst/>
            <a:ahLst/>
            <a:cxnLst/>
            <a:rect l="l" t="t" r="r" b="b"/>
            <a:pathLst>
              <a:path h="1368425">
                <a:moveTo>
                  <a:pt x="0" y="0"/>
                </a:moveTo>
                <a:lnTo>
                  <a:pt x="0" y="1368425"/>
                </a:lnTo>
              </a:path>
            </a:pathLst>
          </a:custGeom>
          <a:ln w="6350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758685" y="1790791"/>
            <a:ext cx="4198620" cy="192087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2400" b="1" dirty="0">
                <a:solidFill>
                  <a:srgbClr val="2151FF"/>
                </a:solidFill>
                <a:latin typeface="Georgia"/>
                <a:cs typeface="Georgia"/>
              </a:rPr>
              <a:t>1390+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200" dirty="0">
                <a:latin typeface="Arial MT"/>
                <a:cs typeface="Arial MT"/>
              </a:rPr>
              <a:t>ITIs</a:t>
            </a:r>
            <a:r>
              <a:rPr sz="1200" spc="-5" dirty="0">
                <a:latin typeface="Arial MT"/>
                <a:cs typeface="Arial MT"/>
              </a:rPr>
              <a:t> upgraded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per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PPP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initiative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400" b="1" dirty="0">
                <a:solidFill>
                  <a:srgbClr val="2151FF"/>
                </a:solidFill>
                <a:latin typeface="Georgia"/>
                <a:cs typeface="Georgia"/>
              </a:rPr>
              <a:t>INR</a:t>
            </a:r>
            <a:r>
              <a:rPr sz="2400" b="1" spc="-25" dirty="0">
                <a:solidFill>
                  <a:srgbClr val="2151FF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2151FF"/>
                </a:solidFill>
                <a:latin typeface="Georgia"/>
                <a:cs typeface="Georgia"/>
              </a:rPr>
              <a:t>3600+</a:t>
            </a:r>
            <a:r>
              <a:rPr sz="2400" b="1" spc="-25" dirty="0">
                <a:solidFill>
                  <a:srgbClr val="2151FF"/>
                </a:solidFill>
                <a:latin typeface="Georgia"/>
                <a:cs typeface="Georgia"/>
              </a:rPr>
              <a:t> </a:t>
            </a:r>
            <a:r>
              <a:rPr sz="2400" b="1" spc="-5" dirty="0">
                <a:solidFill>
                  <a:srgbClr val="2151FF"/>
                </a:solidFill>
                <a:latin typeface="Georgia"/>
                <a:cs typeface="Georgia"/>
              </a:rPr>
              <a:t>Cr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spc="-5" dirty="0">
                <a:latin typeface="Arial MT"/>
                <a:cs typeface="Arial MT"/>
              </a:rPr>
              <a:t>Investment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promised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scheme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(for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upgradation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 MT"/>
                <a:cs typeface="Arial MT"/>
              </a:rPr>
              <a:t>project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management)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Arial MT"/>
              <a:cs typeface="Arial MT"/>
            </a:endParaRPr>
          </a:p>
          <a:p>
            <a:pPr marL="79375">
              <a:lnSpc>
                <a:spcPct val="100000"/>
              </a:lnSpc>
              <a:tabLst>
                <a:tab pos="2381250" algn="l"/>
              </a:tabLst>
            </a:pPr>
            <a:r>
              <a:rPr sz="1200" b="1" spc="-5" dirty="0">
                <a:latin typeface="Arial"/>
                <a:cs typeface="Arial"/>
              </a:rPr>
              <a:t>Non-chem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cos.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PPP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10" dirty="0">
                <a:latin typeface="Arial"/>
                <a:cs typeface="Arial"/>
              </a:rPr>
              <a:t>w/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ITIs	</a:t>
            </a:r>
            <a:r>
              <a:rPr sz="1200" b="1" spc="-5" dirty="0">
                <a:latin typeface="Arial"/>
                <a:cs typeface="Arial"/>
              </a:rPr>
              <a:t>Chem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cos.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PPP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10" dirty="0">
                <a:latin typeface="Arial"/>
                <a:cs typeface="Arial"/>
              </a:rPr>
              <a:t>w/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ITIs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03314" y="1538731"/>
            <a:ext cx="6781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Im</a:t>
            </a:r>
            <a:r>
              <a:rPr sz="1600" b="1" spc="-15" dirty="0">
                <a:latin typeface="Arial"/>
                <a:cs typeface="Arial"/>
              </a:rPr>
              <a:t>p</a:t>
            </a:r>
            <a:r>
              <a:rPr sz="1600" b="1" spc="-5" dirty="0">
                <a:latin typeface="Arial"/>
                <a:cs typeface="Arial"/>
              </a:rPr>
              <a:t>act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78555" y="2004186"/>
            <a:ext cx="2974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For </a:t>
            </a:r>
            <a:r>
              <a:rPr sz="1200" spc="-5" dirty="0">
                <a:latin typeface="Arial MT"/>
                <a:cs typeface="Arial MT"/>
              </a:rPr>
              <a:t>each </a:t>
            </a:r>
            <a:r>
              <a:rPr sz="1200" dirty="0">
                <a:latin typeface="Arial MT"/>
                <a:cs typeface="Arial MT"/>
              </a:rPr>
              <a:t>ITI, an </a:t>
            </a:r>
            <a:r>
              <a:rPr sz="1200" b="1" dirty="0">
                <a:latin typeface="Arial"/>
                <a:cs typeface="Arial"/>
              </a:rPr>
              <a:t>Industry </a:t>
            </a:r>
            <a:r>
              <a:rPr sz="1200" b="1" spc="-5" dirty="0">
                <a:latin typeface="Arial"/>
                <a:cs typeface="Arial"/>
              </a:rPr>
              <a:t>Partner </a:t>
            </a:r>
            <a:r>
              <a:rPr sz="1200" dirty="0">
                <a:latin typeface="Arial MT"/>
                <a:cs typeface="Arial MT"/>
              </a:rPr>
              <a:t>(IP) </a:t>
            </a:r>
            <a:r>
              <a:rPr sz="1200" spc="-10" dirty="0">
                <a:latin typeface="Arial MT"/>
                <a:cs typeface="Arial MT"/>
              </a:rPr>
              <a:t>was </a:t>
            </a:r>
            <a:r>
              <a:rPr sz="1200" spc="-5" dirty="0">
                <a:latin typeface="Arial MT"/>
                <a:cs typeface="Arial MT"/>
              </a:rPr>
              <a:t> assigned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lead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process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5" dirty="0">
                <a:latin typeface="Arial MT"/>
                <a:cs typeface="Arial MT"/>
              </a:rPr>
              <a:t> upgradation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78555" y="2510154"/>
            <a:ext cx="3127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5" dirty="0">
                <a:latin typeface="Arial"/>
                <a:cs typeface="Arial"/>
              </a:rPr>
              <a:t>Two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operations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models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offered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 </a:t>
            </a:r>
            <a:r>
              <a:rPr sz="1200" b="1" spc="-5" dirty="0">
                <a:latin typeface="Arial"/>
                <a:cs typeface="Arial"/>
              </a:rPr>
              <a:t>the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PPP: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81604" y="2781427"/>
            <a:ext cx="3169920" cy="203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marR="50800" indent="-226060">
              <a:lnSpc>
                <a:spcPct val="100000"/>
              </a:lnSpc>
              <a:spcBef>
                <a:spcPts val="1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200" b="1" dirty="0">
                <a:latin typeface="Arial"/>
                <a:cs typeface="Arial"/>
              </a:rPr>
              <a:t>First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model: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Interest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free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loan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of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INR</a:t>
            </a:r>
            <a:r>
              <a:rPr sz="1200" spc="-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2.50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crore per </a:t>
            </a:r>
            <a:r>
              <a:rPr sz="1200" dirty="0">
                <a:latin typeface="Arial MT"/>
                <a:cs typeface="Arial MT"/>
              </a:rPr>
              <a:t>ITI </a:t>
            </a:r>
            <a:r>
              <a:rPr sz="1200" spc="-5" dirty="0">
                <a:latin typeface="Arial MT"/>
                <a:cs typeface="Arial MT"/>
              </a:rPr>
              <a:t>released by </a:t>
            </a:r>
            <a:r>
              <a:rPr sz="1200" dirty="0">
                <a:latin typeface="Arial MT"/>
                <a:cs typeface="Arial MT"/>
              </a:rPr>
              <a:t>the Central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Government</a:t>
            </a:r>
            <a:endParaRPr sz="1200">
              <a:latin typeface="Arial MT"/>
              <a:cs typeface="Arial MT"/>
            </a:endParaRPr>
          </a:p>
          <a:p>
            <a:pPr marL="238125" marR="5080" indent="-226060" algn="just">
              <a:lnSpc>
                <a:spcPct val="100000"/>
              </a:lnSpc>
              <a:spcBef>
                <a:spcPts val="710"/>
              </a:spcBef>
              <a:buFont typeface="Wingdings"/>
              <a:buChar char=""/>
              <a:tabLst>
                <a:tab pos="238760" algn="l"/>
              </a:tabLst>
            </a:pPr>
            <a:r>
              <a:rPr sz="1200" b="1" dirty="0">
                <a:latin typeface="Arial"/>
                <a:cs typeface="Arial"/>
              </a:rPr>
              <a:t>Second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model</a:t>
            </a:r>
            <a:r>
              <a:rPr sz="1200" dirty="0">
                <a:latin typeface="Arial MT"/>
                <a:cs typeface="Arial MT"/>
              </a:rPr>
              <a:t>:</a:t>
            </a:r>
            <a:r>
              <a:rPr sz="1200" spc="-5" dirty="0">
                <a:latin typeface="Arial MT"/>
                <a:cs typeface="Arial MT"/>
              </a:rPr>
              <a:t> World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Bank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provide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ITIs </a:t>
            </a:r>
            <a:r>
              <a:rPr sz="1200" spc="-3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with a grant </a:t>
            </a:r>
            <a:r>
              <a:rPr sz="1200" dirty="0">
                <a:latin typeface="Arial MT"/>
                <a:cs typeface="Arial MT"/>
              </a:rPr>
              <a:t>of Rs. 3.5 </a:t>
            </a:r>
            <a:r>
              <a:rPr sz="1200" spc="-5" dirty="0">
                <a:latin typeface="Arial MT"/>
                <a:cs typeface="Arial MT"/>
              </a:rPr>
              <a:t>crore (no repayment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required)</a:t>
            </a:r>
            <a:endParaRPr sz="1200">
              <a:latin typeface="Arial MT"/>
              <a:cs typeface="Arial MT"/>
            </a:endParaRPr>
          </a:p>
          <a:p>
            <a:pPr marL="525780" marR="187960" indent="-226060">
              <a:lnSpc>
                <a:spcPct val="100000"/>
              </a:lnSpc>
              <a:spcBef>
                <a:spcPts val="695"/>
              </a:spcBef>
            </a:pPr>
            <a:r>
              <a:rPr sz="1200" dirty="0">
                <a:latin typeface="Arial MT"/>
                <a:cs typeface="Arial MT"/>
              </a:rPr>
              <a:t>—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Each </a:t>
            </a:r>
            <a:r>
              <a:rPr sz="1200" dirty="0">
                <a:latin typeface="Arial MT"/>
                <a:cs typeface="Arial MT"/>
              </a:rPr>
              <a:t>ITI to set </a:t>
            </a:r>
            <a:r>
              <a:rPr sz="1200" spc="-5" dirty="0">
                <a:latin typeface="Arial MT"/>
                <a:cs typeface="Arial MT"/>
              </a:rPr>
              <a:t>up a </a:t>
            </a:r>
            <a:r>
              <a:rPr sz="1200" b="1" spc="-5" dirty="0">
                <a:latin typeface="Arial"/>
                <a:cs typeface="Arial"/>
              </a:rPr>
              <a:t>center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excellence for a </a:t>
            </a:r>
            <a:r>
              <a:rPr sz="1200" b="1" dirty="0">
                <a:latin typeface="Arial"/>
                <a:cs typeface="Arial"/>
              </a:rPr>
              <a:t>specific </a:t>
            </a:r>
            <a:r>
              <a:rPr sz="1200" b="1" spc="-5" dirty="0">
                <a:latin typeface="Arial"/>
                <a:cs typeface="Arial"/>
              </a:rPr>
              <a:t>course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(e.g., </a:t>
            </a:r>
            <a:r>
              <a:rPr sz="1200" dirty="0">
                <a:latin typeface="Arial MT"/>
                <a:cs typeface="Arial MT"/>
              </a:rPr>
              <a:t>ITI </a:t>
            </a:r>
            <a:r>
              <a:rPr sz="1200" spc="-5" dirty="0">
                <a:latin typeface="Arial MT"/>
                <a:cs typeface="Arial MT"/>
              </a:rPr>
              <a:t>Gadchiroli runs a </a:t>
            </a:r>
            <a:r>
              <a:rPr sz="1200" dirty="0">
                <a:latin typeface="Arial MT"/>
                <a:cs typeface="Arial MT"/>
              </a:rPr>
              <a:t>center for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excellence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construction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work)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78555" y="1538731"/>
            <a:ext cx="964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5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p</a:t>
            </a:r>
            <a:r>
              <a:rPr sz="1600" b="1" spc="-15" dirty="0">
                <a:latin typeface="Arial"/>
                <a:cs typeface="Arial"/>
              </a:rPr>
              <a:t>p</a:t>
            </a:r>
            <a:r>
              <a:rPr sz="1600" b="1" spc="-5" dirty="0">
                <a:latin typeface="Arial"/>
                <a:cs typeface="Arial"/>
              </a:rPr>
              <a:t>roach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5427" y="2004186"/>
            <a:ext cx="223710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Over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years,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government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observed a </a:t>
            </a:r>
            <a:r>
              <a:rPr sz="1200" b="1" dirty="0">
                <a:latin typeface="Arial"/>
                <a:cs typeface="Arial"/>
              </a:rPr>
              <a:t>need </a:t>
            </a:r>
            <a:r>
              <a:rPr sz="1200" b="1" spc="-5" dirty="0">
                <a:latin typeface="Arial"/>
                <a:cs typeface="Arial"/>
              </a:rPr>
              <a:t>for better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management,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teaching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quality, </a:t>
            </a:r>
            <a:r>
              <a:rPr sz="1200" b="1" spc="-3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training </a:t>
            </a:r>
            <a:r>
              <a:rPr sz="1200" b="1" spc="-5" dirty="0">
                <a:latin typeface="Arial"/>
                <a:cs typeface="Arial"/>
              </a:rPr>
              <a:t>structure, </a:t>
            </a:r>
            <a:r>
              <a:rPr sz="1200" b="1" dirty="0">
                <a:latin typeface="Arial"/>
                <a:cs typeface="Arial"/>
              </a:rPr>
              <a:t>industry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exposure,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etc.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in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ITI</a:t>
            </a:r>
            <a:r>
              <a:rPr sz="1200" spc="-5" dirty="0">
                <a:latin typeface="Arial MT"/>
                <a:cs typeface="Arial MT"/>
              </a:rPr>
              <a:t> courses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5427" y="3058795"/>
            <a:ext cx="24333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After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exploring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multiple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possibilities,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the </a:t>
            </a:r>
            <a:r>
              <a:rPr sz="1200" spc="-5" dirty="0">
                <a:latin typeface="Arial MT"/>
                <a:cs typeface="Arial MT"/>
              </a:rPr>
              <a:t>govt. </a:t>
            </a:r>
            <a:r>
              <a:rPr sz="1200" dirty="0">
                <a:latin typeface="Arial MT"/>
                <a:cs typeface="Arial MT"/>
              </a:rPr>
              <a:t>piloted the PPP model </a:t>
            </a:r>
            <a:r>
              <a:rPr sz="1200" b="1" spc="-5" dirty="0">
                <a:latin typeface="Arial"/>
                <a:cs typeface="Arial"/>
              </a:rPr>
              <a:t>to </a:t>
            </a:r>
            <a:r>
              <a:rPr sz="1200" b="1" dirty="0">
                <a:latin typeface="Arial"/>
                <a:cs typeface="Arial"/>
              </a:rPr>
              <a:t> upgrade</a:t>
            </a:r>
            <a:r>
              <a:rPr sz="1200" b="1" spc="-5" dirty="0">
                <a:latin typeface="Arial"/>
                <a:cs typeface="Arial"/>
              </a:rPr>
              <a:t> vocational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training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infrastructure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across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India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95427" y="1538731"/>
            <a:ext cx="7791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</a:t>
            </a:r>
            <a:r>
              <a:rPr sz="1600" b="1" spc="-15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text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24" name="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199161" y="1464223"/>
            <a:ext cx="469362" cy="105836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5740937" y="1280160"/>
            <a:ext cx="6103620" cy="474345"/>
            <a:chOff x="5740937" y="1280160"/>
            <a:chExt cx="6103620" cy="474345"/>
          </a:xfrm>
        </p:grpSpPr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740937" y="1280160"/>
              <a:ext cx="469362" cy="46936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373656" y="1284761"/>
              <a:ext cx="470871" cy="469362"/>
            </a:xfrm>
            <a:prstGeom prst="rect">
              <a:avLst/>
            </a:prstGeom>
          </p:spPr>
        </p:pic>
      </p:grpSp>
      <p:sp>
        <p:nvSpPr>
          <p:cNvPr id="28" name="object 28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8739" y="16002"/>
            <a:ext cx="3224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R&amp;D, </a:t>
            </a:r>
            <a:r>
              <a:rPr sz="1200" b="1" spc="-15" dirty="0">
                <a:latin typeface="Arial"/>
                <a:cs typeface="Arial"/>
              </a:rPr>
              <a:t>Talent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and Skill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Upgradation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464420" y="1254633"/>
            <a:ext cx="15913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Illustrative</a:t>
            </a:r>
            <a:r>
              <a:rPr sz="10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|</a:t>
            </a:r>
            <a:r>
              <a:rPr sz="1000" spc="-2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1000" spc="-5" dirty="0">
                <a:solidFill>
                  <a:srgbClr val="7E7E7E"/>
                </a:solidFill>
                <a:latin typeface="Arial MT"/>
                <a:cs typeface="Arial MT"/>
              </a:rPr>
              <a:t>Non-Exhaustive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2" name="object 3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425577"/>
            <a:ext cx="104057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95" dirty="0"/>
              <a:t>15.</a:t>
            </a:r>
            <a:r>
              <a:rPr spc="-125" dirty="0"/>
              <a:t> </a:t>
            </a:r>
            <a:r>
              <a:rPr spc="45" dirty="0"/>
              <a:t>Global</a:t>
            </a:r>
            <a:r>
              <a:rPr spc="-170" dirty="0"/>
              <a:t> </a:t>
            </a:r>
            <a:r>
              <a:rPr spc="40" dirty="0"/>
              <a:t>gold</a:t>
            </a:r>
            <a:r>
              <a:rPr spc="-140" dirty="0"/>
              <a:t> </a:t>
            </a:r>
            <a:r>
              <a:rPr spc="-50" dirty="0"/>
              <a:t>standards</a:t>
            </a:r>
            <a:r>
              <a:rPr spc="-150" dirty="0"/>
              <a:t> </a:t>
            </a:r>
            <a:r>
              <a:rPr spc="-90" dirty="0"/>
              <a:t>for</a:t>
            </a:r>
            <a:r>
              <a:rPr spc="-155" dirty="0"/>
              <a:t> </a:t>
            </a:r>
            <a:r>
              <a:rPr spc="-110" dirty="0"/>
              <a:t>safety:</a:t>
            </a:r>
            <a:r>
              <a:rPr spc="-145" dirty="0"/>
              <a:t> </a:t>
            </a:r>
            <a:r>
              <a:rPr spc="-70" dirty="0"/>
              <a:t>Implications</a:t>
            </a:r>
            <a:r>
              <a:rPr spc="-185" dirty="0"/>
              <a:t> </a:t>
            </a:r>
            <a:r>
              <a:rPr spc="-90" dirty="0"/>
              <a:t>for</a:t>
            </a:r>
            <a:r>
              <a:rPr spc="-155" dirty="0"/>
              <a:t> </a:t>
            </a:r>
            <a:r>
              <a:rPr spc="-70" dirty="0"/>
              <a:t>Indian</a:t>
            </a:r>
            <a:r>
              <a:rPr spc="-160" dirty="0"/>
              <a:t> </a:t>
            </a:r>
            <a:r>
              <a:rPr spc="45" dirty="0"/>
              <a:t>chemical</a:t>
            </a:r>
            <a:r>
              <a:rPr spc="-160" dirty="0"/>
              <a:t> </a:t>
            </a:r>
            <a:r>
              <a:rPr spc="-120" dirty="0"/>
              <a:t>industry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08431" y="1892045"/>
          <a:ext cx="11353800" cy="4116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5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0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64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29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300" b="1" spc="-10" dirty="0">
                          <a:latin typeface="Arial"/>
                          <a:cs typeface="Arial"/>
                        </a:rPr>
                        <a:t>Parameters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300" b="1" spc="-10" dirty="0">
                          <a:latin typeface="Arial"/>
                          <a:cs typeface="Arial"/>
                        </a:rPr>
                        <a:t>Options</a:t>
                      </a:r>
                      <a:r>
                        <a:rPr sz="1300" b="1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3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considerations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300" b="1" spc="-10" dirty="0">
                          <a:latin typeface="Arial"/>
                          <a:cs typeface="Arial"/>
                        </a:rPr>
                        <a:t>India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300" b="1" spc="-5" dirty="0">
                          <a:latin typeface="Arial"/>
                          <a:cs typeface="Arial"/>
                        </a:rPr>
                        <a:t>Global</a:t>
                      </a:r>
                      <a:r>
                        <a:rPr sz="13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gold</a:t>
                      </a:r>
                      <a:r>
                        <a:rPr sz="13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standard</a:t>
                      </a:r>
                      <a:r>
                        <a:rPr sz="13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latin typeface="Arial"/>
                          <a:cs typeface="Arial"/>
                        </a:rPr>
                        <a:t>benchmarks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203200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300" b="1" spc="-10" dirty="0">
                          <a:latin typeface="Arial"/>
                          <a:cs typeface="Arial"/>
                        </a:rPr>
                        <a:t>USA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300" b="1" spc="-5" dirty="0">
                          <a:latin typeface="Arial"/>
                          <a:cs typeface="Arial"/>
                        </a:rPr>
                        <a:t>Germany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437">
                <a:tc>
                  <a:txBody>
                    <a:bodyPr/>
                    <a:lstStyle/>
                    <a:p>
                      <a:pPr marL="417195">
                        <a:lnSpc>
                          <a:spcPts val="1175"/>
                        </a:lnSpc>
                        <a:spcBef>
                          <a:spcPts val="32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Structure</a:t>
                      </a:r>
                      <a:r>
                        <a:rPr sz="12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of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93700" indent="-226060">
                        <a:lnSpc>
                          <a:spcPct val="100000"/>
                        </a:lnSpc>
                        <a:spcBef>
                          <a:spcPts val="275"/>
                        </a:spcBef>
                        <a:buFont typeface="Wingdings"/>
                        <a:buChar char=""/>
                        <a:tabLst>
                          <a:tab pos="393700" algn="l"/>
                          <a:tab pos="394335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Set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up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an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independent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and exclusive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431800" indent="-226060">
                        <a:lnSpc>
                          <a:spcPct val="100000"/>
                        </a:lnSpc>
                        <a:spcBef>
                          <a:spcPts val="275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U.S.</a:t>
                      </a:r>
                      <a:r>
                        <a:rPr sz="10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CSB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43180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(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Independent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exclusive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chem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safety)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37185" marR="36195" indent="-226060">
                        <a:lnSpc>
                          <a:spcPct val="100000"/>
                        </a:lnSpc>
                        <a:spcBef>
                          <a:spcPts val="275"/>
                        </a:spcBef>
                        <a:buFont typeface="Wingdings"/>
                        <a:buChar char=""/>
                        <a:tabLst>
                          <a:tab pos="337185" algn="l"/>
                          <a:tab pos="337820" algn="l"/>
                        </a:tabLst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German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Federal Institute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Risk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Assessment 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(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Independent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but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exclusive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 chem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safety)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492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74">
                <a:tc>
                  <a:txBody>
                    <a:bodyPr/>
                    <a:lstStyle/>
                    <a:p>
                      <a:pPr marL="417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oversight</a:t>
                      </a:r>
                      <a:r>
                        <a:rPr sz="12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body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ts val="1085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bod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focused</a:t>
                      </a:r>
                      <a:r>
                        <a:rPr sz="10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on chemical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safety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492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215">
                <a:tc>
                  <a:txBody>
                    <a:bodyPr/>
                    <a:lstStyle/>
                    <a:p>
                      <a:pPr marL="417195" marR="17653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Classification  of</a:t>
                      </a:r>
                      <a:r>
                        <a:rPr sz="12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chemicals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 marR="389255" indent="-226060">
                        <a:lnSpc>
                          <a:spcPct val="100000"/>
                        </a:lnSpc>
                        <a:spcBef>
                          <a:spcPts val="405"/>
                        </a:spcBef>
                        <a:buFont typeface="Wingdings"/>
                        <a:buChar char=""/>
                        <a:tabLst>
                          <a:tab pos="393700" algn="l"/>
                          <a:tab pos="39433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Expedite implementation of Globally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Harmonized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System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(GHS)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sync</a:t>
                      </a:r>
                      <a:r>
                        <a:rPr sz="10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with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global benchmarks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143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0" marR="128905" indent="-226060">
                        <a:lnSpc>
                          <a:spcPct val="100000"/>
                        </a:lnSpc>
                        <a:spcBef>
                          <a:spcPts val="409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Aligned</a:t>
                      </a:r>
                      <a:r>
                        <a:rPr sz="10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GHS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hazard</a:t>
                      </a:r>
                      <a:r>
                        <a:rPr sz="10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classification,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labeling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safety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data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sheets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7185" marR="360680" indent="-226060">
                        <a:lnSpc>
                          <a:spcPct val="100000"/>
                        </a:lnSpc>
                        <a:spcBef>
                          <a:spcPts val="409"/>
                        </a:spcBef>
                        <a:buFont typeface="Wingdings"/>
                        <a:buChar char=""/>
                        <a:tabLst>
                          <a:tab pos="337185" algn="l"/>
                          <a:tab pos="337820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GHS implemented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hazard</a:t>
                      </a:r>
                      <a:r>
                        <a:rPr sz="10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classification, </a:t>
                      </a:r>
                      <a:r>
                        <a:rPr sz="1000" spc="-2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labeling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and safety</a:t>
                      </a:r>
                      <a:r>
                        <a:rPr sz="10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data sheets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069" marB="0"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2688">
                <a:tc>
                  <a:txBody>
                    <a:bodyPr/>
                    <a:lstStyle/>
                    <a:p>
                      <a:pPr marL="41719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Reporting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4171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mechanism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 marR="294005" indent="-226060">
                        <a:lnSpc>
                          <a:spcPct val="100000"/>
                        </a:lnSpc>
                        <a:spcBef>
                          <a:spcPts val="425"/>
                        </a:spcBef>
                        <a:buFont typeface="Wingdings"/>
                        <a:buChar char=""/>
                        <a:tabLst>
                          <a:tab pos="393700" algn="l"/>
                          <a:tab pos="394335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Build a common platform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reporting of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chemical</a:t>
                      </a:r>
                      <a:r>
                        <a:rPr sz="10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incidents and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suggestions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0" marR="100965" indent="-226060">
                        <a:lnSpc>
                          <a:spcPct val="100000"/>
                        </a:lnSpc>
                        <a:spcBef>
                          <a:spcPts val="415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Annual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summary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on % of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open/closed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recommendations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made</a:t>
                      </a:r>
                      <a:r>
                        <a:rPr sz="10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against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chemical</a:t>
                      </a:r>
                      <a:r>
                        <a:rPr sz="10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incidents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federal,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state,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local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regulators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or private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bodies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431800" marR="206375" indent="-22606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Annual release of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investigation reports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(e.g., Fire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explosion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 at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AB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Specialty</a:t>
                      </a:r>
                      <a:r>
                        <a:rPr sz="10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Silicones,</a:t>
                      </a:r>
                      <a:r>
                        <a:rPr sz="10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’21)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70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7185" marR="60960" indent="-226060" algn="just">
                        <a:lnSpc>
                          <a:spcPct val="100000"/>
                        </a:lnSpc>
                        <a:spcBef>
                          <a:spcPts val="415"/>
                        </a:spcBef>
                        <a:buFont typeface="Wingdings"/>
                        <a:buChar char=""/>
                        <a:tabLst>
                          <a:tab pos="337820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No common, consolidated platform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incident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reporting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recommendations</a:t>
                      </a:r>
                      <a:r>
                        <a:rPr sz="10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made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37185" marR="97155" indent="-226060" algn="just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/>
                        <a:buChar char=""/>
                        <a:tabLst>
                          <a:tab pos="337820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Annual notification released by BfR to update list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of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hazardous chemicals,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poisoning,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detergent </a:t>
                      </a:r>
                      <a:r>
                        <a:rPr sz="1000" b="1" spc="-2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and cleaning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agents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under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REACH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705" marB="0"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8783">
                <a:tc>
                  <a:txBody>
                    <a:bodyPr/>
                    <a:lstStyle/>
                    <a:p>
                      <a:pPr marL="41719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Education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41719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12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training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0" marR="405130" indent="-226060">
                        <a:lnSpc>
                          <a:spcPct val="100000"/>
                        </a:lnSpc>
                        <a:spcBef>
                          <a:spcPts val="420"/>
                        </a:spcBef>
                        <a:buFont typeface="Wingdings"/>
                        <a:buChar char=""/>
                        <a:tabLst>
                          <a:tab pos="393700" algn="l"/>
                          <a:tab pos="394335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Ensure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coverage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chemical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specific </a:t>
                      </a:r>
                      <a:r>
                        <a:rPr sz="1000" b="1" spc="-2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incidents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in the past decade across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reports shared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learnings from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major 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disasters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334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0" marR="219075" indent="-226060">
                        <a:lnSpc>
                          <a:spcPct val="100000"/>
                        </a:lnSpc>
                        <a:spcBef>
                          <a:spcPts val="415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Safety videos on learnings from chemical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incidents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public</a:t>
                      </a:r>
                      <a:r>
                        <a:rPr sz="10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viewing</a:t>
                      </a:r>
                      <a:r>
                        <a:rPr sz="10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(e.g.,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“Silent</a:t>
                      </a:r>
                      <a:r>
                        <a:rPr sz="10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Killer: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Hydrogen</a:t>
                      </a:r>
                      <a:r>
                        <a:rPr sz="10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Sulfide Release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Odessa”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Youtube)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431800" marR="422275" indent="-22606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Virtual board meetings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post investigations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for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increased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transparency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70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7185" marR="219075" indent="-226060">
                        <a:lnSpc>
                          <a:spcPct val="100000"/>
                        </a:lnSpc>
                        <a:spcBef>
                          <a:spcPts val="415"/>
                        </a:spcBef>
                        <a:buFont typeface="Wingdings"/>
                        <a:buChar char=""/>
                        <a:tabLst>
                          <a:tab pos="337185" algn="l"/>
                          <a:tab pos="337820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Publishing of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learnings from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incidents,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new </a:t>
                      </a:r>
                      <a:r>
                        <a:rPr sz="1000" b="1" spc="-2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testing methodologies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on BfR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website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37185" indent="-22606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Wingdings"/>
                        <a:buChar char=""/>
                        <a:tabLst>
                          <a:tab pos="337185" algn="l"/>
                          <a:tab pos="337820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Educational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media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posted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on BfR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website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705" marB="0">
                    <a:lnT w="6350">
                      <a:solidFill>
                        <a:srgbClr val="B3B3B3"/>
                      </a:solidFill>
                      <a:prstDash val="solid"/>
                    </a:lnT>
                    <a:lnB w="6350">
                      <a:solidFill>
                        <a:srgbClr val="B3B3B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012">
                <a:tc>
                  <a:txBody>
                    <a:bodyPr/>
                    <a:lstStyle/>
                    <a:p>
                      <a:pPr marL="417195">
                        <a:lnSpc>
                          <a:spcPts val="1255"/>
                        </a:lnSpc>
                        <a:spcBef>
                          <a:spcPts val="45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Statistics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T w="6350">
                      <a:solidFill>
                        <a:srgbClr val="B3B3B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93700" indent="-226060">
                        <a:lnSpc>
                          <a:spcPct val="100000"/>
                        </a:lnSpc>
                        <a:spcBef>
                          <a:spcPts val="409"/>
                        </a:spcBef>
                        <a:buFont typeface="Wingdings"/>
                        <a:buChar char=""/>
                        <a:tabLst>
                          <a:tab pos="393700" algn="l"/>
                          <a:tab pos="394335" algn="l"/>
                        </a:tabLst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Layout</a:t>
                      </a:r>
                      <a:r>
                        <a:rPr sz="1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structure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incident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B3B3B3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431800" indent="-226060">
                        <a:lnSpc>
                          <a:spcPct val="100000"/>
                        </a:lnSpc>
                        <a:spcBef>
                          <a:spcPts val="400"/>
                        </a:spcBef>
                        <a:buFont typeface="Wingdings"/>
                        <a:buChar char=""/>
                        <a:tabLst>
                          <a:tab pos="431800" algn="l"/>
                          <a:tab pos="432434" algn="l"/>
                        </a:tabLst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90%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recommendations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investigated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43180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(~774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out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961)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by US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CSB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B3B3B3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337185" marR="123189" indent="-226060">
                        <a:lnSpc>
                          <a:spcPct val="100000"/>
                        </a:lnSpc>
                        <a:spcBef>
                          <a:spcPts val="400"/>
                        </a:spcBef>
                        <a:buFont typeface="Wingdings"/>
                        <a:buChar char=""/>
                        <a:tabLst>
                          <a:tab pos="337185" algn="l"/>
                          <a:tab pos="337820" algn="l"/>
                        </a:tabLst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BfR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involved in 64 EU projects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and 47 projects </a:t>
                      </a:r>
                      <a:r>
                        <a:rPr sz="1000" spc="-2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the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German</a:t>
                      </a:r>
                      <a:r>
                        <a:rPr sz="10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Research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Society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0" marB="0">
                    <a:lnT w="6350">
                      <a:solidFill>
                        <a:srgbClr val="B3B3B3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ts val="1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in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lines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with</a:t>
                      </a:r>
                      <a:r>
                        <a:rPr sz="10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global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standards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B3B3B3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T w="6350">
                      <a:solidFill>
                        <a:srgbClr val="B3B3B3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3047" y="3032803"/>
            <a:ext cx="313856" cy="3184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5356" y="3636329"/>
            <a:ext cx="253854" cy="31997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3047" y="4584409"/>
            <a:ext cx="318472" cy="29077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3047" y="5462059"/>
            <a:ext cx="313856" cy="31847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3047" y="2568593"/>
            <a:ext cx="318472" cy="18462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262359" y="2177795"/>
            <a:ext cx="435864" cy="25146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051292" y="2177795"/>
            <a:ext cx="435864" cy="251460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5277611" y="2139569"/>
            <a:ext cx="6427470" cy="296545"/>
            <a:chOff x="5277611" y="2139569"/>
            <a:chExt cx="6427470" cy="296545"/>
          </a:xfrm>
        </p:grpSpPr>
        <p:sp>
          <p:nvSpPr>
            <p:cNvPr id="12" name="object 12"/>
            <p:cNvSpPr/>
            <p:nvPr/>
          </p:nvSpPr>
          <p:spPr>
            <a:xfrm>
              <a:off x="8048116" y="2174621"/>
              <a:ext cx="3653790" cy="257810"/>
            </a:xfrm>
            <a:custGeom>
              <a:avLst/>
              <a:gdLst/>
              <a:ahLst/>
              <a:cxnLst/>
              <a:rect l="l" t="t" r="r" b="b"/>
              <a:pathLst>
                <a:path w="3653790" h="257810">
                  <a:moveTo>
                    <a:pt x="3211067" y="257810"/>
                  </a:moveTo>
                  <a:lnTo>
                    <a:pt x="3653281" y="257810"/>
                  </a:lnTo>
                  <a:lnTo>
                    <a:pt x="3653281" y="0"/>
                  </a:lnTo>
                  <a:lnTo>
                    <a:pt x="3211067" y="0"/>
                  </a:lnTo>
                  <a:lnTo>
                    <a:pt x="3211067" y="257810"/>
                  </a:lnTo>
                  <a:close/>
                </a:path>
                <a:path w="3653790" h="257810">
                  <a:moveTo>
                    <a:pt x="0" y="257810"/>
                  </a:moveTo>
                  <a:lnTo>
                    <a:pt x="442214" y="257810"/>
                  </a:lnTo>
                  <a:lnTo>
                    <a:pt x="442214" y="0"/>
                  </a:lnTo>
                  <a:lnTo>
                    <a:pt x="0" y="0"/>
                  </a:lnTo>
                  <a:lnTo>
                    <a:pt x="0" y="257810"/>
                  </a:lnTo>
                  <a:close/>
                </a:path>
              </a:pathLst>
            </a:custGeom>
            <a:ln w="6350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77611" y="2142744"/>
              <a:ext cx="6421755" cy="0"/>
            </a:xfrm>
            <a:custGeom>
              <a:avLst/>
              <a:gdLst/>
              <a:ahLst/>
              <a:cxnLst/>
              <a:rect l="l" t="t" r="r" b="b"/>
              <a:pathLst>
                <a:path w="6421755">
                  <a:moveTo>
                    <a:pt x="0" y="0"/>
                  </a:moveTo>
                  <a:lnTo>
                    <a:pt x="6421373" y="0"/>
                  </a:lnTo>
                </a:path>
              </a:pathLst>
            </a:custGeom>
            <a:ln w="6350">
              <a:solidFill>
                <a:srgbClr val="B3B3B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95427" y="6606946"/>
            <a:ext cx="407416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9"/>
              </a:rPr>
              <a:t>https://www.csb.gov</a:t>
            </a:r>
            <a:r>
              <a:rPr sz="800" spc="-5" dirty="0">
                <a:solidFill>
                  <a:srgbClr val="0462C1"/>
                </a:solidFill>
                <a:latin typeface="Arial MT"/>
                <a:cs typeface="Arial MT"/>
                <a:hlinkClick r:id="rId9"/>
              </a:rPr>
              <a:t>/</a:t>
            </a:r>
            <a:r>
              <a:rPr sz="800" spc="-5" dirty="0">
                <a:latin typeface="Arial MT"/>
                <a:cs typeface="Arial MT"/>
              </a:rPr>
              <a:t>;</a:t>
            </a:r>
            <a:r>
              <a:rPr sz="800" spc="55" dirty="0">
                <a:latin typeface="Arial MT"/>
                <a:cs typeface="Arial MT"/>
              </a:rPr>
              <a:t> 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10"/>
              </a:rPr>
              <a:t>https://www.bfr.bund.de/en/home.htm</a:t>
            </a:r>
            <a:r>
              <a:rPr sz="800" spc="-5" dirty="0">
                <a:solidFill>
                  <a:srgbClr val="0462C1"/>
                </a:solidFill>
                <a:latin typeface="Arial MT"/>
                <a:cs typeface="Arial MT"/>
                <a:hlinkClick r:id="rId10"/>
              </a:rPr>
              <a:t>l</a:t>
            </a:r>
            <a:r>
              <a:rPr sz="800" spc="-5" dirty="0">
                <a:latin typeface="Arial MT"/>
                <a:cs typeface="Arial MT"/>
              </a:rPr>
              <a:t>;</a:t>
            </a:r>
            <a:r>
              <a:rPr sz="800" spc="6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https://ndma.gov.in/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15" name="object 1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486655" y="2177795"/>
            <a:ext cx="435863" cy="251460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4483480" y="2174620"/>
            <a:ext cx="442595" cy="257810"/>
          </a:xfrm>
          <a:custGeom>
            <a:avLst/>
            <a:gdLst/>
            <a:ahLst/>
            <a:cxnLst/>
            <a:rect l="l" t="t" r="r" b="b"/>
            <a:pathLst>
              <a:path w="442595" h="257810">
                <a:moveTo>
                  <a:pt x="0" y="257810"/>
                </a:moveTo>
                <a:lnTo>
                  <a:pt x="442213" y="257810"/>
                </a:lnTo>
                <a:lnTo>
                  <a:pt x="442213" y="0"/>
                </a:lnTo>
                <a:lnTo>
                  <a:pt x="0" y="0"/>
                </a:lnTo>
                <a:lnTo>
                  <a:pt x="0" y="257810"/>
                </a:lnTo>
                <a:close/>
              </a:path>
            </a:pathLst>
          </a:custGeom>
          <a:ln w="6350">
            <a:solidFill>
              <a:srgbClr val="D0D0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8739" y="16002"/>
            <a:ext cx="2157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Safety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&amp;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Standards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089404" y="2107692"/>
            <a:ext cx="2533650" cy="34925"/>
          </a:xfrm>
          <a:custGeom>
            <a:avLst/>
            <a:gdLst/>
            <a:ahLst/>
            <a:cxnLst/>
            <a:rect l="l" t="t" r="r" b="b"/>
            <a:pathLst>
              <a:path w="2533650" h="34925">
                <a:moveTo>
                  <a:pt x="0" y="34925"/>
                </a:moveTo>
                <a:lnTo>
                  <a:pt x="2533649" y="0"/>
                </a:lnTo>
              </a:path>
            </a:pathLst>
          </a:custGeom>
          <a:ln w="6350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5" dirty="0"/>
              <a:t>17,</a:t>
            </a:r>
            <a:r>
              <a:rPr spc="-135" dirty="0"/>
              <a:t> </a:t>
            </a:r>
            <a:r>
              <a:rPr spc="-195" dirty="0"/>
              <a:t>18.</a:t>
            </a:r>
            <a:r>
              <a:rPr spc="-130" dirty="0"/>
              <a:t> </a:t>
            </a:r>
            <a:r>
              <a:rPr spc="55" dirty="0"/>
              <a:t>Compliance</a:t>
            </a:r>
            <a:r>
              <a:rPr spc="-185" dirty="0"/>
              <a:t> </a:t>
            </a:r>
            <a:r>
              <a:rPr dirty="0"/>
              <a:t>needs</a:t>
            </a:r>
            <a:r>
              <a:rPr spc="-155" dirty="0"/>
              <a:t> </a:t>
            </a:r>
            <a:r>
              <a:rPr spc="-5" dirty="0"/>
              <a:t>to</a:t>
            </a:r>
            <a:r>
              <a:rPr spc="-170" dirty="0"/>
              <a:t> </a:t>
            </a:r>
            <a:r>
              <a:rPr spc="-15" dirty="0"/>
              <a:t>grow</a:t>
            </a:r>
            <a:r>
              <a:rPr spc="-160" dirty="0"/>
              <a:t> </a:t>
            </a:r>
            <a:r>
              <a:rPr spc="-85" dirty="0"/>
              <a:t>faster</a:t>
            </a:r>
            <a:r>
              <a:rPr spc="-155" dirty="0"/>
              <a:t> </a:t>
            </a:r>
            <a:r>
              <a:rPr spc="-10" dirty="0"/>
              <a:t>than</a:t>
            </a:r>
            <a:r>
              <a:rPr spc="-175" dirty="0"/>
              <a:t> </a:t>
            </a:r>
            <a:r>
              <a:rPr spc="-440" dirty="0"/>
              <a:t>~4%</a:t>
            </a:r>
            <a:r>
              <a:rPr spc="-140" dirty="0"/>
              <a:t> </a:t>
            </a:r>
            <a:r>
              <a:rPr spc="-30" dirty="0"/>
              <a:t>p.a.</a:t>
            </a:r>
            <a:r>
              <a:rPr spc="-125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-15" dirty="0"/>
              <a:t>increase</a:t>
            </a:r>
            <a:r>
              <a:rPr spc="-180" dirty="0"/>
              <a:t> </a:t>
            </a:r>
            <a:r>
              <a:rPr spc="-70" dirty="0"/>
              <a:t>share</a:t>
            </a:r>
            <a:r>
              <a:rPr spc="-155" dirty="0"/>
              <a:t> </a:t>
            </a:r>
            <a:r>
              <a:rPr spc="5" dirty="0"/>
              <a:t>of </a:t>
            </a:r>
            <a:r>
              <a:rPr spc="-755" dirty="0"/>
              <a:t> </a:t>
            </a:r>
            <a:r>
              <a:rPr spc="-120" dirty="0"/>
              <a:t>t</a:t>
            </a:r>
            <a:r>
              <a:rPr spc="-30" dirty="0"/>
              <a:t>rea</a:t>
            </a:r>
            <a:r>
              <a:rPr spc="-20" dirty="0"/>
              <a:t>t</a:t>
            </a:r>
            <a:r>
              <a:rPr spc="125" dirty="0"/>
              <a:t>ed</a:t>
            </a:r>
            <a:r>
              <a:rPr spc="-165" dirty="0"/>
              <a:t> </a:t>
            </a:r>
            <a:r>
              <a:rPr spc="-155" dirty="0"/>
              <a:t>i</a:t>
            </a:r>
            <a:r>
              <a:rPr spc="-85" dirty="0"/>
              <a:t>ndus</a:t>
            </a:r>
            <a:r>
              <a:rPr spc="-55" dirty="0"/>
              <a:t>t</a:t>
            </a:r>
            <a:r>
              <a:rPr spc="-270" dirty="0"/>
              <a:t>r</a:t>
            </a:r>
            <a:r>
              <a:rPr spc="-165" dirty="0"/>
              <a:t>i</a:t>
            </a:r>
            <a:r>
              <a:rPr spc="5" dirty="0"/>
              <a:t>a</a:t>
            </a:r>
            <a:r>
              <a:rPr dirty="0"/>
              <a:t>l</a:t>
            </a:r>
            <a:r>
              <a:rPr spc="-195" dirty="0"/>
              <a:t> </a:t>
            </a:r>
            <a:r>
              <a:rPr spc="-65" dirty="0"/>
              <a:t>was</a:t>
            </a:r>
            <a:r>
              <a:rPr spc="-35" dirty="0"/>
              <a:t>t</a:t>
            </a:r>
            <a:r>
              <a:rPr spc="114" dirty="0"/>
              <a:t>e</a:t>
            </a:r>
            <a:r>
              <a:rPr spc="-175" dirty="0"/>
              <a:t> </a:t>
            </a:r>
            <a:r>
              <a:rPr spc="-235" dirty="0"/>
              <a:t>(</a:t>
            </a:r>
            <a:r>
              <a:rPr spc="-135" dirty="0"/>
              <a:t>1</a:t>
            </a:r>
            <a:r>
              <a:rPr spc="-90" dirty="0"/>
              <a:t>/</a:t>
            </a:r>
            <a:r>
              <a:rPr spc="-185" dirty="0"/>
              <a:t>3</a:t>
            </a:r>
            <a:r>
              <a:rPr spc="-190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147612"/>
            <a:ext cx="313055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77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dirty="0">
                <a:latin typeface="Arial MT"/>
                <a:cs typeface="Arial MT"/>
              </a:rPr>
              <a:t> Only landfillable </a:t>
            </a:r>
            <a:r>
              <a:rPr sz="800" spc="-5" dirty="0">
                <a:latin typeface="Arial MT"/>
                <a:cs typeface="Arial MT"/>
              </a:rPr>
              <a:t>and incinerable goes for </a:t>
            </a:r>
            <a:r>
              <a:rPr sz="800" dirty="0">
                <a:latin typeface="Arial MT"/>
                <a:cs typeface="Arial MT"/>
              </a:rPr>
              <a:t>treatment </a:t>
            </a:r>
            <a:r>
              <a:rPr sz="800" spc="-5" dirty="0">
                <a:latin typeface="Arial MT"/>
                <a:cs typeface="Arial MT"/>
              </a:rPr>
              <a:t>and disposal </a:t>
            </a:r>
            <a:r>
              <a:rPr sz="800" spc="-2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Frost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-5" dirty="0">
                <a:latin typeface="Arial MT"/>
                <a:cs typeface="Arial MT"/>
              </a:rPr>
              <a:t> Sullivan,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expert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interviews,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CPCB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10349" y="4919471"/>
            <a:ext cx="2907030" cy="735330"/>
            <a:chOff x="510349" y="4919471"/>
            <a:chExt cx="2907030" cy="735330"/>
          </a:xfrm>
        </p:grpSpPr>
        <p:sp>
          <p:nvSpPr>
            <p:cNvPr id="5" name="object 5"/>
            <p:cNvSpPr/>
            <p:nvPr/>
          </p:nvSpPr>
          <p:spPr>
            <a:xfrm>
              <a:off x="617220" y="4919471"/>
              <a:ext cx="2691765" cy="730250"/>
            </a:xfrm>
            <a:custGeom>
              <a:avLst/>
              <a:gdLst/>
              <a:ahLst/>
              <a:cxnLst/>
              <a:rect l="l" t="t" r="r" b="b"/>
              <a:pathLst>
                <a:path w="2691765" h="730250">
                  <a:moveTo>
                    <a:pt x="518160" y="297180"/>
                  </a:moveTo>
                  <a:lnTo>
                    <a:pt x="0" y="297180"/>
                  </a:lnTo>
                  <a:lnTo>
                    <a:pt x="0" y="729996"/>
                  </a:lnTo>
                  <a:lnTo>
                    <a:pt x="518160" y="729996"/>
                  </a:lnTo>
                  <a:lnTo>
                    <a:pt x="518160" y="297180"/>
                  </a:lnTo>
                  <a:close/>
                </a:path>
                <a:path w="2691765" h="730250">
                  <a:moveTo>
                    <a:pt x="1242060" y="243840"/>
                  </a:moveTo>
                  <a:lnTo>
                    <a:pt x="725424" y="243840"/>
                  </a:lnTo>
                  <a:lnTo>
                    <a:pt x="725424" y="729996"/>
                  </a:lnTo>
                  <a:lnTo>
                    <a:pt x="1242060" y="729996"/>
                  </a:lnTo>
                  <a:lnTo>
                    <a:pt x="1242060" y="243840"/>
                  </a:lnTo>
                  <a:close/>
                </a:path>
                <a:path w="2691765" h="730250">
                  <a:moveTo>
                    <a:pt x="1965960" y="73152"/>
                  </a:moveTo>
                  <a:lnTo>
                    <a:pt x="1449324" y="73152"/>
                  </a:lnTo>
                  <a:lnTo>
                    <a:pt x="1449324" y="729996"/>
                  </a:lnTo>
                  <a:lnTo>
                    <a:pt x="1965960" y="729996"/>
                  </a:lnTo>
                  <a:lnTo>
                    <a:pt x="1965960" y="73152"/>
                  </a:lnTo>
                  <a:close/>
                </a:path>
                <a:path w="2691765" h="730250">
                  <a:moveTo>
                    <a:pt x="2691371" y="0"/>
                  </a:moveTo>
                  <a:lnTo>
                    <a:pt x="2173224" y="0"/>
                  </a:lnTo>
                  <a:lnTo>
                    <a:pt x="2173224" y="729996"/>
                  </a:lnTo>
                  <a:lnTo>
                    <a:pt x="2691371" y="729996"/>
                  </a:lnTo>
                  <a:lnTo>
                    <a:pt x="2691371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15112" y="5649467"/>
              <a:ext cx="2897505" cy="0"/>
            </a:xfrm>
            <a:custGeom>
              <a:avLst/>
              <a:gdLst/>
              <a:ahLst/>
              <a:cxnLst/>
              <a:rect l="l" t="t" r="r" b="b"/>
              <a:pathLst>
                <a:path w="2897504">
                  <a:moveTo>
                    <a:pt x="0" y="0"/>
                  </a:moveTo>
                  <a:lnTo>
                    <a:pt x="2897124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12291" y="5019294"/>
            <a:ext cx="140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36446" y="4964938"/>
            <a:ext cx="140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60980" y="4795773"/>
            <a:ext cx="140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18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85516" y="4722622"/>
            <a:ext cx="1409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75766" y="4431029"/>
            <a:ext cx="2174875" cy="334010"/>
          </a:xfrm>
          <a:custGeom>
            <a:avLst/>
            <a:gdLst/>
            <a:ahLst/>
            <a:cxnLst/>
            <a:rect l="l" t="t" r="r" b="b"/>
            <a:pathLst>
              <a:path w="2174875" h="334010">
                <a:moveTo>
                  <a:pt x="2097776" y="28265"/>
                </a:moveTo>
                <a:lnTo>
                  <a:pt x="0" y="314833"/>
                </a:lnTo>
                <a:lnTo>
                  <a:pt x="2578" y="333756"/>
                </a:lnTo>
                <a:lnTo>
                  <a:pt x="2100387" y="47178"/>
                </a:lnTo>
                <a:lnTo>
                  <a:pt x="2097776" y="28265"/>
                </a:lnTo>
                <a:close/>
              </a:path>
              <a:path w="2174875" h="334010">
                <a:moveTo>
                  <a:pt x="2171905" y="26543"/>
                </a:moveTo>
                <a:lnTo>
                  <a:pt x="2110384" y="26543"/>
                </a:lnTo>
                <a:lnTo>
                  <a:pt x="2112924" y="45466"/>
                </a:lnTo>
                <a:lnTo>
                  <a:pt x="2100387" y="47178"/>
                </a:lnTo>
                <a:lnTo>
                  <a:pt x="2104288" y="75438"/>
                </a:lnTo>
                <a:lnTo>
                  <a:pt x="2174519" y="27432"/>
                </a:lnTo>
                <a:lnTo>
                  <a:pt x="2171905" y="26543"/>
                </a:lnTo>
                <a:close/>
              </a:path>
              <a:path w="2174875" h="334010">
                <a:moveTo>
                  <a:pt x="2110384" y="26543"/>
                </a:moveTo>
                <a:lnTo>
                  <a:pt x="2097776" y="28265"/>
                </a:lnTo>
                <a:lnTo>
                  <a:pt x="2100387" y="47178"/>
                </a:lnTo>
                <a:lnTo>
                  <a:pt x="2112924" y="45466"/>
                </a:lnTo>
                <a:lnTo>
                  <a:pt x="2110384" y="26543"/>
                </a:lnTo>
                <a:close/>
              </a:path>
              <a:path w="2174875" h="334010">
                <a:moveTo>
                  <a:pt x="2093874" y="0"/>
                </a:moveTo>
                <a:lnTo>
                  <a:pt x="2097776" y="28265"/>
                </a:lnTo>
                <a:lnTo>
                  <a:pt x="2110384" y="26543"/>
                </a:lnTo>
                <a:lnTo>
                  <a:pt x="2171905" y="26543"/>
                </a:lnTo>
                <a:lnTo>
                  <a:pt x="20938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909951" y="5678220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6396" y="5678220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2008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86051" y="5678220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2015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60246" y="5678220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2010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601724" y="4497323"/>
            <a:ext cx="721360" cy="216535"/>
          </a:xfrm>
          <a:custGeom>
            <a:avLst/>
            <a:gdLst/>
            <a:ahLst/>
            <a:cxnLst/>
            <a:rect l="l" t="t" r="r" b="b"/>
            <a:pathLst>
              <a:path w="721360" h="216535">
                <a:moveTo>
                  <a:pt x="360425" y="0"/>
                </a:moveTo>
                <a:lnTo>
                  <a:pt x="287801" y="2195"/>
                </a:lnTo>
                <a:lnTo>
                  <a:pt x="220152" y="8495"/>
                </a:lnTo>
                <a:lnTo>
                  <a:pt x="158929" y="18464"/>
                </a:lnTo>
                <a:lnTo>
                  <a:pt x="105584" y="31670"/>
                </a:lnTo>
                <a:lnTo>
                  <a:pt x="61567" y="47680"/>
                </a:lnTo>
                <a:lnTo>
                  <a:pt x="7324" y="86380"/>
                </a:lnTo>
                <a:lnTo>
                  <a:pt x="0" y="108203"/>
                </a:lnTo>
                <a:lnTo>
                  <a:pt x="7324" y="130027"/>
                </a:lnTo>
                <a:lnTo>
                  <a:pt x="61567" y="168727"/>
                </a:lnTo>
                <a:lnTo>
                  <a:pt x="105584" y="184737"/>
                </a:lnTo>
                <a:lnTo>
                  <a:pt x="158929" y="197943"/>
                </a:lnTo>
                <a:lnTo>
                  <a:pt x="220152" y="207912"/>
                </a:lnTo>
                <a:lnTo>
                  <a:pt x="287801" y="214212"/>
                </a:lnTo>
                <a:lnTo>
                  <a:pt x="360425" y="216407"/>
                </a:lnTo>
                <a:lnTo>
                  <a:pt x="433050" y="214212"/>
                </a:lnTo>
                <a:lnTo>
                  <a:pt x="500699" y="207912"/>
                </a:lnTo>
                <a:lnTo>
                  <a:pt x="561922" y="197943"/>
                </a:lnTo>
                <a:lnTo>
                  <a:pt x="615267" y="184737"/>
                </a:lnTo>
                <a:lnTo>
                  <a:pt x="659284" y="168727"/>
                </a:lnTo>
                <a:lnTo>
                  <a:pt x="713527" y="130027"/>
                </a:lnTo>
                <a:lnTo>
                  <a:pt x="720851" y="108203"/>
                </a:lnTo>
                <a:lnTo>
                  <a:pt x="713527" y="86380"/>
                </a:lnTo>
                <a:lnTo>
                  <a:pt x="659284" y="47680"/>
                </a:lnTo>
                <a:lnTo>
                  <a:pt x="615267" y="31670"/>
                </a:lnTo>
                <a:lnTo>
                  <a:pt x="561922" y="18464"/>
                </a:lnTo>
                <a:lnTo>
                  <a:pt x="500699" y="8495"/>
                </a:lnTo>
                <a:lnTo>
                  <a:pt x="433050" y="2195"/>
                </a:lnTo>
                <a:lnTo>
                  <a:pt x="360425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707514" y="4514215"/>
            <a:ext cx="5245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+4%</a:t>
            </a:r>
            <a:r>
              <a:rPr sz="10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p.a.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05256" y="1624457"/>
            <a:ext cx="3115310" cy="4374515"/>
            <a:chOff x="405256" y="1624457"/>
            <a:chExt cx="3115310" cy="4374515"/>
          </a:xfrm>
        </p:grpSpPr>
        <p:sp>
          <p:nvSpPr>
            <p:cNvPr id="19" name="object 19"/>
            <p:cNvSpPr/>
            <p:nvPr/>
          </p:nvSpPr>
          <p:spPr>
            <a:xfrm>
              <a:off x="408431" y="1627632"/>
              <a:ext cx="3108960" cy="4368165"/>
            </a:xfrm>
            <a:custGeom>
              <a:avLst/>
              <a:gdLst/>
              <a:ahLst/>
              <a:cxnLst/>
              <a:rect l="l" t="t" r="r" b="b"/>
              <a:pathLst>
                <a:path w="3108960" h="4368165">
                  <a:moveTo>
                    <a:pt x="0" y="4367784"/>
                  </a:moveTo>
                  <a:lnTo>
                    <a:pt x="3108960" y="4367784"/>
                  </a:lnTo>
                  <a:lnTo>
                    <a:pt x="3108960" y="2322576"/>
                  </a:lnTo>
                  <a:lnTo>
                    <a:pt x="0" y="2322576"/>
                  </a:lnTo>
                  <a:lnTo>
                    <a:pt x="0" y="4367784"/>
                  </a:lnTo>
                  <a:close/>
                </a:path>
                <a:path w="3108960" h="4368165">
                  <a:moveTo>
                    <a:pt x="0" y="2045208"/>
                  </a:moveTo>
                  <a:lnTo>
                    <a:pt x="3108960" y="2045208"/>
                  </a:lnTo>
                  <a:lnTo>
                    <a:pt x="3108960" y="0"/>
                  </a:lnTo>
                  <a:lnTo>
                    <a:pt x="0" y="0"/>
                  </a:lnTo>
                  <a:lnTo>
                    <a:pt x="0" y="2045208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17220" y="2962655"/>
              <a:ext cx="2691765" cy="393700"/>
            </a:xfrm>
            <a:custGeom>
              <a:avLst/>
              <a:gdLst/>
              <a:ahLst/>
              <a:cxnLst/>
              <a:rect l="l" t="t" r="r" b="b"/>
              <a:pathLst>
                <a:path w="2691765" h="393700">
                  <a:moveTo>
                    <a:pt x="518160" y="240792"/>
                  </a:moveTo>
                  <a:lnTo>
                    <a:pt x="0" y="240792"/>
                  </a:lnTo>
                  <a:lnTo>
                    <a:pt x="0" y="393192"/>
                  </a:lnTo>
                  <a:lnTo>
                    <a:pt x="518160" y="393192"/>
                  </a:lnTo>
                  <a:lnTo>
                    <a:pt x="518160" y="240792"/>
                  </a:lnTo>
                  <a:close/>
                </a:path>
                <a:path w="2691765" h="393700">
                  <a:moveTo>
                    <a:pt x="1242060" y="213360"/>
                  </a:moveTo>
                  <a:lnTo>
                    <a:pt x="725424" y="213360"/>
                  </a:lnTo>
                  <a:lnTo>
                    <a:pt x="725424" y="393192"/>
                  </a:lnTo>
                  <a:lnTo>
                    <a:pt x="1242060" y="393192"/>
                  </a:lnTo>
                  <a:lnTo>
                    <a:pt x="1242060" y="213360"/>
                  </a:lnTo>
                  <a:close/>
                </a:path>
                <a:path w="2691765" h="393700">
                  <a:moveTo>
                    <a:pt x="1965960" y="117348"/>
                  </a:moveTo>
                  <a:lnTo>
                    <a:pt x="1449324" y="117348"/>
                  </a:lnTo>
                  <a:lnTo>
                    <a:pt x="1449324" y="393192"/>
                  </a:lnTo>
                  <a:lnTo>
                    <a:pt x="1965960" y="393192"/>
                  </a:lnTo>
                  <a:lnTo>
                    <a:pt x="1965960" y="117348"/>
                  </a:lnTo>
                  <a:close/>
                </a:path>
                <a:path w="2691765" h="393700">
                  <a:moveTo>
                    <a:pt x="2691371" y="0"/>
                  </a:moveTo>
                  <a:lnTo>
                    <a:pt x="2173224" y="0"/>
                  </a:lnTo>
                  <a:lnTo>
                    <a:pt x="2173224" y="393192"/>
                  </a:lnTo>
                  <a:lnTo>
                    <a:pt x="2691371" y="393192"/>
                  </a:lnTo>
                  <a:lnTo>
                    <a:pt x="2691371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17220" y="2569463"/>
              <a:ext cx="2691765" cy="634365"/>
            </a:xfrm>
            <a:custGeom>
              <a:avLst/>
              <a:gdLst/>
              <a:ahLst/>
              <a:cxnLst/>
              <a:rect l="l" t="t" r="r" b="b"/>
              <a:pathLst>
                <a:path w="2691765" h="634364">
                  <a:moveTo>
                    <a:pt x="518160" y="481584"/>
                  </a:moveTo>
                  <a:lnTo>
                    <a:pt x="0" y="481584"/>
                  </a:lnTo>
                  <a:lnTo>
                    <a:pt x="0" y="633984"/>
                  </a:lnTo>
                  <a:lnTo>
                    <a:pt x="518160" y="633984"/>
                  </a:lnTo>
                  <a:lnTo>
                    <a:pt x="518160" y="481584"/>
                  </a:lnTo>
                  <a:close/>
                </a:path>
                <a:path w="2691765" h="634364">
                  <a:moveTo>
                    <a:pt x="1242060" y="426720"/>
                  </a:moveTo>
                  <a:lnTo>
                    <a:pt x="725424" y="426720"/>
                  </a:lnTo>
                  <a:lnTo>
                    <a:pt x="725424" y="606552"/>
                  </a:lnTo>
                  <a:lnTo>
                    <a:pt x="1242060" y="606552"/>
                  </a:lnTo>
                  <a:lnTo>
                    <a:pt x="1242060" y="426720"/>
                  </a:lnTo>
                  <a:close/>
                </a:path>
                <a:path w="2691765" h="634364">
                  <a:moveTo>
                    <a:pt x="1965960" y="234696"/>
                  </a:moveTo>
                  <a:lnTo>
                    <a:pt x="1449324" y="234696"/>
                  </a:lnTo>
                  <a:lnTo>
                    <a:pt x="1449324" y="510540"/>
                  </a:lnTo>
                  <a:lnTo>
                    <a:pt x="1965960" y="510540"/>
                  </a:lnTo>
                  <a:lnTo>
                    <a:pt x="1965960" y="234696"/>
                  </a:lnTo>
                  <a:close/>
                </a:path>
                <a:path w="2691765" h="634364">
                  <a:moveTo>
                    <a:pt x="2691371" y="0"/>
                  </a:moveTo>
                  <a:lnTo>
                    <a:pt x="2173224" y="0"/>
                  </a:lnTo>
                  <a:lnTo>
                    <a:pt x="2173224" y="393192"/>
                  </a:lnTo>
                  <a:lnTo>
                    <a:pt x="2691371" y="393192"/>
                  </a:lnTo>
                  <a:lnTo>
                    <a:pt x="2691371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17220" y="2569464"/>
              <a:ext cx="2691765" cy="634365"/>
            </a:xfrm>
            <a:custGeom>
              <a:avLst/>
              <a:gdLst/>
              <a:ahLst/>
              <a:cxnLst/>
              <a:rect l="l" t="t" r="r" b="b"/>
              <a:pathLst>
                <a:path w="2691765" h="634364">
                  <a:moveTo>
                    <a:pt x="0" y="481584"/>
                  </a:moveTo>
                  <a:lnTo>
                    <a:pt x="518160" y="481584"/>
                  </a:lnTo>
                  <a:lnTo>
                    <a:pt x="518160" y="633984"/>
                  </a:lnTo>
                  <a:lnTo>
                    <a:pt x="0" y="633984"/>
                  </a:lnTo>
                  <a:lnTo>
                    <a:pt x="0" y="481584"/>
                  </a:lnTo>
                  <a:close/>
                </a:path>
                <a:path w="2691765" h="634364">
                  <a:moveTo>
                    <a:pt x="725424" y="426720"/>
                  </a:moveTo>
                  <a:lnTo>
                    <a:pt x="1242060" y="426720"/>
                  </a:lnTo>
                  <a:lnTo>
                    <a:pt x="1242060" y="606551"/>
                  </a:lnTo>
                  <a:lnTo>
                    <a:pt x="725424" y="606551"/>
                  </a:lnTo>
                  <a:lnTo>
                    <a:pt x="725424" y="426720"/>
                  </a:lnTo>
                  <a:close/>
                </a:path>
                <a:path w="2691765" h="634364">
                  <a:moveTo>
                    <a:pt x="1449324" y="234696"/>
                  </a:moveTo>
                  <a:lnTo>
                    <a:pt x="1965960" y="234696"/>
                  </a:lnTo>
                  <a:lnTo>
                    <a:pt x="1965960" y="510539"/>
                  </a:lnTo>
                  <a:lnTo>
                    <a:pt x="1449324" y="510539"/>
                  </a:lnTo>
                  <a:lnTo>
                    <a:pt x="1449324" y="234696"/>
                  </a:lnTo>
                  <a:close/>
                </a:path>
                <a:path w="2691765" h="634364">
                  <a:moveTo>
                    <a:pt x="2173224" y="0"/>
                  </a:moveTo>
                  <a:lnTo>
                    <a:pt x="2691384" y="0"/>
                  </a:lnTo>
                  <a:lnTo>
                    <a:pt x="2691384" y="393191"/>
                  </a:lnTo>
                  <a:lnTo>
                    <a:pt x="2173224" y="393191"/>
                  </a:lnTo>
                  <a:lnTo>
                    <a:pt x="2173224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15111" y="3355848"/>
              <a:ext cx="2897505" cy="0"/>
            </a:xfrm>
            <a:custGeom>
              <a:avLst/>
              <a:gdLst/>
              <a:ahLst/>
              <a:cxnLst/>
              <a:rect l="l" t="t" r="r" b="b"/>
              <a:pathLst>
                <a:path w="2897504">
                  <a:moveTo>
                    <a:pt x="0" y="0"/>
                  </a:moveTo>
                  <a:lnTo>
                    <a:pt x="2897124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244851" y="3122167"/>
            <a:ext cx="173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5.6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69386" y="3064001"/>
            <a:ext cx="173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8.0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72947" y="2156586"/>
            <a:ext cx="2177415" cy="530225"/>
          </a:xfrm>
          <a:custGeom>
            <a:avLst/>
            <a:gdLst/>
            <a:ahLst/>
            <a:cxnLst/>
            <a:rect l="l" t="t" r="r" b="b"/>
            <a:pathLst>
              <a:path w="2177415" h="530225">
                <a:moveTo>
                  <a:pt x="2061581" y="37130"/>
                </a:moveTo>
                <a:lnTo>
                  <a:pt x="0" y="492633"/>
                </a:lnTo>
                <a:lnTo>
                  <a:pt x="8229" y="529716"/>
                </a:lnTo>
                <a:lnTo>
                  <a:pt x="2069796" y="74348"/>
                </a:lnTo>
                <a:lnTo>
                  <a:pt x="2061581" y="37130"/>
                </a:lnTo>
                <a:close/>
              </a:path>
              <a:path w="2177415" h="530225">
                <a:moveTo>
                  <a:pt x="2174989" y="33020"/>
                </a:moveTo>
                <a:lnTo>
                  <a:pt x="2080183" y="33020"/>
                </a:lnTo>
                <a:lnTo>
                  <a:pt x="2088438" y="70230"/>
                </a:lnTo>
                <a:lnTo>
                  <a:pt x="2069796" y="74348"/>
                </a:lnTo>
                <a:lnTo>
                  <a:pt x="2078024" y="111633"/>
                </a:lnTo>
                <a:lnTo>
                  <a:pt x="2174989" y="33020"/>
                </a:lnTo>
                <a:close/>
              </a:path>
              <a:path w="2177415" h="530225">
                <a:moveTo>
                  <a:pt x="2080183" y="33020"/>
                </a:moveTo>
                <a:lnTo>
                  <a:pt x="2061581" y="37130"/>
                </a:lnTo>
                <a:lnTo>
                  <a:pt x="2069796" y="74348"/>
                </a:lnTo>
                <a:lnTo>
                  <a:pt x="2088438" y="70230"/>
                </a:lnTo>
                <a:lnTo>
                  <a:pt x="2080183" y="33020"/>
                </a:lnTo>
                <a:close/>
              </a:path>
              <a:path w="2177415" h="530225">
                <a:moveTo>
                  <a:pt x="2053386" y="0"/>
                </a:moveTo>
                <a:lnTo>
                  <a:pt x="2061581" y="37130"/>
                </a:lnTo>
                <a:lnTo>
                  <a:pt x="2080183" y="33020"/>
                </a:lnTo>
                <a:lnTo>
                  <a:pt x="2174989" y="33020"/>
                </a:lnTo>
                <a:lnTo>
                  <a:pt x="2177338" y="31114"/>
                </a:lnTo>
                <a:lnTo>
                  <a:pt x="20533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36396" y="2835808"/>
            <a:ext cx="293370" cy="72517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260"/>
              </a:spcBef>
            </a:pPr>
            <a:r>
              <a:rPr sz="1000" spc="-10" dirty="0">
                <a:latin typeface="Arial MT"/>
                <a:cs typeface="Arial MT"/>
              </a:rPr>
              <a:t>6.2</a:t>
            </a:r>
            <a:endParaRPr sz="10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160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3.1</a:t>
            </a:r>
            <a:endParaRPr sz="1000">
              <a:latin typeface="Calibri"/>
              <a:cs typeface="Calibri"/>
            </a:endParaRPr>
          </a:p>
          <a:p>
            <a:pPr marL="59690">
              <a:lnSpc>
                <a:spcPct val="100000"/>
              </a:lnSpc>
              <a:spcBef>
                <a:spcPts val="15"/>
              </a:spcBef>
            </a:pPr>
            <a:r>
              <a:rPr sz="1000" spc="-5" dirty="0">
                <a:latin typeface="Calibri"/>
                <a:cs typeface="Calibri"/>
              </a:rPr>
              <a:t>3.1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r>
              <a:rPr sz="1000" spc="-10" dirty="0">
                <a:latin typeface="Arial MT"/>
                <a:cs typeface="Arial MT"/>
              </a:rPr>
              <a:t>2008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186051" y="3383661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2015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909951" y="3383661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60246" y="2766847"/>
            <a:ext cx="293370" cy="79438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375"/>
              </a:spcBef>
            </a:pPr>
            <a:r>
              <a:rPr sz="1000" spc="-10" dirty="0">
                <a:latin typeface="Arial MT"/>
                <a:cs typeface="Arial MT"/>
              </a:rPr>
              <a:t>7.3</a:t>
            </a:r>
            <a:endParaRPr sz="10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80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3.7</a:t>
            </a:r>
            <a:endParaRPr sz="1000">
              <a:latin typeface="Calibri"/>
              <a:cs typeface="Calibri"/>
            </a:endParaRPr>
          </a:p>
          <a:p>
            <a:pPr marL="60325">
              <a:lnSpc>
                <a:spcPct val="100000"/>
              </a:lnSpc>
              <a:spcBef>
                <a:spcPts val="215"/>
              </a:spcBef>
            </a:pPr>
            <a:r>
              <a:rPr sz="1000" spc="-5" dirty="0">
                <a:latin typeface="Calibri"/>
                <a:cs typeface="Calibri"/>
              </a:rPr>
              <a:t>3.7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1000" spc="-10" dirty="0">
                <a:latin typeface="Arial MT"/>
                <a:cs typeface="Arial MT"/>
              </a:rPr>
              <a:t>2010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177669" y="2295804"/>
            <a:ext cx="1033144" cy="72771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R="30480" algn="r">
              <a:lnSpc>
                <a:spcPct val="100000"/>
              </a:lnSpc>
              <a:spcBef>
                <a:spcPts val="735"/>
              </a:spcBef>
            </a:pPr>
            <a:r>
              <a:rPr sz="1000" spc="-10" dirty="0">
                <a:latin typeface="Arial MT"/>
                <a:cs typeface="Arial MT"/>
              </a:rPr>
              <a:t>15.9</a:t>
            </a:r>
            <a:endParaRPr sz="10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635"/>
              </a:spcBef>
              <a:tabLst>
                <a:tab pos="791210" algn="l"/>
              </a:tabLst>
            </a:pPr>
            <a:r>
              <a:rPr sz="1000" spc="-10" dirty="0">
                <a:latin typeface="Arial MT"/>
                <a:cs typeface="Arial MT"/>
              </a:rPr>
              <a:t>11.2	</a:t>
            </a:r>
            <a:r>
              <a:rPr sz="1500" spc="-7" baseline="-27777" dirty="0">
                <a:solidFill>
                  <a:srgbClr val="FFFFFF"/>
                </a:solidFill>
                <a:latin typeface="Calibri"/>
                <a:cs typeface="Calibri"/>
              </a:rPr>
              <a:t>8.0</a:t>
            </a:r>
            <a:endParaRPr sz="1500" baseline="-27777">
              <a:latin typeface="Calibri"/>
              <a:cs typeface="Calibri"/>
            </a:endParaRPr>
          </a:p>
          <a:p>
            <a:pPr marL="66675">
              <a:lnSpc>
                <a:spcPct val="100000"/>
              </a:lnSpc>
              <a:spcBef>
                <a:spcPts val="655"/>
              </a:spcBef>
            </a:pPr>
            <a:r>
              <a:rPr sz="1000" spc="-5" dirty="0">
                <a:solidFill>
                  <a:srgbClr val="FFFFFF"/>
                </a:solidFill>
                <a:latin typeface="Calibri"/>
                <a:cs typeface="Calibri"/>
              </a:rPr>
              <a:t>5.6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650492" y="2330195"/>
            <a:ext cx="623570" cy="193675"/>
          </a:xfrm>
          <a:custGeom>
            <a:avLst/>
            <a:gdLst/>
            <a:ahLst/>
            <a:cxnLst/>
            <a:rect l="l" t="t" r="r" b="b"/>
            <a:pathLst>
              <a:path w="623569" h="193675">
                <a:moveTo>
                  <a:pt x="311657" y="0"/>
                </a:moveTo>
                <a:lnTo>
                  <a:pt x="240209" y="2554"/>
                </a:lnTo>
                <a:lnTo>
                  <a:pt x="174615" y="9832"/>
                </a:lnTo>
                <a:lnTo>
                  <a:pt x="116748" y="21253"/>
                </a:lnTo>
                <a:lnTo>
                  <a:pt x="68480" y="36238"/>
                </a:lnTo>
                <a:lnTo>
                  <a:pt x="31684" y="54206"/>
                </a:lnTo>
                <a:lnTo>
                  <a:pt x="0" y="96774"/>
                </a:lnTo>
                <a:lnTo>
                  <a:pt x="8233" y="118969"/>
                </a:lnTo>
                <a:lnTo>
                  <a:pt x="68480" y="157309"/>
                </a:lnTo>
                <a:lnTo>
                  <a:pt x="116748" y="172294"/>
                </a:lnTo>
                <a:lnTo>
                  <a:pt x="174615" y="183715"/>
                </a:lnTo>
                <a:lnTo>
                  <a:pt x="240209" y="190993"/>
                </a:lnTo>
                <a:lnTo>
                  <a:pt x="311657" y="193548"/>
                </a:lnTo>
                <a:lnTo>
                  <a:pt x="383106" y="190993"/>
                </a:lnTo>
                <a:lnTo>
                  <a:pt x="448700" y="183715"/>
                </a:lnTo>
                <a:lnTo>
                  <a:pt x="506567" y="172294"/>
                </a:lnTo>
                <a:lnTo>
                  <a:pt x="554835" y="157309"/>
                </a:lnTo>
                <a:lnTo>
                  <a:pt x="591631" y="139341"/>
                </a:lnTo>
                <a:lnTo>
                  <a:pt x="623315" y="96774"/>
                </a:lnTo>
                <a:lnTo>
                  <a:pt x="615082" y="74578"/>
                </a:lnTo>
                <a:lnTo>
                  <a:pt x="554835" y="36238"/>
                </a:lnTo>
                <a:lnTo>
                  <a:pt x="506567" y="21253"/>
                </a:lnTo>
                <a:lnTo>
                  <a:pt x="448700" y="9832"/>
                </a:lnTo>
                <a:lnTo>
                  <a:pt x="383106" y="2554"/>
                </a:lnTo>
                <a:lnTo>
                  <a:pt x="31165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742567" y="2328163"/>
            <a:ext cx="4540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+8%</a:t>
            </a:r>
            <a:r>
              <a:rPr sz="10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pa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15112" y="4291584"/>
            <a:ext cx="2897505" cy="0"/>
          </a:xfrm>
          <a:custGeom>
            <a:avLst/>
            <a:gdLst/>
            <a:ahLst/>
            <a:cxnLst/>
            <a:rect l="l" t="t" r="r" b="b"/>
            <a:pathLst>
              <a:path w="2897504">
                <a:moveTo>
                  <a:pt x="0" y="0"/>
                </a:moveTo>
                <a:lnTo>
                  <a:pt x="289725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14502" y="4047235"/>
            <a:ext cx="1097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Compliance,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15112" y="1985772"/>
            <a:ext cx="2897505" cy="0"/>
          </a:xfrm>
          <a:custGeom>
            <a:avLst/>
            <a:gdLst/>
            <a:ahLst/>
            <a:cxnLst/>
            <a:rect l="l" t="t" r="r" b="b"/>
            <a:pathLst>
              <a:path w="2897504">
                <a:moveTo>
                  <a:pt x="0" y="0"/>
                </a:moveTo>
                <a:lnTo>
                  <a:pt x="289725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14502" y="1742313"/>
            <a:ext cx="24022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latin typeface="Arial"/>
                <a:cs typeface="Arial"/>
              </a:rPr>
              <a:t>Total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waste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generated,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Mn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tonnes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58723" y="1232916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5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325623" y="1232916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5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609600" y="1214754"/>
            <a:ext cx="16510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Landfillable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incinerable</a:t>
            </a:r>
            <a:r>
              <a:rPr sz="975" spc="-7" baseline="25641" dirty="0">
                <a:latin typeface="Arial MT"/>
                <a:cs typeface="Arial MT"/>
              </a:rPr>
              <a:t>1</a:t>
            </a:r>
            <a:endParaRPr sz="975" baseline="25641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502154" y="1214754"/>
            <a:ext cx="6400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Recyclable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5427" y="6482892"/>
            <a:ext cx="91401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 MT"/>
                <a:cs typeface="Arial MT"/>
              </a:rPr>
              <a:t>Assumptions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: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2008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total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waste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generated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6.2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MTA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from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the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CPCB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for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2009;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5" dirty="0">
                <a:latin typeface="Arial MT"/>
                <a:cs typeface="Arial MT"/>
              </a:rPr>
              <a:t>Waste</a:t>
            </a:r>
            <a:r>
              <a:rPr sz="800" spc="-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generation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CAGR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based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on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industrial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growth</a:t>
            </a:r>
            <a:r>
              <a:rPr sz="800" spc="6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rate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main</a:t>
            </a:r>
            <a:r>
              <a:rPr sz="800" spc="-5" dirty="0">
                <a:latin typeface="Arial MT"/>
                <a:cs typeface="Arial MT"/>
              </a:rPr>
              <a:t> waste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generating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industries;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Actual </a:t>
            </a:r>
            <a:r>
              <a:rPr sz="800" spc="-5" dirty="0">
                <a:latin typeface="Arial MT"/>
                <a:cs typeface="Arial MT"/>
              </a:rPr>
              <a:t>waste </a:t>
            </a:r>
            <a:r>
              <a:rPr sz="800" dirty="0">
                <a:latin typeface="Arial MT"/>
                <a:cs typeface="Arial MT"/>
              </a:rPr>
              <a:t> managed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is </a:t>
            </a:r>
            <a:r>
              <a:rPr sz="800" spc="-5" dirty="0">
                <a:latin typeface="Arial MT"/>
                <a:cs typeface="Arial MT"/>
              </a:rPr>
              <a:t>based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on</a:t>
            </a:r>
            <a:r>
              <a:rPr sz="800" dirty="0">
                <a:latin typeface="Arial MT"/>
                <a:cs typeface="Arial MT"/>
              </a:rPr>
              <a:t> primary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research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interviews,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target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estimates,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secondary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research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(Frost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Sullivan)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4110037" y="3576828"/>
            <a:ext cx="2907030" cy="1080770"/>
            <a:chOff x="4110037" y="3576828"/>
            <a:chExt cx="2907030" cy="1080770"/>
          </a:xfrm>
        </p:grpSpPr>
        <p:sp>
          <p:nvSpPr>
            <p:cNvPr id="44" name="object 44"/>
            <p:cNvSpPr/>
            <p:nvPr/>
          </p:nvSpPr>
          <p:spPr>
            <a:xfrm>
              <a:off x="4218432" y="3576828"/>
              <a:ext cx="2689860" cy="1076325"/>
            </a:xfrm>
            <a:custGeom>
              <a:avLst/>
              <a:gdLst/>
              <a:ahLst/>
              <a:cxnLst/>
              <a:rect l="l" t="t" r="r" b="b"/>
              <a:pathLst>
                <a:path w="2689859" h="1076325">
                  <a:moveTo>
                    <a:pt x="516636" y="824484"/>
                  </a:moveTo>
                  <a:lnTo>
                    <a:pt x="0" y="824484"/>
                  </a:lnTo>
                  <a:lnTo>
                    <a:pt x="0" y="1075944"/>
                  </a:lnTo>
                  <a:lnTo>
                    <a:pt x="516636" y="1075944"/>
                  </a:lnTo>
                  <a:lnTo>
                    <a:pt x="516636" y="824484"/>
                  </a:lnTo>
                  <a:close/>
                </a:path>
                <a:path w="2689859" h="1076325">
                  <a:moveTo>
                    <a:pt x="1242060" y="740664"/>
                  </a:moveTo>
                  <a:lnTo>
                    <a:pt x="723900" y="740664"/>
                  </a:lnTo>
                  <a:lnTo>
                    <a:pt x="723900" y="1075944"/>
                  </a:lnTo>
                  <a:lnTo>
                    <a:pt x="1242060" y="1075944"/>
                  </a:lnTo>
                  <a:lnTo>
                    <a:pt x="1242060" y="740664"/>
                  </a:lnTo>
                  <a:close/>
                </a:path>
                <a:path w="2689859" h="1076325">
                  <a:moveTo>
                    <a:pt x="1965960" y="388620"/>
                  </a:moveTo>
                  <a:lnTo>
                    <a:pt x="1447800" y="388620"/>
                  </a:lnTo>
                  <a:lnTo>
                    <a:pt x="1447800" y="1075944"/>
                  </a:lnTo>
                  <a:lnTo>
                    <a:pt x="1965960" y="1075944"/>
                  </a:lnTo>
                  <a:lnTo>
                    <a:pt x="1965960" y="388620"/>
                  </a:lnTo>
                  <a:close/>
                </a:path>
                <a:path w="2689859" h="1076325">
                  <a:moveTo>
                    <a:pt x="2689860" y="0"/>
                  </a:moveTo>
                  <a:lnTo>
                    <a:pt x="2173224" y="0"/>
                  </a:lnTo>
                  <a:lnTo>
                    <a:pt x="2173224" y="1075944"/>
                  </a:lnTo>
                  <a:lnTo>
                    <a:pt x="2689860" y="1075944"/>
                  </a:lnTo>
                  <a:lnTo>
                    <a:pt x="2689860" y="0"/>
                  </a:lnTo>
                  <a:close/>
                </a:path>
              </a:pathLst>
            </a:custGeom>
            <a:solidFill>
              <a:srgbClr val="B3B3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114800" y="4652772"/>
              <a:ext cx="2897505" cy="0"/>
            </a:xfrm>
            <a:custGeom>
              <a:avLst/>
              <a:gdLst/>
              <a:ahLst/>
              <a:cxnLst/>
              <a:rect l="l" t="t" r="r" b="b"/>
              <a:pathLst>
                <a:path w="2897504">
                  <a:moveTo>
                    <a:pt x="0" y="0"/>
                  </a:moveTo>
                  <a:lnTo>
                    <a:pt x="2897124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4396994" y="4204842"/>
            <a:ext cx="173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0.7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121528" y="4120134"/>
            <a:ext cx="173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1.0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45809" y="3767709"/>
            <a:ext cx="173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2.0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570218" y="3379470"/>
            <a:ext cx="173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3.1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471542" y="3163951"/>
            <a:ext cx="2179955" cy="856615"/>
          </a:xfrm>
          <a:custGeom>
            <a:avLst/>
            <a:gdLst/>
            <a:ahLst/>
            <a:cxnLst/>
            <a:rect l="l" t="t" r="r" b="b"/>
            <a:pathLst>
              <a:path w="2179954" h="856614">
                <a:moveTo>
                  <a:pt x="2066373" y="35599"/>
                </a:moveTo>
                <a:lnTo>
                  <a:pt x="0" y="820547"/>
                </a:lnTo>
                <a:lnTo>
                  <a:pt x="13462" y="856107"/>
                </a:lnTo>
                <a:lnTo>
                  <a:pt x="2079953" y="71288"/>
                </a:lnTo>
                <a:lnTo>
                  <a:pt x="2066373" y="35599"/>
                </a:lnTo>
                <a:close/>
              </a:path>
              <a:path w="2179954" h="856614">
                <a:moveTo>
                  <a:pt x="2165228" y="28828"/>
                </a:moveTo>
                <a:lnTo>
                  <a:pt x="2084197" y="28828"/>
                </a:lnTo>
                <a:lnTo>
                  <a:pt x="2097786" y="64515"/>
                </a:lnTo>
                <a:lnTo>
                  <a:pt x="2079953" y="71288"/>
                </a:lnTo>
                <a:lnTo>
                  <a:pt x="2093467" y="106807"/>
                </a:lnTo>
                <a:lnTo>
                  <a:pt x="2165228" y="28828"/>
                </a:lnTo>
                <a:close/>
              </a:path>
              <a:path w="2179954" h="856614">
                <a:moveTo>
                  <a:pt x="2084197" y="28828"/>
                </a:moveTo>
                <a:lnTo>
                  <a:pt x="2066373" y="35599"/>
                </a:lnTo>
                <a:lnTo>
                  <a:pt x="2079953" y="71288"/>
                </a:lnTo>
                <a:lnTo>
                  <a:pt x="2097786" y="64515"/>
                </a:lnTo>
                <a:lnTo>
                  <a:pt x="2084197" y="28828"/>
                </a:lnTo>
                <a:close/>
              </a:path>
              <a:path w="2179954" h="856614">
                <a:moveTo>
                  <a:pt x="2052828" y="0"/>
                </a:moveTo>
                <a:lnTo>
                  <a:pt x="2066373" y="35599"/>
                </a:lnTo>
                <a:lnTo>
                  <a:pt x="2084197" y="28828"/>
                </a:lnTo>
                <a:lnTo>
                  <a:pt x="2165228" y="28828"/>
                </a:lnTo>
                <a:lnTo>
                  <a:pt x="2179955" y="12826"/>
                </a:lnTo>
                <a:lnTo>
                  <a:pt x="205282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5786882" y="4680965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2015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510781" y="4680965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337303" y="4680965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2008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061458" y="4680965"/>
            <a:ext cx="2933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2010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5147881" y="3488245"/>
            <a:ext cx="831215" cy="203200"/>
            <a:chOff x="5147881" y="3488245"/>
            <a:chExt cx="831215" cy="203200"/>
          </a:xfrm>
        </p:grpSpPr>
        <p:sp>
          <p:nvSpPr>
            <p:cNvPr id="56" name="object 56"/>
            <p:cNvSpPr/>
            <p:nvPr/>
          </p:nvSpPr>
          <p:spPr>
            <a:xfrm>
              <a:off x="5152644" y="3493008"/>
              <a:ext cx="821690" cy="193675"/>
            </a:xfrm>
            <a:custGeom>
              <a:avLst/>
              <a:gdLst/>
              <a:ahLst/>
              <a:cxnLst/>
              <a:rect l="l" t="t" r="r" b="b"/>
              <a:pathLst>
                <a:path w="821689" h="193675">
                  <a:moveTo>
                    <a:pt x="410717" y="0"/>
                  </a:moveTo>
                  <a:lnTo>
                    <a:pt x="336893" y="1558"/>
                  </a:lnTo>
                  <a:lnTo>
                    <a:pt x="267409" y="6052"/>
                  </a:lnTo>
                  <a:lnTo>
                    <a:pt x="203425" y="13208"/>
                  </a:lnTo>
                  <a:lnTo>
                    <a:pt x="146102" y="22753"/>
                  </a:lnTo>
                  <a:lnTo>
                    <a:pt x="96599" y="34415"/>
                  </a:lnTo>
                  <a:lnTo>
                    <a:pt x="56077" y="47921"/>
                  </a:lnTo>
                  <a:lnTo>
                    <a:pt x="6617" y="79373"/>
                  </a:lnTo>
                  <a:lnTo>
                    <a:pt x="0" y="96774"/>
                  </a:lnTo>
                  <a:lnTo>
                    <a:pt x="6617" y="114174"/>
                  </a:lnTo>
                  <a:lnTo>
                    <a:pt x="56077" y="145626"/>
                  </a:lnTo>
                  <a:lnTo>
                    <a:pt x="96599" y="159132"/>
                  </a:lnTo>
                  <a:lnTo>
                    <a:pt x="146102" y="170794"/>
                  </a:lnTo>
                  <a:lnTo>
                    <a:pt x="203425" y="180339"/>
                  </a:lnTo>
                  <a:lnTo>
                    <a:pt x="267409" y="187495"/>
                  </a:lnTo>
                  <a:lnTo>
                    <a:pt x="336893" y="191989"/>
                  </a:lnTo>
                  <a:lnTo>
                    <a:pt x="410717" y="193547"/>
                  </a:lnTo>
                  <a:lnTo>
                    <a:pt x="484542" y="191989"/>
                  </a:lnTo>
                  <a:lnTo>
                    <a:pt x="554026" y="187495"/>
                  </a:lnTo>
                  <a:lnTo>
                    <a:pt x="618010" y="180339"/>
                  </a:lnTo>
                  <a:lnTo>
                    <a:pt x="675333" y="170794"/>
                  </a:lnTo>
                  <a:lnTo>
                    <a:pt x="724836" y="159132"/>
                  </a:lnTo>
                  <a:lnTo>
                    <a:pt x="765358" y="145626"/>
                  </a:lnTo>
                  <a:lnTo>
                    <a:pt x="814818" y="114174"/>
                  </a:lnTo>
                  <a:lnTo>
                    <a:pt x="821435" y="96774"/>
                  </a:lnTo>
                  <a:lnTo>
                    <a:pt x="814818" y="79373"/>
                  </a:lnTo>
                  <a:lnTo>
                    <a:pt x="765358" y="47921"/>
                  </a:lnTo>
                  <a:lnTo>
                    <a:pt x="724836" y="34415"/>
                  </a:lnTo>
                  <a:lnTo>
                    <a:pt x="675333" y="22753"/>
                  </a:lnTo>
                  <a:lnTo>
                    <a:pt x="618010" y="13207"/>
                  </a:lnTo>
                  <a:lnTo>
                    <a:pt x="554026" y="6052"/>
                  </a:lnTo>
                  <a:lnTo>
                    <a:pt x="484542" y="1558"/>
                  </a:lnTo>
                  <a:lnTo>
                    <a:pt x="41071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5152644" y="3493008"/>
              <a:ext cx="821690" cy="193675"/>
            </a:xfrm>
            <a:custGeom>
              <a:avLst/>
              <a:gdLst/>
              <a:ahLst/>
              <a:cxnLst/>
              <a:rect l="l" t="t" r="r" b="b"/>
              <a:pathLst>
                <a:path w="821689" h="193675">
                  <a:moveTo>
                    <a:pt x="0" y="96774"/>
                  </a:moveTo>
                  <a:lnTo>
                    <a:pt x="25696" y="62998"/>
                  </a:lnTo>
                  <a:lnTo>
                    <a:pt x="96599" y="34415"/>
                  </a:lnTo>
                  <a:lnTo>
                    <a:pt x="146102" y="22753"/>
                  </a:lnTo>
                  <a:lnTo>
                    <a:pt x="203425" y="13208"/>
                  </a:lnTo>
                  <a:lnTo>
                    <a:pt x="267409" y="6052"/>
                  </a:lnTo>
                  <a:lnTo>
                    <a:pt x="336893" y="1558"/>
                  </a:lnTo>
                  <a:lnTo>
                    <a:pt x="410717" y="0"/>
                  </a:lnTo>
                  <a:lnTo>
                    <a:pt x="484542" y="1558"/>
                  </a:lnTo>
                  <a:lnTo>
                    <a:pt x="554026" y="6052"/>
                  </a:lnTo>
                  <a:lnTo>
                    <a:pt x="618010" y="13207"/>
                  </a:lnTo>
                  <a:lnTo>
                    <a:pt x="675333" y="22753"/>
                  </a:lnTo>
                  <a:lnTo>
                    <a:pt x="724836" y="34415"/>
                  </a:lnTo>
                  <a:lnTo>
                    <a:pt x="765358" y="47921"/>
                  </a:lnTo>
                  <a:lnTo>
                    <a:pt x="814818" y="79373"/>
                  </a:lnTo>
                  <a:lnTo>
                    <a:pt x="821435" y="96774"/>
                  </a:lnTo>
                  <a:lnTo>
                    <a:pt x="814818" y="114174"/>
                  </a:lnTo>
                  <a:lnTo>
                    <a:pt x="765358" y="145626"/>
                  </a:lnTo>
                  <a:lnTo>
                    <a:pt x="724836" y="159132"/>
                  </a:lnTo>
                  <a:lnTo>
                    <a:pt x="675333" y="170794"/>
                  </a:lnTo>
                  <a:lnTo>
                    <a:pt x="618010" y="180339"/>
                  </a:lnTo>
                  <a:lnTo>
                    <a:pt x="554026" y="187495"/>
                  </a:lnTo>
                  <a:lnTo>
                    <a:pt x="484542" y="191989"/>
                  </a:lnTo>
                  <a:lnTo>
                    <a:pt x="410717" y="193547"/>
                  </a:lnTo>
                  <a:lnTo>
                    <a:pt x="336893" y="191989"/>
                  </a:lnTo>
                  <a:lnTo>
                    <a:pt x="267409" y="187495"/>
                  </a:lnTo>
                  <a:lnTo>
                    <a:pt x="203425" y="180339"/>
                  </a:lnTo>
                  <a:lnTo>
                    <a:pt x="146102" y="170794"/>
                  </a:lnTo>
                  <a:lnTo>
                    <a:pt x="96599" y="159132"/>
                  </a:lnTo>
                  <a:lnTo>
                    <a:pt x="56077" y="145626"/>
                  </a:lnTo>
                  <a:lnTo>
                    <a:pt x="6617" y="114174"/>
                  </a:lnTo>
                  <a:lnTo>
                    <a:pt x="0" y="96774"/>
                  </a:lnTo>
                  <a:close/>
                </a:path>
              </a:pathLst>
            </a:custGeom>
            <a:ln w="9525">
              <a:solidFill>
                <a:srgbClr val="E7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5274309" y="3490340"/>
            <a:ext cx="5930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+13%</a:t>
            </a:r>
            <a:r>
              <a:rPr sz="10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p.a.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115434" y="2727705"/>
            <a:ext cx="2455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Actual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waste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managed,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spc="-5" dirty="0">
                <a:latin typeface="Arial MT"/>
                <a:cs typeface="Arial MT"/>
              </a:rPr>
              <a:t>Mn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tonnes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3517391" y="2564764"/>
            <a:ext cx="3609340" cy="2415540"/>
            <a:chOff x="3517391" y="2564764"/>
            <a:chExt cx="3609340" cy="2415540"/>
          </a:xfrm>
        </p:grpSpPr>
        <p:sp>
          <p:nvSpPr>
            <p:cNvPr id="61" name="object 61"/>
            <p:cNvSpPr/>
            <p:nvPr/>
          </p:nvSpPr>
          <p:spPr>
            <a:xfrm>
              <a:off x="3517392" y="2645409"/>
              <a:ext cx="495300" cy="2334895"/>
            </a:xfrm>
            <a:custGeom>
              <a:avLst/>
              <a:gdLst/>
              <a:ahLst/>
              <a:cxnLst/>
              <a:rect l="l" t="t" r="r" b="b"/>
              <a:pathLst>
                <a:path w="495300" h="2334895">
                  <a:moveTo>
                    <a:pt x="495300" y="1124966"/>
                  </a:moveTo>
                  <a:lnTo>
                    <a:pt x="482600" y="1118616"/>
                  </a:lnTo>
                  <a:lnTo>
                    <a:pt x="419100" y="1086866"/>
                  </a:lnTo>
                  <a:lnTo>
                    <a:pt x="419100" y="1087374"/>
                  </a:lnTo>
                  <a:lnTo>
                    <a:pt x="419100" y="1118616"/>
                  </a:lnTo>
                  <a:lnTo>
                    <a:pt x="254000" y="1118616"/>
                  </a:lnTo>
                  <a:lnTo>
                    <a:pt x="254000" y="12700"/>
                  </a:lnTo>
                  <a:lnTo>
                    <a:pt x="254000" y="6350"/>
                  </a:lnTo>
                  <a:lnTo>
                    <a:pt x="2540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241300" y="12700"/>
                  </a:lnTo>
                  <a:lnTo>
                    <a:pt x="241300" y="1118616"/>
                  </a:lnTo>
                  <a:lnTo>
                    <a:pt x="241300" y="1131824"/>
                  </a:lnTo>
                  <a:lnTo>
                    <a:pt x="241300" y="2321941"/>
                  </a:lnTo>
                  <a:lnTo>
                    <a:pt x="0" y="2321941"/>
                  </a:lnTo>
                  <a:lnTo>
                    <a:pt x="0" y="2334641"/>
                  </a:lnTo>
                  <a:lnTo>
                    <a:pt x="254000" y="2334641"/>
                  </a:lnTo>
                  <a:lnTo>
                    <a:pt x="254000" y="2328291"/>
                  </a:lnTo>
                  <a:lnTo>
                    <a:pt x="254000" y="2321941"/>
                  </a:lnTo>
                  <a:lnTo>
                    <a:pt x="254000" y="1131824"/>
                  </a:lnTo>
                  <a:lnTo>
                    <a:pt x="419100" y="1131824"/>
                  </a:lnTo>
                  <a:lnTo>
                    <a:pt x="419100" y="1163066"/>
                  </a:lnTo>
                  <a:lnTo>
                    <a:pt x="419100" y="1163574"/>
                  </a:lnTo>
                  <a:lnTo>
                    <a:pt x="482600" y="1131824"/>
                  </a:lnTo>
                  <a:lnTo>
                    <a:pt x="495300" y="1125474"/>
                  </a:lnTo>
                  <a:lnTo>
                    <a:pt x="494792" y="1125220"/>
                  </a:lnTo>
                  <a:lnTo>
                    <a:pt x="495300" y="1124966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085843" y="2980943"/>
              <a:ext cx="2897505" cy="0"/>
            </a:xfrm>
            <a:custGeom>
              <a:avLst/>
              <a:gdLst/>
              <a:ahLst/>
              <a:cxnLst/>
              <a:rect l="l" t="t" r="r" b="b"/>
              <a:pathLst>
                <a:path w="2897504">
                  <a:moveTo>
                    <a:pt x="0" y="0"/>
                  </a:moveTo>
                  <a:lnTo>
                    <a:pt x="2897124" y="0"/>
                  </a:lnTo>
                </a:path>
              </a:pathLst>
            </a:custGeom>
            <a:ln w="127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012691" y="2567939"/>
              <a:ext cx="3110865" cy="2405380"/>
            </a:xfrm>
            <a:custGeom>
              <a:avLst/>
              <a:gdLst/>
              <a:ahLst/>
              <a:cxnLst/>
              <a:rect l="l" t="t" r="r" b="b"/>
              <a:pathLst>
                <a:path w="3110865" h="2405379">
                  <a:moveTo>
                    <a:pt x="0" y="2404872"/>
                  </a:moveTo>
                  <a:lnTo>
                    <a:pt x="3110484" y="2404872"/>
                  </a:lnTo>
                  <a:lnTo>
                    <a:pt x="3110484" y="0"/>
                  </a:lnTo>
                  <a:lnTo>
                    <a:pt x="0" y="0"/>
                  </a:lnTo>
                  <a:lnTo>
                    <a:pt x="0" y="2404872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7835265" y="1130935"/>
            <a:ext cx="1229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838313" y="1503934"/>
            <a:ext cx="4125595" cy="2631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marR="121920" indent="-226060">
              <a:lnSpc>
                <a:spcPct val="100000"/>
              </a:lnSpc>
              <a:spcBef>
                <a:spcPts val="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b="1" spc="-10" dirty="0">
                <a:latin typeface="Arial"/>
                <a:cs typeface="Arial"/>
              </a:rPr>
              <a:t>Actual</a:t>
            </a:r>
            <a:r>
              <a:rPr sz="1300" b="1" spc="5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waste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managed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across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industries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depends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on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the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quantum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of</a:t>
            </a:r>
            <a:r>
              <a:rPr sz="1300" b="1" spc="10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waste</a:t>
            </a:r>
            <a:r>
              <a:rPr sz="1300" b="1" spc="1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generated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(Mn</a:t>
            </a:r>
            <a:r>
              <a:rPr sz="1300" b="1" spc="-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MT)</a:t>
            </a:r>
            <a:r>
              <a:rPr sz="1300" b="1" spc="-15" dirty="0">
                <a:latin typeface="Arial"/>
                <a:cs typeface="Arial"/>
              </a:rPr>
              <a:t> </a:t>
            </a:r>
            <a:r>
              <a:rPr sz="1300" spc="-10" dirty="0">
                <a:latin typeface="Arial MT"/>
                <a:cs typeface="Arial MT"/>
              </a:rPr>
              <a:t>and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b="1" spc="-10" dirty="0">
                <a:latin typeface="Arial"/>
                <a:cs typeface="Arial"/>
              </a:rPr>
              <a:t>overall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% compliance</a:t>
            </a:r>
            <a:r>
              <a:rPr sz="1300" b="1" spc="5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waste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management 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policies</a:t>
            </a:r>
            <a:endParaRPr sz="1300">
              <a:latin typeface="Arial MT"/>
              <a:cs typeface="Arial MT"/>
            </a:endParaRPr>
          </a:p>
          <a:p>
            <a:pPr marL="238125" marR="95250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spc="-10" dirty="0">
                <a:latin typeface="Arial MT"/>
                <a:cs typeface="Arial MT"/>
              </a:rPr>
              <a:t>Over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the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past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~15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years,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the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major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contribution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 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increase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 managed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waste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(~13%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CAGR)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has 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come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from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~8%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15" dirty="0">
                <a:latin typeface="Arial"/>
                <a:cs typeface="Arial"/>
              </a:rPr>
              <a:t>CAGR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increase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quantum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of </a:t>
            </a:r>
            <a:r>
              <a:rPr sz="1300" b="1" spc="-350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waste</a:t>
            </a:r>
            <a:r>
              <a:rPr sz="1300" b="1" spc="-1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generated</a:t>
            </a:r>
            <a:endParaRPr sz="1300">
              <a:latin typeface="Arial"/>
              <a:cs typeface="Arial"/>
            </a:endParaRPr>
          </a:p>
          <a:p>
            <a:pPr marL="238125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b="1" spc="-5" dirty="0">
                <a:latin typeface="Arial"/>
                <a:cs typeface="Arial"/>
              </a:rPr>
              <a:t>Compliance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%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has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only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increased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at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b="1" spc="-15" dirty="0">
                <a:latin typeface="Arial"/>
                <a:cs typeface="Arial"/>
              </a:rPr>
              <a:t>CAGR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of</a:t>
            </a:r>
            <a:endParaRPr sz="1300">
              <a:latin typeface="Arial"/>
              <a:cs typeface="Arial"/>
            </a:endParaRPr>
          </a:p>
          <a:p>
            <a:pPr marL="238125" marR="5080">
              <a:lnSpc>
                <a:spcPct val="100000"/>
              </a:lnSpc>
            </a:pPr>
            <a:r>
              <a:rPr sz="1300" b="1" spc="-5" dirty="0">
                <a:latin typeface="Arial"/>
                <a:cs typeface="Arial"/>
              </a:rPr>
              <a:t>~4%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in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the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same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timeframe,</a:t>
            </a:r>
            <a:r>
              <a:rPr sz="1300" spc="5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specifically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depressed </a:t>
            </a:r>
            <a:r>
              <a:rPr sz="1300" b="1" spc="-35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2015-2020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at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of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10" dirty="0">
                <a:latin typeface="Arial"/>
                <a:cs typeface="Arial"/>
              </a:rPr>
              <a:t>~2%</a:t>
            </a:r>
            <a:endParaRPr sz="1300">
              <a:latin typeface="Arial"/>
              <a:cs typeface="Arial"/>
            </a:endParaRPr>
          </a:p>
          <a:p>
            <a:pPr marL="238125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300" spc="-10" dirty="0">
                <a:latin typeface="Arial MT"/>
                <a:cs typeface="Arial MT"/>
              </a:rPr>
              <a:t>Support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which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could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potentially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drive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compliance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: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063865" y="4186250"/>
            <a:ext cx="3884295" cy="1961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0355" indent="-288290">
              <a:lnSpc>
                <a:spcPct val="100000"/>
              </a:lnSpc>
              <a:spcBef>
                <a:spcPts val="95"/>
              </a:spcBef>
              <a:buFont typeface="Arial MT"/>
              <a:buChar char="—"/>
              <a:tabLst>
                <a:tab pos="300990" algn="l"/>
              </a:tabLst>
            </a:pPr>
            <a:r>
              <a:rPr sz="1300" b="1" spc="-5" dirty="0">
                <a:latin typeface="Arial"/>
                <a:cs typeface="Arial"/>
              </a:rPr>
              <a:t>Single</a:t>
            </a:r>
            <a:r>
              <a:rPr sz="1300" b="1" spc="10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window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clearance</a:t>
            </a:r>
            <a:r>
              <a:rPr sz="1300" b="1" spc="4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for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setting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up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of</a:t>
            </a:r>
            <a:endParaRPr sz="1300">
              <a:latin typeface="Arial MT"/>
              <a:cs typeface="Arial MT"/>
            </a:endParaRPr>
          </a:p>
          <a:p>
            <a:pPr marL="300355">
              <a:lnSpc>
                <a:spcPct val="100000"/>
              </a:lnSpc>
              <a:spcBef>
                <a:spcPts val="5"/>
              </a:spcBef>
            </a:pPr>
            <a:r>
              <a:rPr sz="1300" spc="-5" dirty="0">
                <a:latin typeface="Arial MT"/>
                <a:cs typeface="Arial MT"/>
              </a:rPr>
              <a:t>hazardous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waste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disposal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facility</a:t>
            </a:r>
            <a:endParaRPr sz="1300">
              <a:latin typeface="Arial MT"/>
              <a:cs typeface="Arial MT"/>
            </a:endParaRPr>
          </a:p>
          <a:p>
            <a:pPr marL="300355" marR="5080" indent="-288290">
              <a:lnSpc>
                <a:spcPct val="100000"/>
              </a:lnSpc>
              <a:spcBef>
                <a:spcPts val="600"/>
              </a:spcBef>
              <a:buChar char="—"/>
              <a:tabLst>
                <a:tab pos="300990" algn="l"/>
              </a:tabLst>
            </a:pPr>
            <a:r>
              <a:rPr sz="1300" spc="-5" dirty="0">
                <a:latin typeface="Arial MT"/>
                <a:cs typeface="Arial MT"/>
              </a:rPr>
              <a:t>CPCB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SPCBs to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do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surveillance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take 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action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against</a:t>
            </a:r>
            <a:r>
              <a:rPr sz="1300" b="1" spc="3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industrial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units</a:t>
            </a:r>
            <a:r>
              <a:rPr sz="1300" b="1" spc="3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that</a:t>
            </a:r>
            <a:r>
              <a:rPr sz="1300" b="1" spc="2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generate 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hazardous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waste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but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are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not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registered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with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the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TSDFs</a:t>
            </a:r>
            <a:endParaRPr sz="1300">
              <a:latin typeface="Arial MT"/>
              <a:cs typeface="Arial MT"/>
            </a:endParaRPr>
          </a:p>
          <a:p>
            <a:pPr marL="300355" marR="445770" indent="-288290">
              <a:lnSpc>
                <a:spcPct val="100000"/>
              </a:lnSpc>
              <a:spcBef>
                <a:spcPts val="600"/>
              </a:spcBef>
              <a:buFont typeface="Arial MT"/>
              <a:buChar char="—"/>
              <a:tabLst>
                <a:tab pos="300990" algn="l"/>
              </a:tabLst>
            </a:pPr>
            <a:r>
              <a:rPr sz="1300" b="1" spc="-10" dirty="0">
                <a:latin typeface="Arial"/>
                <a:cs typeface="Arial"/>
              </a:rPr>
              <a:t>Setting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up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of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new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waste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management </a:t>
            </a:r>
            <a:r>
              <a:rPr sz="1300" b="1" spc="-5" dirty="0">
                <a:latin typeface="Arial"/>
                <a:cs typeface="Arial"/>
              </a:rPr>
              <a:t> facilities</a:t>
            </a:r>
            <a:r>
              <a:rPr sz="1300" b="1" spc="5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reduce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transportation</a:t>
            </a:r>
            <a:r>
              <a:rPr sz="1300" spc="6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cost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and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increase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compliance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339084" y="1232916"/>
            <a:ext cx="137160" cy="139065"/>
          </a:xfrm>
          <a:custGeom>
            <a:avLst/>
            <a:gdLst/>
            <a:ahLst/>
            <a:cxnLst/>
            <a:rect l="l" t="t" r="r" b="b"/>
            <a:pathLst>
              <a:path w="137160" h="139065">
                <a:moveTo>
                  <a:pt x="137160" y="0"/>
                </a:moveTo>
                <a:lnTo>
                  <a:pt x="0" y="0"/>
                </a:lnTo>
                <a:lnTo>
                  <a:pt x="0" y="138684"/>
                </a:lnTo>
                <a:lnTo>
                  <a:pt x="137160" y="138684"/>
                </a:lnTo>
                <a:lnTo>
                  <a:pt x="137160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3515105" y="1214754"/>
            <a:ext cx="8756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Compliance,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%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4623815" y="1232916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5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B3B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4801361" y="1214754"/>
            <a:ext cx="13055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Actual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waste </a:t>
            </a:r>
            <a:r>
              <a:rPr sz="1000" spc="-5" dirty="0">
                <a:latin typeface="Arial MT"/>
                <a:cs typeface="Arial MT"/>
              </a:rPr>
              <a:t>managed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78739" y="16002"/>
            <a:ext cx="1753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</a:t>
            </a:r>
            <a:r>
              <a:rPr sz="1200" b="1" spc="-5" dirty="0">
                <a:latin typeface="Arial"/>
                <a:cs typeface="Arial"/>
              </a:rPr>
              <a:t>rs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Sustain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bili</a:t>
            </a:r>
            <a:r>
              <a:rPr sz="1200" b="1" spc="-5" dirty="0">
                <a:latin typeface="Arial"/>
                <a:cs typeface="Arial"/>
              </a:rPr>
              <a:t>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7620761" y="1192530"/>
            <a:ext cx="0" cy="5075555"/>
          </a:xfrm>
          <a:custGeom>
            <a:avLst/>
            <a:gdLst/>
            <a:ahLst/>
            <a:cxnLst/>
            <a:rect l="l" t="t" r="r" b="b"/>
            <a:pathLst>
              <a:path h="5075555">
                <a:moveTo>
                  <a:pt x="0" y="0"/>
                </a:moveTo>
                <a:lnTo>
                  <a:pt x="0" y="507523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5" name="object 7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76" name="object 7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14222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5" dirty="0"/>
              <a:t>17,</a:t>
            </a:r>
            <a:r>
              <a:rPr spc="-140" dirty="0"/>
              <a:t> </a:t>
            </a:r>
            <a:r>
              <a:rPr spc="-195" dirty="0"/>
              <a:t>18.</a:t>
            </a:r>
            <a:r>
              <a:rPr spc="-130" dirty="0"/>
              <a:t> </a:t>
            </a:r>
            <a:r>
              <a:rPr spc="-45" dirty="0"/>
              <a:t>Non-standardization</a:t>
            </a:r>
            <a:r>
              <a:rPr spc="-160" dirty="0"/>
              <a:t> </a:t>
            </a:r>
            <a:r>
              <a:rPr spc="-114" dirty="0"/>
              <a:t>in</a:t>
            </a:r>
            <a:r>
              <a:rPr spc="-200" dirty="0"/>
              <a:t> </a:t>
            </a:r>
            <a:r>
              <a:rPr spc="-70" dirty="0"/>
              <a:t>laws</a:t>
            </a:r>
            <a:r>
              <a:rPr spc="-155" dirty="0"/>
              <a:t> </a:t>
            </a:r>
            <a:r>
              <a:rPr spc="80" dirty="0"/>
              <a:t>and</a:t>
            </a:r>
            <a:r>
              <a:rPr spc="-165" dirty="0"/>
              <a:t> </a:t>
            </a:r>
            <a:r>
              <a:rPr spc="-35" dirty="0"/>
              <a:t>classification</a:t>
            </a:r>
            <a:r>
              <a:rPr spc="-165" dirty="0"/>
              <a:t> </a:t>
            </a:r>
            <a:r>
              <a:rPr spc="-229" dirty="0"/>
              <a:t>is</a:t>
            </a:r>
            <a:r>
              <a:rPr spc="-200" dirty="0"/>
              <a:t> </a:t>
            </a:r>
            <a:r>
              <a:rPr spc="-20" dirty="0"/>
              <a:t>negatively</a:t>
            </a:r>
            <a:r>
              <a:rPr spc="-195" dirty="0"/>
              <a:t> </a:t>
            </a:r>
            <a:r>
              <a:rPr spc="15" dirty="0"/>
              <a:t>affecting </a:t>
            </a:r>
            <a:r>
              <a:rPr spc="-755" dirty="0"/>
              <a:t> </a:t>
            </a:r>
            <a:r>
              <a:rPr spc="-120" dirty="0"/>
              <a:t>t</a:t>
            </a:r>
            <a:r>
              <a:rPr spc="30" dirty="0"/>
              <a:t>he</a:t>
            </a:r>
            <a:r>
              <a:rPr spc="-165" dirty="0"/>
              <a:t> </a:t>
            </a:r>
            <a:r>
              <a:rPr spc="260" dirty="0"/>
              <a:t>c</a:t>
            </a:r>
            <a:r>
              <a:rPr spc="-5" dirty="0"/>
              <a:t>hem</a:t>
            </a:r>
            <a:r>
              <a:rPr spc="-155" dirty="0"/>
              <a:t>i</a:t>
            </a:r>
            <a:r>
              <a:rPr spc="95" dirty="0"/>
              <a:t>cal</a:t>
            </a:r>
            <a:r>
              <a:rPr spc="-185" dirty="0"/>
              <a:t> </a:t>
            </a:r>
            <a:r>
              <a:rPr spc="-155" dirty="0"/>
              <a:t>i</a:t>
            </a:r>
            <a:r>
              <a:rPr spc="-85" dirty="0"/>
              <a:t>ndus</a:t>
            </a:r>
            <a:r>
              <a:rPr spc="-55" dirty="0"/>
              <a:t>t</a:t>
            </a:r>
            <a:r>
              <a:rPr spc="-204" dirty="0"/>
              <a:t>ry</a:t>
            </a:r>
            <a:r>
              <a:rPr spc="-180" dirty="0"/>
              <a:t> </a:t>
            </a:r>
            <a:r>
              <a:rPr spc="-229" dirty="0"/>
              <a:t>(</a:t>
            </a:r>
            <a:r>
              <a:rPr spc="-135" dirty="0"/>
              <a:t>2</a:t>
            </a:r>
            <a:r>
              <a:rPr spc="-90" dirty="0"/>
              <a:t>/</a:t>
            </a:r>
            <a:r>
              <a:rPr spc="-185" dirty="0"/>
              <a:t>3</a:t>
            </a:r>
            <a:r>
              <a:rPr spc="-190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483197"/>
            <a:ext cx="59213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https://www.downtoearth.org.in/news/environment/poison-unlimited-india-s-chemicals-industry-remains-dangerously-68718 </a:t>
            </a:r>
            <a:r>
              <a:rPr sz="800" dirty="0">
                <a:solidFill>
                  <a:srgbClr val="0462C1"/>
                </a:solidFill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https://</a:t>
            </a:r>
            <a:r>
              <a:rPr sz="800" spc="-5" dirty="0">
                <a:latin typeface="Arial MT"/>
                <a:cs typeface="Arial MT"/>
                <a:hlinkClick r:id="rId3"/>
              </a:rPr>
              <a:t>www.rit.edu/ehs/globally-harmonized-system-ghs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77592" y="1072926"/>
            <a:ext cx="312989" cy="45107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10542" y="1072926"/>
            <a:ext cx="451073" cy="45107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794129" y="1613407"/>
            <a:ext cx="454787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Absence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national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policy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chemical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use,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production and safety results in </a:t>
            </a:r>
            <a:r>
              <a:rPr sz="1400" b="1" dirty="0">
                <a:latin typeface="Arial"/>
                <a:cs typeface="Arial"/>
              </a:rPr>
              <a:t>limited </a:t>
            </a:r>
            <a:r>
              <a:rPr sz="1400" b="1" spc="-5" dirty="0">
                <a:latin typeface="Arial"/>
                <a:cs typeface="Arial"/>
              </a:rPr>
              <a:t>co-ordination </a:t>
            </a:r>
            <a:r>
              <a:rPr sz="1400" b="1" dirty="0">
                <a:latin typeface="Arial"/>
                <a:cs typeface="Arial"/>
              </a:rPr>
              <a:t> between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involved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stakeholders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08431" y="2382011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>
                <a:moveTo>
                  <a:pt x="0" y="0"/>
                </a:moveTo>
                <a:lnTo>
                  <a:pt x="640397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03947" y="2389632"/>
            <a:ext cx="4629150" cy="0"/>
          </a:xfrm>
          <a:custGeom>
            <a:avLst/>
            <a:gdLst/>
            <a:ahLst/>
            <a:cxnLst/>
            <a:rect l="l" t="t" r="r" b="b"/>
            <a:pathLst>
              <a:path w="4629150">
                <a:moveTo>
                  <a:pt x="0" y="0"/>
                </a:moveTo>
                <a:lnTo>
                  <a:pt x="46291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Delay</a:t>
            </a:r>
            <a:r>
              <a:rPr spc="-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dirty="0"/>
              <a:t>implementation</a:t>
            </a:r>
            <a:r>
              <a:rPr spc="-3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b="1" spc="-5" dirty="0">
                <a:latin typeface="Arial"/>
                <a:cs typeface="Arial"/>
              </a:rPr>
              <a:t>Globally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Harmonized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System </a:t>
            </a:r>
            <a:r>
              <a:rPr b="1" spc="-37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(GHS) </a:t>
            </a:r>
            <a:r>
              <a:rPr dirty="0"/>
              <a:t>of classification and labeling of chemicals is </a:t>
            </a:r>
            <a:r>
              <a:rPr spc="5" dirty="0"/>
              <a:t> </a:t>
            </a:r>
            <a:r>
              <a:rPr dirty="0"/>
              <a:t>compromising</a:t>
            </a:r>
            <a:r>
              <a:rPr spc="-40" dirty="0"/>
              <a:t> </a:t>
            </a:r>
            <a:r>
              <a:rPr dirty="0"/>
              <a:t>chemical</a:t>
            </a:r>
            <a:r>
              <a:rPr spc="-30" dirty="0"/>
              <a:t> </a:t>
            </a:r>
            <a:r>
              <a:rPr dirty="0"/>
              <a:t>safety</a:t>
            </a:r>
            <a:r>
              <a:rPr spc="-3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dirty="0"/>
              <a:t>quality</a:t>
            </a:r>
            <a:r>
              <a:rPr spc="-35" dirty="0"/>
              <a:t> </a:t>
            </a:r>
            <a:r>
              <a:rPr dirty="0"/>
              <a:t>standards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/>
          </a:p>
          <a:p>
            <a:pPr marL="241300" marR="358140" indent="-226060">
              <a:lnSpc>
                <a:spcPct val="100000"/>
              </a:lnSpc>
              <a:buFont typeface="Wingdings"/>
              <a:buChar char=""/>
              <a:tabLst>
                <a:tab pos="241300" algn="l"/>
                <a:tab pos="241935" algn="l"/>
              </a:tabLst>
            </a:pPr>
            <a:r>
              <a:rPr spc="-10" dirty="0"/>
              <a:t>India has </a:t>
            </a:r>
            <a:r>
              <a:rPr spc="-15" dirty="0"/>
              <a:t>experienced </a:t>
            </a:r>
            <a:r>
              <a:rPr b="1" spc="-10" dirty="0">
                <a:latin typeface="Arial"/>
                <a:cs typeface="Arial"/>
              </a:rPr>
              <a:t>130+ </a:t>
            </a:r>
            <a:r>
              <a:rPr b="1" spc="-15" dirty="0">
                <a:latin typeface="Arial"/>
                <a:cs typeface="Arial"/>
              </a:rPr>
              <a:t>accidents </a:t>
            </a:r>
            <a:r>
              <a:rPr b="1" spc="-10" dirty="0">
                <a:latin typeface="Arial"/>
                <a:cs typeface="Arial"/>
              </a:rPr>
              <a:t>and 250+ 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5" dirty="0">
                <a:latin typeface="Arial"/>
                <a:cs typeface="Arial"/>
              </a:rPr>
              <a:t>deaths </a:t>
            </a:r>
            <a:r>
              <a:rPr spc="-15" dirty="0"/>
              <a:t>resulting </a:t>
            </a:r>
            <a:r>
              <a:rPr spc="-10" dirty="0"/>
              <a:t>from </a:t>
            </a:r>
            <a:r>
              <a:rPr spc="-15" dirty="0"/>
              <a:t>chemical incidents </a:t>
            </a:r>
            <a:r>
              <a:rPr spc="-10" dirty="0"/>
              <a:t>in the past </a:t>
            </a:r>
            <a:r>
              <a:rPr spc="-375" dirty="0"/>
              <a:t> </a:t>
            </a:r>
            <a:r>
              <a:rPr spc="-15" dirty="0"/>
              <a:t>decade.</a:t>
            </a:r>
          </a:p>
          <a:p>
            <a:pPr marL="241300" marR="231775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41300" algn="l"/>
                <a:tab pos="241935" algn="l"/>
              </a:tabLst>
            </a:pPr>
            <a:r>
              <a:rPr spc="-10" dirty="0"/>
              <a:t>GHS </a:t>
            </a:r>
            <a:r>
              <a:rPr spc="-15" dirty="0"/>
              <a:t>provides </a:t>
            </a:r>
            <a:r>
              <a:rPr dirty="0"/>
              <a:t>a </a:t>
            </a:r>
            <a:r>
              <a:rPr b="1" spc="-15" dirty="0">
                <a:latin typeface="Arial"/>
                <a:cs typeface="Arial"/>
              </a:rPr>
              <a:t>common, coherent approach </a:t>
            </a:r>
            <a:r>
              <a:rPr b="1" spc="-10" dirty="0">
                <a:latin typeface="Arial"/>
                <a:cs typeface="Arial"/>
              </a:rPr>
              <a:t>to 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5" dirty="0">
                <a:latin typeface="Arial"/>
                <a:cs typeface="Arial"/>
              </a:rPr>
              <a:t>defining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and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spc="-15" dirty="0">
                <a:latin typeface="Arial"/>
                <a:cs typeface="Arial"/>
              </a:rPr>
              <a:t>classifying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chemical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hazards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spc="-10" dirty="0"/>
              <a:t>and</a:t>
            </a:r>
            <a:r>
              <a:rPr spc="-35" dirty="0"/>
              <a:t> </a:t>
            </a:r>
            <a:r>
              <a:rPr spc="-10" dirty="0"/>
              <a:t>the </a:t>
            </a:r>
            <a:r>
              <a:rPr spc="-375" dirty="0"/>
              <a:t> </a:t>
            </a:r>
            <a:r>
              <a:rPr spc="-15" dirty="0"/>
              <a:t>protective</a:t>
            </a:r>
            <a:r>
              <a:rPr spc="-45" dirty="0"/>
              <a:t> </a:t>
            </a:r>
            <a:r>
              <a:rPr spc="-15" dirty="0"/>
              <a:t>measures</a:t>
            </a:r>
            <a:r>
              <a:rPr spc="-40" dirty="0"/>
              <a:t> </a:t>
            </a:r>
            <a:r>
              <a:rPr spc="-10" dirty="0"/>
              <a:t>necessary</a:t>
            </a:r>
            <a:r>
              <a:rPr spc="-60" dirty="0"/>
              <a:t> </a:t>
            </a:r>
            <a:r>
              <a:rPr spc="-5" dirty="0"/>
              <a:t>to</a:t>
            </a:r>
            <a:r>
              <a:rPr spc="-45" dirty="0"/>
              <a:t> </a:t>
            </a:r>
            <a:r>
              <a:rPr spc="-15" dirty="0"/>
              <a:t>prevent</a:t>
            </a:r>
            <a:r>
              <a:rPr spc="-25" dirty="0"/>
              <a:t> </a:t>
            </a:r>
            <a:r>
              <a:rPr spc="-15" dirty="0"/>
              <a:t>exposure.</a:t>
            </a:r>
          </a:p>
          <a:p>
            <a:pPr marL="241300" marR="1433195" indent="-226060">
              <a:lnSpc>
                <a:spcPct val="100000"/>
              </a:lnSpc>
              <a:spcBef>
                <a:spcPts val="605"/>
              </a:spcBef>
              <a:buFont typeface="Wingdings"/>
              <a:buChar char=""/>
              <a:tabLst>
                <a:tab pos="241300" algn="l"/>
                <a:tab pos="241935" algn="l"/>
              </a:tabLst>
            </a:pPr>
            <a:r>
              <a:rPr spc="-5" dirty="0"/>
              <a:t>It</a:t>
            </a:r>
            <a:r>
              <a:rPr spc="-35" dirty="0"/>
              <a:t> </a:t>
            </a:r>
            <a:r>
              <a:rPr spc="-15" dirty="0"/>
              <a:t>standardizes</a:t>
            </a:r>
            <a:r>
              <a:rPr spc="-55" dirty="0"/>
              <a:t> </a:t>
            </a:r>
            <a:r>
              <a:rPr dirty="0"/>
              <a:t>3</a:t>
            </a:r>
            <a:r>
              <a:rPr spc="-20" dirty="0"/>
              <a:t> </a:t>
            </a:r>
            <a:r>
              <a:rPr spc="-15" dirty="0"/>
              <a:t>elements</a:t>
            </a:r>
            <a:r>
              <a:rPr spc="-35" dirty="0"/>
              <a:t> </a:t>
            </a:r>
            <a:r>
              <a:rPr spc="-5" dirty="0"/>
              <a:t>to</a:t>
            </a:r>
            <a:r>
              <a:rPr spc="-20" dirty="0"/>
              <a:t> </a:t>
            </a:r>
            <a:r>
              <a:rPr spc="-15" dirty="0"/>
              <a:t>facilitate </a:t>
            </a:r>
            <a:r>
              <a:rPr spc="-375" dirty="0"/>
              <a:t> </a:t>
            </a:r>
            <a:r>
              <a:rPr spc="-10" dirty="0"/>
              <a:t>this</a:t>
            </a:r>
            <a:r>
              <a:rPr spc="-45" dirty="0"/>
              <a:t> </a:t>
            </a:r>
            <a:r>
              <a:rPr dirty="0"/>
              <a:t>:</a:t>
            </a:r>
          </a:p>
          <a:p>
            <a:pPr marL="529590" lvl="1" indent="-288925">
              <a:lnSpc>
                <a:spcPct val="100000"/>
              </a:lnSpc>
              <a:spcBef>
                <a:spcPts val="405"/>
              </a:spcBef>
              <a:buChar char="—"/>
              <a:tabLst>
                <a:tab pos="530225" algn="l"/>
              </a:tabLst>
            </a:pPr>
            <a:r>
              <a:rPr sz="1400" spc="-15" dirty="0">
                <a:latin typeface="Arial MT"/>
                <a:cs typeface="Arial MT"/>
              </a:rPr>
              <a:t>Criteria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for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spc="-15" dirty="0">
                <a:latin typeface="Arial"/>
                <a:cs typeface="Arial"/>
              </a:rPr>
              <a:t>classification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of</a:t>
            </a:r>
            <a:r>
              <a:rPr sz="1400" b="1" spc="-15" dirty="0">
                <a:latin typeface="Arial"/>
                <a:cs typeface="Arial"/>
              </a:rPr>
              <a:t> hazards</a:t>
            </a:r>
            <a:endParaRPr sz="1400">
              <a:latin typeface="Arial"/>
              <a:cs typeface="Arial"/>
            </a:endParaRPr>
          </a:p>
          <a:p>
            <a:pPr marL="529590" lvl="1" indent="-288925">
              <a:lnSpc>
                <a:spcPct val="100000"/>
              </a:lnSpc>
              <a:spcBef>
                <a:spcPts val="395"/>
              </a:spcBef>
              <a:buChar char="—"/>
              <a:tabLst>
                <a:tab pos="530225" algn="l"/>
              </a:tabLst>
            </a:pPr>
            <a:r>
              <a:rPr sz="1400" spc="-15" dirty="0">
                <a:latin typeface="Arial MT"/>
                <a:cs typeface="Arial MT"/>
              </a:rPr>
              <a:t>Criteria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for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b="1" spc="-15" dirty="0">
                <a:latin typeface="Arial"/>
                <a:cs typeface="Arial"/>
              </a:rPr>
              <a:t>labelling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of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chemicals</a:t>
            </a:r>
            <a:endParaRPr sz="1400">
              <a:latin typeface="Arial"/>
              <a:cs typeface="Arial"/>
            </a:endParaRPr>
          </a:p>
          <a:p>
            <a:pPr marL="529590" lvl="1" indent="-288925">
              <a:lnSpc>
                <a:spcPct val="100000"/>
              </a:lnSpc>
              <a:spcBef>
                <a:spcPts val="400"/>
              </a:spcBef>
              <a:buChar char="—"/>
              <a:tabLst>
                <a:tab pos="530225" algn="l"/>
              </a:tabLst>
            </a:pPr>
            <a:r>
              <a:rPr sz="1400" spc="-35" dirty="0">
                <a:latin typeface="Arial MT"/>
                <a:cs typeface="Arial MT"/>
              </a:rPr>
              <a:t>Template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for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b="1" spc="-10" dirty="0">
                <a:latin typeface="Arial"/>
                <a:cs typeface="Arial"/>
              </a:rPr>
              <a:t>Safety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Data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Sheets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spc="-10" dirty="0">
                <a:latin typeface="Arial MT"/>
                <a:cs typeface="Arial MT"/>
              </a:rPr>
              <a:t>(SDS)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008876" y="1080516"/>
            <a:ext cx="0" cy="5310505"/>
          </a:xfrm>
          <a:custGeom>
            <a:avLst/>
            <a:gdLst/>
            <a:ahLst/>
            <a:cxnLst/>
            <a:rect l="l" t="t" r="r" b="b"/>
            <a:pathLst>
              <a:path h="5310505">
                <a:moveTo>
                  <a:pt x="0" y="0"/>
                </a:moveTo>
                <a:lnTo>
                  <a:pt x="0" y="5310187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95427" y="1614931"/>
            <a:ext cx="9931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Challen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5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94129" y="2474213"/>
            <a:ext cx="50292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 MT"/>
                <a:cs typeface="Arial MT"/>
              </a:rPr>
              <a:t>9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union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ministries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are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20" dirty="0">
                <a:latin typeface="Arial MT"/>
                <a:cs typeface="Arial MT"/>
              </a:rPr>
              <a:t>involved</a:t>
            </a:r>
            <a:r>
              <a:rPr sz="1400" spc="1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in</a:t>
            </a:r>
            <a:r>
              <a:rPr sz="1400" spc="-15" dirty="0">
                <a:latin typeface="Arial MT"/>
                <a:cs typeface="Arial MT"/>
              </a:rPr>
              <a:t> chemical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sector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policy-making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: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97176" y="2763774"/>
            <a:ext cx="4923155" cy="331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21209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b="1" spc="-10" dirty="0">
                <a:latin typeface="Arial"/>
                <a:cs typeface="Arial"/>
              </a:rPr>
              <a:t>MoEFCC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spc="-10" dirty="0">
                <a:latin typeface="Arial MT"/>
                <a:cs typeface="Arial MT"/>
              </a:rPr>
              <a:t>is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the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nodal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ministry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to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enforce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the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Environment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(Pro</a:t>
            </a:r>
            <a:r>
              <a:rPr sz="1400" spc="-10" dirty="0">
                <a:latin typeface="Arial MT"/>
                <a:cs typeface="Arial MT"/>
              </a:rPr>
              <a:t>t</a:t>
            </a:r>
            <a:r>
              <a:rPr sz="1400" spc="-15" dirty="0">
                <a:latin typeface="Arial MT"/>
                <a:cs typeface="Arial MT"/>
              </a:rPr>
              <a:t>e</a:t>
            </a:r>
            <a:r>
              <a:rPr sz="1400" spc="-10" dirty="0">
                <a:latin typeface="Arial MT"/>
                <a:cs typeface="Arial MT"/>
              </a:rPr>
              <a:t>ct</a:t>
            </a:r>
            <a:r>
              <a:rPr sz="1400" spc="-15" dirty="0">
                <a:latin typeface="Arial MT"/>
                <a:cs typeface="Arial MT"/>
              </a:rPr>
              <a:t>ion</a:t>
            </a:r>
            <a:r>
              <a:rPr sz="1400" dirty="0">
                <a:latin typeface="Arial MT"/>
                <a:cs typeface="Arial MT"/>
              </a:rPr>
              <a:t>)</a:t>
            </a:r>
            <a:r>
              <a:rPr sz="1400" spc="-1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A</a:t>
            </a:r>
            <a:r>
              <a:rPr sz="1400" spc="-10" dirty="0">
                <a:latin typeface="Arial MT"/>
                <a:cs typeface="Arial MT"/>
              </a:rPr>
              <a:t>ct</a:t>
            </a:r>
            <a:r>
              <a:rPr sz="1400" dirty="0">
                <a:latin typeface="Arial MT"/>
                <a:cs typeface="Arial MT"/>
              </a:rPr>
              <a:t>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198</a:t>
            </a:r>
            <a:r>
              <a:rPr sz="1400" dirty="0">
                <a:latin typeface="Arial MT"/>
                <a:cs typeface="Arial MT"/>
              </a:rPr>
              <a:t>6</a:t>
            </a:r>
            <a:endParaRPr sz="1400">
              <a:latin typeface="Arial MT"/>
              <a:cs typeface="Arial MT"/>
            </a:endParaRPr>
          </a:p>
          <a:p>
            <a:pPr marL="238125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b="1" spc="-10" dirty="0">
                <a:latin typeface="Arial"/>
                <a:cs typeface="Arial"/>
              </a:rPr>
              <a:t>Ministry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of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Commerce,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Ministry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of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Finance</a:t>
            </a:r>
            <a:r>
              <a:rPr sz="1400" spc="-15" dirty="0">
                <a:latin typeface="Arial MT"/>
                <a:cs typeface="Arial MT"/>
              </a:rPr>
              <a:t>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regulates</a:t>
            </a:r>
            <a:endParaRPr sz="14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400" spc="-15" dirty="0">
                <a:latin typeface="Arial MT"/>
                <a:cs typeface="Arial MT"/>
              </a:rPr>
              <a:t>import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and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export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of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chemicals</a:t>
            </a:r>
            <a:endParaRPr sz="1400">
              <a:latin typeface="Arial MT"/>
              <a:cs typeface="Arial MT"/>
            </a:endParaRPr>
          </a:p>
          <a:p>
            <a:pPr marL="238125" marR="276225" indent="-226060" algn="just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760" algn="l"/>
              </a:tabLst>
            </a:pPr>
            <a:r>
              <a:rPr sz="1400" b="1" spc="-10" dirty="0">
                <a:latin typeface="Arial"/>
                <a:cs typeface="Arial"/>
              </a:rPr>
              <a:t>Ministry of </a:t>
            </a:r>
            <a:r>
              <a:rPr sz="1400" b="1" spc="-15" dirty="0">
                <a:latin typeface="Arial"/>
                <a:cs typeface="Arial"/>
              </a:rPr>
              <a:t>Health </a:t>
            </a:r>
            <a:r>
              <a:rPr sz="1400" b="1" spc="-10" dirty="0">
                <a:latin typeface="Arial"/>
                <a:cs typeface="Arial"/>
              </a:rPr>
              <a:t>and Family </a:t>
            </a:r>
            <a:r>
              <a:rPr sz="1400" b="1" spc="-15" dirty="0">
                <a:latin typeface="Arial"/>
                <a:cs typeface="Arial"/>
              </a:rPr>
              <a:t>Planning</a:t>
            </a:r>
            <a:r>
              <a:rPr sz="1400" spc="-15" dirty="0">
                <a:latin typeface="Arial MT"/>
                <a:cs typeface="Arial MT"/>
              </a:rPr>
              <a:t>, along with </a:t>
            </a:r>
            <a:r>
              <a:rPr sz="1400" spc="-10" dirty="0">
                <a:latin typeface="Arial MT"/>
                <a:cs typeface="Arial MT"/>
              </a:rPr>
              <a:t>the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b="1" spc="-10" dirty="0">
                <a:latin typeface="Arial"/>
                <a:cs typeface="Arial"/>
              </a:rPr>
              <a:t>Ministry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of</a:t>
            </a:r>
            <a:r>
              <a:rPr sz="1400" b="1" spc="-90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Agriculture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and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Farmers’</a:t>
            </a:r>
            <a:r>
              <a:rPr sz="1400" b="1" spc="-110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Welfare</a:t>
            </a:r>
            <a:r>
              <a:rPr sz="1400" spc="-15" dirty="0">
                <a:latin typeface="Arial MT"/>
                <a:cs typeface="Arial MT"/>
              </a:rPr>
              <a:t>,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regulate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laws</a:t>
            </a:r>
            <a:r>
              <a:rPr sz="1400" spc="-10" dirty="0">
                <a:latin typeface="Arial MT"/>
                <a:cs typeface="Arial MT"/>
              </a:rPr>
              <a:t> that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handle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consumer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interest</a:t>
            </a:r>
            <a:endParaRPr sz="1400">
              <a:latin typeface="Arial MT"/>
              <a:cs typeface="Arial MT"/>
            </a:endParaRPr>
          </a:p>
          <a:p>
            <a:pPr marL="238125" marR="56515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b="1" spc="-10" dirty="0">
                <a:latin typeface="Arial"/>
                <a:cs typeface="Arial"/>
              </a:rPr>
              <a:t>Ministry of </a:t>
            </a:r>
            <a:r>
              <a:rPr sz="1400" b="1" spc="-15" dirty="0">
                <a:latin typeface="Arial"/>
                <a:cs typeface="Arial"/>
              </a:rPr>
              <a:t>Road </a:t>
            </a:r>
            <a:r>
              <a:rPr sz="1400" b="1" spc="-25" dirty="0">
                <a:latin typeface="Arial"/>
                <a:cs typeface="Arial"/>
              </a:rPr>
              <a:t>Transport </a:t>
            </a:r>
            <a:r>
              <a:rPr sz="1400" b="1" spc="-10" dirty="0">
                <a:latin typeface="Arial"/>
                <a:cs typeface="Arial"/>
              </a:rPr>
              <a:t>and </a:t>
            </a:r>
            <a:r>
              <a:rPr sz="1400" b="1" spc="-15" dirty="0">
                <a:latin typeface="Arial"/>
                <a:cs typeface="Arial"/>
              </a:rPr>
              <a:t>Highways</a:t>
            </a:r>
            <a:r>
              <a:rPr sz="1400" spc="-15" dirty="0">
                <a:latin typeface="Arial MT"/>
                <a:cs typeface="Arial MT"/>
              </a:rPr>
              <a:t>, along with </a:t>
            </a:r>
            <a:r>
              <a:rPr sz="1400" spc="-10" dirty="0">
                <a:latin typeface="Arial MT"/>
                <a:cs typeface="Arial MT"/>
              </a:rPr>
              <a:t>the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b="1" spc="-10" dirty="0">
                <a:latin typeface="Arial"/>
                <a:cs typeface="Arial"/>
              </a:rPr>
              <a:t>Ministry of </a:t>
            </a:r>
            <a:r>
              <a:rPr sz="1400" b="1" spc="-15" dirty="0">
                <a:latin typeface="Arial"/>
                <a:cs typeface="Arial"/>
              </a:rPr>
              <a:t>Shipping</a:t>
            </a:r>
            <a:r>
              <a:rPr sz="1400" spc="-15" dirty="0">
                <a:latin typeface="Arial MT"/>
                <a:cs typeface="Arial MT"/>
              </a:rPr>
              <a:t>, </a:t>
            </a:r>
            <a:r>
              <a:rPr sz="1400" spc="-10" dirty="0">
                <a:latin typeface="Arial MT"/>
                <a:cs typeface="Arial MT"/>
              </a:rPr>
              <a:t>ensure </a:t>
            </a:r>
            <a:r>
              <a:rPr sz="1400" spc="-15" dirty="0">
                <a:latin typeface="Arial MT"/>
                <a:cs typeface="Arial MT"/>
              </a:rPr>
              <a:t>implementation </a:t>
            </a:r>
            <a:r>
              <a:rPr sz="1400" spc="-10" dirty="0">
                <a:latin typeface="Arial MT"/>
                <a:cs typeface="Arial MT"/>
              </a:rPr>
              <a:t>of 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transportation</a:t>
            </a:r>
            <a:r>
              <a:rPr sz="1400" spc="-7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laws</a:t>
            </a:r>
            <a:endParaRPr sz="14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600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b="1" spc="-10" dirty="0">
                <a:latin typeface="Arial"/>
                <a:cs typeface="Arial"/>
              </a:rPr>
              <a:t>Ministry of </a:t>
            </a:r>
            <a:r>
              <a:rPr sz="1400" b="1" spc="-15" dirty="0">
                <a:latin typeface="Arial"/>
                <a:cs typeface="Arial"/>
              </a:rPr>
              <a:t>Labour </a:t>
            </a:r>
            <a:r>
              <a:rPr sz="1400" b="1" spc="-10" dirty="0">
                <a:latin typeface="Arial"/>
                <a:cs typeface="Arial"/>
              </a:rPr>
              <a:t>and </a:t>
            </a:r>
            <a:r>
              <a:rPr sz="1400" b="1" spc="-20" dirty="0">
                <a:latin typeface="Arial"/>
                <a:cs typeface="Arial"/>
              </a:rPr>
              <a:t>Employment </a:t>
            </a:r>
            <a:r>
              <a:rPr sz="1400" spc="-10" dirty="0">
                <a:latin typeface="Arial MT"/>
                <a:cs typeface="Arial MT"/>
              </a:rPr>
              <a:t>is </a:t>
            </a:r>
            <a:r>
              <a:rPr sz="1400" spc="-15" dirty="0">
                <a:latin typeface="Arial MT"/>
                <a:cs typeface="Arial MT"/>
              </a:rPr>
              <a:t>concerned with </a:t>
            </a:r>
            <a:r>
              <a:rPr sz="1400" spc="-10" dirty="0">
                <a:latin typeface="Arial MT"/>
                <a:cs typeface="Arial MT"/>
              </a:rPr>
              <a:t>the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safety and </a:t>
            </a:r>
            <a:r>
              <a:rPr sz="1400" spc="-15" dirty="0">
                <a:latin typeface="Arial MT"/>
                <a:cs typeface="Arial MT"/>
              </a:rPr>
              <a:t>occupational </a:t>
            </a:r>
            <a:r>
              <a:rPr sz="1400" spc="-10" dirty="0">
                <a:latin typeface="Arial MT"/>
                <a:cs typeface="Arial MT"/>
              </a:rPr>
              <a:t>health and, the </a:t>
            </a:r>
            <a:r>
              <a:rPr sz="1400" b="1" spc="-10" dirty="0">
                <a:latin typeface="Arial"/>
                <a:cs typeface="Arial"/>
              </a:rPr>
              <a:t>Ministry of 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Commerce </a:t>
            </a:r>
            <a:r>
              <a:rPr sz="1400" b="1" spc="-10" dirty="0">
                <a:latin typeface="Arial"/>
                <a:cs typeface="Arial"/>
              </a:rPr>
              <a:t>and </a:t>
            </a:r>
            <a:r>
              <a:rPr sz="1400" b="1" spc="-15" dirty="0">
                <a:latin typeface="Arial"/>
                <a:cs typeface="Arial"/>
              </a:rPr>
              <a:t>Industry </a:t>
            </a:r>
            <a:r>
              <a:rPr sz="1400" spc="-10" dirty="0">
                <a:latin typeface="Arial MT"/>
                <a:cs typeface="Arial MT"/>
              </a:rPr>
              <a:t>is </a:t>
            </a:r>
            <a:r>
              <a:rPr sz="1400" spc="-15" dirty="0">
                <a:latin typeface="Arial MT"/>
                <a:cs typeface="Arial MT"/>
              </a:rPr>
              <a:t>concerned with </a:t>
            </a:r>
            <a:r>
              <a:rPr sz="1400" spc="-10" dirty="0">
                <a:latin typeface="Arial MT"/>
                <a:cs typeface="Arial MT"/>
              </a:rPr>
              <a:t>the use of 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spc="-15" dirty="0">
                <a:latin typeface="Arial MT"/>
                <a:cs typeface="Arial MT"/>
              </a:rPr>
              <a:t>explosives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5427" y="2475737"/>
            <a:ext cx="6902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Details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8739" y="16002"/>
            <a:ext cx="1753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</a:t>
            </a:r>
            <a:r>
              <a:rPr sz="1200" b="1" spc="-5" dirty="0">
                <a:latin typeface="Arial"/>
                <a:cs typeface="Arial"/>
              </a:rPr>
              <a:t>rs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Sustain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bili</a:t>
            </a:r>
            <a:r>
              <a:rPr sz="1200" b="1" spc="-5" dirty="0">
                <a:latin typeface="Arial"/>
                <a:cs typeface="Arial"/>
              </a:rPr>
              <a:t>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44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8" name="object 1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523220" cy="662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pc="-195" dirty="0"/>
              <a:t>17,</a:t>
            </a:r>
            <a:r>
              <a:rPr spc="-135" dirty="0"/>
              <a:t> </a:t>
            </a:r>
            <a:r>
              <a:rPr spc="-195" dirty="0"/>
              <a:t>18.</a:t>
            </a:r>
            <a:r>
              <a:rPr spc="-125" dirty="0"/>
              <a:t> </a:t>
            </a:r>
            <a:r>
              <a:rPr spc="-70" dirty="0"/>
              <a:t>India</a:t>
            </a:r>
            <a:r>
              <a:rPr spc="-165" dirty="0"/>
              <a:t> </a:t>
            </a:r>
            <a:r>
              <a:rPr spc="-70" dirty="0"/>
              <a:t>scores</a:t>
            </a:r>
            <a:r>
              <a:rPr spc="-160" dirty="0"/>
              <a:t> </a:t>
            </a:r>
            <a:r>
              <a:rPr spc="-40" dirty="0"/>
              <a:t>lower</a:t>
            </a:r>
            <a:r>
              <a:rPr spc="-160" dirty="0"/>
              <a:t> </a:t>
            </a:r>
            <a:r>
              <a:rPr spc="85" dirty="0"/>
              <a:t>and</a:t>
            </a:r>
            <a:r>
              <a:rPr spc="-160" dirty="0"/>
              <a:t> </a:t>
            </a:r>
            <a:r>
              <a:rPr spc="-60" dirty="0"/>
              <a:t>observes</a:t>
            </a:r>
            <a:r>
              <a:rPr spc="-170" dirty="0"/>
              <a:t> </a:t>
            </a:r>
            <a:r>
              <a:rPr spc="-5" dirty="0"/>
              <a:t>comparatively</a:t>
            </a:r>
            <a:r>
              <a:rPr spc="-195" dirty="0"/>
              <a:t> </a:t>
            </a:r>
            <a:r>
              <a:rPr spc="-20" dirty="0"/>
              <a:t>low</a:t>
            </a:r>
            <a:r>
              <a:rPr spc="-150" dirty="0"/>
              <a:t> </a:t>
            </a:r>
            <a:r>
              <a:rPr spc="-220" dirty="0"/>
              <a:t>#</a:t>
            </a:r>
            <a:r>
              <a:rPr spc="-165" dirty="0"/>
              <a:t> </a:t>
            </a:r>
            <a:r>
              <a:rPr spc="10" dirty="0"/>
              <a:t>of</a:t>
            </a:r>
            <a:r>
              <a:rPr spc="-155" dirty="0"/>
              <a:t> </a:t>
            </a:r>
            <a:r>
              <a:rPr spc="5" dirty="0"/>
              <a:t>co.’s</a:t>
            </a:r>
            <a:r>
              <a:rPr spc="-130" dirty="0"/>
              <a:t> </a:t>
            </a:r>
            <a:r>
              <a:rPr spc="-50" dirty="0"/>
              <a:t>reporting</a:t>
            </a:r>
          </a:p>
          <a:p>
            <a:pPr marL="12700">
              <a:lnSpc>
                <a:spcPts val="2510"/>
              </a:lnSpc>
            </a:pPr>
            <a:r>
              <a:rPr spc="-140" dirty="0"/>
              <a:t>ES</a:t>
            </a:r>
            <a:r>
              <a:rPr spc="-155" dirty="0"/>
              <a:t>G</a:t>
            </a:r>
            <a:r>
              <a:rPr spc="-170" dirty="0"/>
              <a:t> </a:t>
            </a:r>
            <a:r>
              <a:rPr spc="130" dirty="0"/>
              <a:t>p</a:t>
            </a:r>
            <a:r>
              <a:rPr dirty="0"/>
              <a:t>erformance</a:t>
            </a:r>
            <a:r>
              <a:rPr spc="-165" dirty="0"/>
              <a:t> </a:t>
            </a:r>
            <a:r>
              <a:rPr spc="-229" dirty="0"/>
              <a:t>(</a:t>
            </a:r>
            <a:r>
              <a:rPr spc="-135" dirty="0"/>
              <a:t>3</a:t>
            </a:r>
            <a:r>
              <a:rPr spc="-90" dirty="0"/>
              <a:t>/</a:t>
            </a:r>
            <a:r>
              <a:rPr spc="-185" dirty="0"/>
              <a:t>3</a:t>
            </a:r>
            <a:r>
              <a:rPr spc="-190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385052"/>
            <a:ext cx="92265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1.</a:t>
            </a:r>
            <a:r>
              <a:rPr sz="800" spc="254" dirty="0">
                <a:latin typeface="Arial MT"/>
                <a:cs typeface="Arial MT"/>
              </a:rPr>
              <a:t>  </a:t>
            </a:r>
            <a:r>
              <a:rPr sz="800" dirty="0">
                <a:latin typeface="Arial MT"/>
                <a:cs typeface="Arial MT"/>
              </a:rPr>
              <a:t>Top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50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Indian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global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companies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on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market</a:t>
            </a:r>
            <a:r>
              <a:rPr sz="800" spc="-5" dirty="0">
                <a:latin typeface="Arial MT"/>
                <a:cs typeface="Arial MT"/>
              </a:rPr>
              <a:t> capitalization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taken;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S&amp;P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ESG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data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10" dirty="0">
                <a:latin typeface="Arial MT"/>
                <a:cs typeface="Arial MT"/>
              </a:rPr>
              <a:t>was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only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available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for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10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50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Indian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5" dirty="0">
                <a:latin typeface="Arial MT"/>
                <a:cs typeface="Arial MT"/>
              </a:rPr>
              <a:t>companies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43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50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global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companies.</a:t>
            </a:r>
            <a:r>
              <a:rPr sz="800" spc="229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Note: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Comp </a:t>
            </a:r>
            <a:r>
              <a:rPr sz="800" spc="-5" dirty="0">
                <a:latin typeface="Arial MT"/>
                <a:cs typeface="Arial MT"/>
              </a:rPr>
              <a:t>stands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for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Company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427" y="6606946"/>
            <a:ext cx="40132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6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S&amp;P</a:t>
            </a:r>
            <a:r>
              <a:rPr sz="800" spc="5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2021,</a:t>
            </a:r>
            <a:r>
              <a:rPr sz="800" spc="110" dirty="0">
                <a:latin typeface="Arial MT"/>
                <a:cs typeface="Arial MT"/>
              </a:rPr>
              <a:t> </a:t>
            </a:r>
            <a:r>
              <a:rPr sz="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 MT"/>
                <a:cs typeface="Arial MT"/>
                <a:hlinkClick r:id="rId2"/>
              </a:rPr>
              <a:t>https://www.spglobal.com/esg/solutions/data-intelligence-esg-scores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3458210" cy="257810"/>
          </a:xfrm>
          <a:custGeom>
            <a:avLst/>
            <a:gdLst/>
            <a:ahLst/>
            <a:cxnLst/>
            <a:rect l="l" t="t" r="r" b="b"/>
            <a:pathLst>
              <a:path w="3458210" h="257810">
                <a:moveTo>
                  <a:pt x="0" y="257555"/>
                </a:moveTo>
                <a:lnTo>
                  <a:pt x="3457955" y="257555"/>
                </a:lnTo>
                <a:lnTo>
                  <a:pt x="3457955" y="0"/>
                </a:lnTo>
                <a:lnTo>
                  <a:pt x="0" y="0"/>
                </a:lnTo>
                <a:lnTo>
                  <a:pt x="0" y="257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8739" y="16002"/>
            <a:ext cx="1753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</a:t>
            </a:r>
            <a:r>
              <a:rPr sz="1200" b="1" spc="-5" dirty="0">
                <a:latin typeface="Arial"/>
                <a:cs typeface="Arial"/>
              </a:rPr>
              <a:t>rs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Sustain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bili</a:t>
            </a:r>
            <a:r>
              <a:rPr sz="1200" b="1" spc="-5" dirty="0">
                <a:latin typeface="Arial"/>
                <a:cs typeface="Arial"/>
              </a:rPr>
              <a:t>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32414" y="998982"/>
            <a:ext cx="84645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85" dirty="0">
                <a:latin typeface="Arial MT"/>
                <a:cs typeface="Arial MT"/>
              </a:rPr>
              <a:t>B</a:t>
            </a:r>
            <a:r>
              <a:rPr sz="800" spc="-40" dirty="0">
                <a:latin typeface="Arial MT"/>
                <a:cs typeface="Arial MT"/>
              </a:rPr>
              <a:t>e</a:t>
            </a:r>
            <a:r>
              <a:rPr sz="800" spc="-50" dirty="0">
                <a:latin typeface="Arial MT"/>
                <a:cs typeface="Arial MT"/>
              </a:rPr>
              <a:t>l</a:t>
            </a:r>
            <a:r>
              <a:rPr sz="800" spc="-65" dirty="0">
                <a:latin typeface="Arial MT"/>
                <a:cs typeface="Arial MT"/>
              </a:rPr>
              <a:t>o</a:t>
            </a:r>
            <a:r>
              <a:rPr sz="800" spc="65" dirty="0">
                <a:latin typeface="Arial MT"/>
                <a:cs typeface="Arial MT"/>
              </a:rPr>
              <a:t>w</a:t>
            </a:r>
            <a:r>
              <a:rPr sz="800" spc="-30" dirty="0">
                <a:latin typeface="Arial MT"/>
                <a:cs typeface="Arial MT"/>
              </a:rPr>
              <a:t>p</a:t>
            </a:r>
            <a:r>
              <a:rPr sz="800" spc="-55" dirty="0">
                <a:latin typeface="Arial MT"/>
                <a:cs typeface="Arial MT"/>
              </a:rPr>
              <a:t>ee</a:t>
            </a:r>
            <a:r>
              <a:rPr sz="800" dirty="0">
                <a:latin typeface="Arial MT"/>
                <a:cs typeface="Arial MT"/>
              </a:rPr>
              <a:t>r</a:t>
            </a:r>
            <a:r>
              <a:rPr sz="800" spc="-110" dirty="0">
                <a:latin typeface="Arial MT"/>
                <a:cs typeface="Arial MT"/>
              </a:rPr>
              <a:t> </a:t>
            </a:r>
            <a:r>
              <a:rPr sz="800" spc="-55" dirty="0">
                <a:latin typeface="Arial MT"/>
                <a:cs typeface="Arial MT"/>
              </a:rPr>
              <a:t>ave</a:t>
            </a:r>
            <a:r>
              <a:rPr sz="800" spc="-65" dirty="0">
                <a:latin typeface="Arial MT"/>
                <a:cs typeface="Arial MT"/>
              </a:rPr>
              <a:t>r</a:t>
            </a:r>
            <a:r>
              <a:rPr sz="800" spc="-15" dirty="0">
                <a:latin typeface="Arial MT"/>
                <a:cs typeface="Arial MT"/>
              </a:rPr>
              <a:t>a</a:t>
            </a:r>
            <a:r>
              <a:rPr sz="800" spc="-5" dirty="0">
                <a:latin typeface="Arial MT"/>
                <a:cs typeface="Arial MT"/>
              </a:rPr>
              <a:t>g</a:t>
            </a:r>
            <a:r>
              <a:rPr sz="800" dirty="0">
                <a:latin typeface="Arial MT"/>
                <a:cs typeface="Arial MT"/>
              </a:rPr>
              <a:t>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60332" y="1002030"/>
            <a:ext cx="86741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15" dirty="0">
                <a:latin typeface="Arial MT"/>
                <a:cs typeface="Arial MT"/>
              </a:rPr>
              <a:t>A</a:t>
            </a:r>
            <a:r>
              <a:rPr sz="800" spc="-30" dirty="0">
                <a:latin typeface="Arial MT"/>
                <a:cs typeface="Arial MT"/>
              </a:rPr>
              <a:t>b</a:t>
            </a:r>
            <a:r>
              <a:rPr sz="800" spc="-15" dirty="0">
                <a:latin typeface="Arial MT"/>
                <a:cs typeface="Arial MT"/>
              </a:rPr>
              <a:t>o</a:t>
            </a:r>
            <a:r>
              <a:rPr sz="800" spc="-55" dirty="0">
                <a:latin typeface="Arial MT"/>
                <a:cs typeface="Arial MT"/>
              </a:rPr>
              <a:t>v</a:t>
            </a:r>
            <a:r>
              <a:rPr sz="800" dirty="0">
                <a:latin typeface="Arial MT"/>
                <a:cs typeface="Arial MT"/>
              </a:rPr>
              <a:t>e</a:t>
            </a:r>
            <a:r>
              <a:rPr sz="800" spc="-95" dirty="0">
                <a:latin typeface="Arial MT"/>
                <a:cs typeface="Arial MT"/>
              </a:rPr>
              <a:t> </a:t>
            </a:r>
            <a:r>
              <a:rPr sz="800" spc="-30" dirty="0">
                <a:latin typeface="Arial MT"/>
                <a:cs typeface="Arial MT"/>
              </a:rPr>
              <a:t>p</a:t>
            </a:r>
            <a:r>
              <a:rPr sz="800" spc="-55" dirty="0">
                <a:latin typeface="Arial MT"/>
                <a:cs typeface="Arial MT"/>
              </a:rPr>
              <a:t>e</a:t>
            </a:r>
            <a:r>
              <a:rPr sz="800" spc="-50" dirty="0">
                <a:latin typeface="Arial MT"/>
                <a:cs typeface="Arial MT"/>
              </a:rPr>
              <a:t>e</a:t>
            </a:r>
            <a:r>
              <a:rPr sz="800" dirty="0">
                <a:latin typeface="Arial MT"/>
                <a:cs typeface="Arial MT"/>
              </a:rPr>
              <a:t>r</a:t>
            </a:r>
            <a:r>
              <a:rPr sz="800" spc="-70" dirty="0">
                <a:latin typeface="Arial MT"/>
                <a:cs typeface="Arial MT"/>
              </a:rPr>
              <a:t> </a:t>
            </a:r>
            <a:r>
              <a:rPr sz="800" spc="-55" dirty="0">
                <a:latin typeface="Arial MT"/>
                <a:cs typeface="Arial MT"/>
              </a:rPr>
              <a:t>ave</a:t>
            </a:r>
            <a:r>
              <a:rPr sz="800" spc="-65" dirty="0">
                <a:latin typeface="Arial MT"/>
                <a:cs typeface="Arial MT"/>
              </a:rPr>
              <a:t>r</a:t>
            </a:r>
            <a:r>
              <a:rPr sz="800" spc="-15" dirty="0">
                <a:latin typeface="Arial MT"/>
                <a:cs typeface="Arial MT"/>
              </a:rPr>
              <a:t>a</a:t>
            </a:r>
            <a:r>
              <a:rPr sz="800" spc="-5" dirty="0">
                <a:latin typeface="Arial MT"/>
                <a:cs typeface="Arial MT"/>
              </a:rPr>
              <a:t>g</a:t>
            </a:r>
            <a:r>
              <a:rPr sz="800" dirty="0">
                <a:latin typeface="Arial MT"/>
                <a:cs typeface="Arial MT"/>
              </a:rPr>
              <a:t>e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82556" y="1004316"/>
            <a:ext cx="1028700" cy="135636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2534411" y="1757172"/>
            <a:ext cx="2628900" cy="0"/>
          </a:xfrm>
          <a:custGeom>
            <a:avLst/>
            <a:gdLst/>
            <a:ahLst/>
            <a:cxnLst/>
            <a:rect l="l" t="t" r="r" b="b"/>
            <a:pathLst>
              <a:path w="2628900">
                <a:moveTo>
                  <a:pt x="0" y="0"/>
                </a:moveTo>
                <a:lnTo>
                  <a:pt x="2628900" y="0"/>
                </a:lnTo>
              </a:path>
            </a:pathLst>
          </a:custGeom>
          <a:ln w="6350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18176" y="1757172"/>
            <a:ext cx="3113405" cy="0"/>
          </a:xfrm>
          <a:custGeom>
            <a:avLst/>
            <a:gdLst/>
            <a:ahLst/>
            <a:cxnLst/>
            <a:rect l="l" t="t" r="r" b="b"/>
            <a:pathLst>
              <a:path w="3113404">
                <a:moveTo>
                  <a:pt x="0" y="0"/>
                </a:moveTo>
                <a:lnTo>
                  <a:pt x="3113024" y="0"/>
                </a:lnTo>
              </a:path>
            </a:pathLst>
          </a:custGeom>
          <a:ln w="6350">
            <a:solidFill>
              <a:srgbClr val="B3B3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21457" y="1550034"/>
            <a:ext cx="1207135" cy="439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Arial"/>
                <a:cs typeface="Arial"/>
              </a:rPr>
              <a:t>In</a:t>
            </a:r>
            <a:r>
              <a:rPr sz="1100" b="1" spc="-10" dirty="0">
                <a:latin typeface="Arial"/>
                <a:cs typeface="Arial"/>
              </a:rPr>
              <a:t>d</a:t>
            </a:r>
            <a:r>
              <a:rPr sz="1100" b="1" dirty="0">
                <a:latin typeface="Arial"/>
                <a:cs typeface="Arial"/>
              </a:rPr>
              <a:t>ian</a:t>
            </a:r>
            <a:r>
              <a:rPr sz="1100" b="1" spc="-2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c</a:t>
            </a:r>
            <a:r>
              <a:rPr sz="1100" b="1" spc="-5" dirty="0">
                <a:latin typeface="Arial"/>
                <a:cs typeface="Arial"/>
              </a:rPr>
              <a:t>o</a:t>
            </a:r>
            <a:r>
              <a:rPr sz="1100" b="1" dirty="0">
                <a:latin typeface="Arial"/>
                <a:cs typeface="Arial"/>
              </a:rPr>
              <a:t>mpa</a:t>
            </a:r>
            <a:r>
              <a:rPr sz="1100" b="1" spc="-5" dirty="0">
                <a:latin typeface="Arial"/>
                <a:cs typeface="Arial"/>
              </a:rPr>
              <a:t>n</a:t>
            </a:r>
            <a:r>
              <a:rPr sz="1100" b="1" dirty="0">
                <a:latin typeface="Arial"/>
                <a:cs typeface="Arial"/>
              </a:rPr>
              <a:t>ies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  <a:tabLst>
                <a:tab pos="451484" algn="l"/>
                <a:tab pos="893444" algn="l"/>
              </a:tabLst>
            </a:pPr>
            <a:r>
              <a:rPr sz="1000" b="1" spc="-5" dirty="0">
                <a:latin typeface="Arial"/>
                <a:cs typeface="Arial"/>
              </a:rPr>
              <a:t>Co 1	Co 2	Co 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42130" y="1550034"/>
            <a:ext cx="2592070" cy="439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Arial"/>
                <a:cs typeface="Arial"/>
              </a:rPr>
              <a:t>Global</a:t>
            </a:r>
            <a:r>
              <a:rPr sz="1100" b="1" spc="-8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companies</a:t>
            </a:r>
            <a:endParaRPr sz="1100">
              <a:latin typeface="Arial"/>
              <a:cs typeface="Arial"/>
            </a:endParaRPr>
          </a:p>
          <a:p>
            <a:pPr marR="51435" algn="r">
              <a:lnSpc>
                <a:spcPct val="100000"/>
              </a:lnSpc>
              <a:spcBef>
                <a:spcPts val="730"/>
              </a:spcBef>
              <a:tabLst>
                <a:tab pos="441325" algn="l"/>
                <a:tab pos="880744" algn="l"/>
                <a:tab pos="1804670" algn="l"/>
                <a:tab pos="2244725" algn="l"/>
              </a:tabLst>
            </a:pPr>
            <a:r>
              <a:rPr sz="1000" b="1" spc="-5" dirty="0">
                <a:latin typeface="Arial"/>
                <a:cs typeface="Arial"/>
              </a:rPr>
              <a:t>Co 4	Co 5	</a:t>
            </a:r>
            <a:r>
              <a:rPr sz="1000" b="1" spc="10" dirty="0">
                <a:latin typeface="Arial"/>
                <a:cs typeface="Arial"/>
              </a:rPr>
              <a:t>T</a:t>
            </a:r>
            <a:r>
              <a:rPr sz="1000" b="1" dirty="0">
                <a:latin typeface="Arial"/>
                <a:cs typeface="Arial"/>
              </a:rPr>
              <a:t>o</a:t>
            </a:r>
            <a:r>
              <a:rPr sz="1000" b="1" spc="-5" dirty="0">
                <a:latin typeface="Arial"/>
                <a:cs typeface="Arial"/>
              </a:rPr>
              <a:t>p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10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Co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1</a:t>
            </a:r>
            <a:r>
              <a:rPr sz="1000" b="1" dirty="0">
                <a:latin typeface="Arial"/>
                <a:cs typeface="Arial"/>
              </a:rPr>
              <a:t>	</a:t>
            </a:r>
            <a:r>
              <a:rPr sz="1000" b="1" spc="-5" dirty="0">
                <a:latin typeface="Arial"/>
                <a:cs typeface="Arial"/>
              </a:rPr>
              <a:t>Co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2</a:t>
            </a:r>
            <a:r>
              <a:rPr sz="1000" b="1" dirty="0">
                <a:latin typeface="Arial"/>
                <a:cs typeface="Arial"/>
              </a:rPr>
              <a:t>	</a:t>
            </a:r>
            <a:r>
              <a:rPr sz="1000" b="1" spc="-5" dirty="0">
                <a:latin typeface="Arial"/>
                <a:cs typeface="Arial"/>
              </a:rPr>
              <a:t>Co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28561" y="1811781"/>
            <a:ext cx="17983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2120" algn="l"/>
                <a:tab pos="893444" algn="l"/>
              </a:tabLst>
            </a:pPr>
            <a:r>
              <a:rPr sz="1000" b="1" spc="-5" dirty="0">
                <a:latin typeface="Arial"/>
                <a:cs typeface="Arial"/>
              </a:rPr>
              <a:t>Co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4	Co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5	</a:t>
            </a:r>
            <a:r>
              <a:rPr sz="1000" b="1" dirty="0">
                <a:latin typeface="Arial"/>
                <a:cs typeface="Arial"/>
              </a:rPr>
              <a:t>Top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10</a:t>
            </a:r>
            <a:r>
              <a:rPr sz="1000" b="1" spc="26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Top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50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7616" y="5200068"/>
            <a:ext cx="345907" cy="328883"/>
          </a:xfrm>
          <a:prstGeom prst="rect">
            <a:avLst/>
          </a:prstGeom>
        </p:spPr>
      </p:pic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408431" y="2055876"/>
          <a:ext cx="7923530" cy="388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6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6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38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6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19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06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19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7497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42900">
                <a:tc gridSpan="2">
                  <a:txBody>
                    <a:bodyPr/>
                    <a:lstStyle/>
                    <a:p>
                      <a:pPr marL="3810">
                        <a:lnSpc>
                          <a:spcPts val="1205"/>
                        </a:lnSpc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Environmental</a:t>
                      </a:r>
                      <a:r>
                        <a:rPr sz="1050" b="1" spc="4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7" baseline="2777" dirty="0">
                          <a:latin typeface="Arial MT"/>
                          <a:cs typeface="Arial MT"/>
                        </a:rPr>
                        <a:t>Climate</a:t>
                      </a:r>
                      <a:endParaRPr sz="1500" baseline="2777">
                        <a:latin typeface="Arial MT"/>
                        <a:cs typeface="Arial MT"/>
                      </a:endParaRPr>
                    </a:p>
                    <a:p>
                      <a:pPr marL="1034415">
                        <a:lnSpc>
                          <a:spcPts val="1170"/>
                        </a:lnSpc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strategy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88D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74295" marB="0">
                    <a:lnL w="76200">
                      <a:solidFill>
                        <a:srgbClr val="FFFFFF"/>
                      </a:solidFill>
                      <a:prstDash val="solid"/>
                    </a:lnL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178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spc="40" dirty="0">
                          <a:latin typeface="Arial MT"/>
                          <a:cs typeface="Arial MT"/>
                        </a:rPr>
                        <a:t>W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r-re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l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at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d  risks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15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F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89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Op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rat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on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eco- 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efficiency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9CAB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9CA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8699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75">
                <a:tc rowSpan="4"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Social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095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Product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te</a:t>
                      </a:r>
                      <a:r>
                        <a:rPr sz="1000" spc="-15" dirty="0">
                          <a:latin typeface="Arial MT"/>
                          <a:cs typeface="Arial MT"/>
                        </a:rPr>
                        <a:t>w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ard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h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p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9CABF1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9CAB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49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Hu</a:t>
                      </a:r>
                      <a:r>
                        <a:rPr sz="1000" spc="2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an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pi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tal 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development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8699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3452E8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3452E8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220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8699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8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429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Customer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relationship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20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g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000" spc="15" dirty="0">
                          <a:latin typeface="Arial MT"/>
                          <a:cs typeface="Arial MT"/>
                        </a:rPr>
                        <a:t>m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t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2065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1557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9CAB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4859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50495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1557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18415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5720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76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Occupational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health</a:t>
                      </a:r>
                      <a:r>
                        <a:rPr sz="10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&amp;</a:t>
                      </a:r>
                      <a:r>
                        <a:rPr sz="10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safety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9CAB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30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15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6CF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879A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47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8699EE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1125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475">
                <a:tc rowSpan="2">
                  <a:txBody>
                    <a:bodyPr/>
                    <a:lstStyle/>
                    <a:p>
                      <a:pPr marL="3810" marR="11811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050" b="1" spc="-10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ernance</a:t>
                      </a:r>
                      <a:r>
                        <a:rPr sz="10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&amp;  Economics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314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Codes of 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 b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i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o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n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d</a:t>
                      </a:r>
                      <a:r>
                        <a:rPr sz="1000" spc="-5" dirty="0">
                          <a:latin typeface="Arial MT"/>
                          <a:cs typeface="Arial MT"/>
                        </a:rPr>
                        <a:t>u</a:t>
                      </a:r>
                      <a:r>
                        <a:rPr sz="1000" spc="5" dirty="0">
                          <a:latin typeface="Arial MT"/>
                          <a:cs typeface="Arial MT"/>
                        </a:rPr>
                        <a:t>c</a:t>
                      </a:r>
                      <a:r>
                        <a:rPr sz="1000" dirty="0">
                          <a:latin typeface="Arial MT"/>
                          <a:cs typeface="Arial MT"/>
                        </a:rPr>
                        <a:t>t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3452E8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10489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B3B3B3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4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020" marB="0"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Innovation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MT"/>
                          <a:cs typeface="Arial MT"/>
                        </a:rPr>
                        <a:t>management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0" marB="0"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dirty="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62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5E75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99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78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0985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486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B3B3B3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140">
                <a:tc gridSpan="2"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50" b="1" spc="-5" dirty="0">
                          <a:latin typeface="Arial"/>
                          <a:cs typeface="Arial"/>
                        </a:rPr>
                        <a:t>Overall</a:t>
                      </a:r>
                      <a:r>
                        <a:rPr sz="105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5" dirty="0">
                          <a:latin typeface="Arial"/>
                          <a:cs typeface="Arial"/>
                        </a:rPr>
                        <a:t>ESG</a:t>
                      </a:r>
                      <a:endParaRPr sz="1050">
                        <a:latin typeface="Arial"/>
                        <a:cs typeface="Arial"/>
                      </a:endParaRPr>
                    </a:p>
                    <a:p>
                      <a:pPr marL="3810">
                        <a:lnSpc>
                          <a:spcPts val="1210"/>
                        </a:lnSpc>
                        <a:spcBef>
                          <a:spcPts val="5"/>
                        </a:spcBef>
                      </a:pPr>
                      <a:r>
                        <a:rPr sz="1050" b="1" dirty="0">
                          <a:latin typeface="Arial"/>
                          <a:cs typeface="Arial"/>
                        </a:rPr>
                        <a:t>score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T w="3175">
                      <a:solidFill>
                        <a:srgbClr val="7E7E7E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76200">
                      <a:solidFill>
                        <a:srgbClr val="FFFFFF"/>
                      </a:solidFill>
                      <a:prstDash val="solid"/>
                    </a:lnL>
                    <a:lnR w="762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FFFFFF"/>
                      </a:solidFill>
                      <a:prstDash val="solid"/>
                    </a:lnL>
                    <a:lnT w="3175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8" name="object 1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1452" y="2258608"/>
            <a:ext cx="318235" cy="345907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7616" y="3389415"/>
            <a:ext cx="345907" cy="345907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413004" y="2007107"/>
            <a:ext cx="7918450" cy="0"/>
          </a:xfrm>
          <a:custGeom>
            <a:avLst/>
            <a:gdLst/>
            <a:ahLst/>
            <a:cxnLst/>
            <a:rect l="l" t="t" r="r" b="b"/>
            <a:pathLst>
              <a:path w="7918450">
                <a:moveTo>
                  <a:pt x="0" y="0"/>
                </a:moveTo>
                <a:lnTo>
                  <a:pt x="791845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965818" y="1550035"/>
            <a:ext cx="1229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968867" y="1842262"/>
            <a:ext cx="2912745" cy="2449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spc="-5" dirty="0">
                <a:latin typeface="Arial MT"/>
                <a:cs typeface="Arial MT"/>
              </a:rPr>
              <a:t>The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avg.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overall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ESG</a:t>
            </a:r>
            <a:r>
              <a:rPr sz="1400" spc="-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score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the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top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10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Indian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chemical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co.’s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is</a:t>
            </a:r>
            <a:endParaRPr sz="1400">
              <a:latin typeface="Arial MT"/>
              <a:cs typeface="Arial MT"/>
            </a:endParaRPr>
          </a:p>
          <a:p>
            <a:pPr marL="238125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~55%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lower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than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global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peers'</a:t>
            </a:r>
            <a:endParaRPr sz="1400">
              <a:latin typeface="Arial"/>
              <a:cs typeface="Arial"/>
            </a:endParaRPr>
          </a:p>
          <a:p>
            <a:pPr marL="238125" marR="224154" indent="-226060">
              <a:lnSpc>
                <a:spcPct val="100000"/>
              </a:lnSpc>
              <a:spcBef>
                <a:spcPts val="2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India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ranks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low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esp.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areas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"/>
                <a:cs typeface="Arial"/>
              </a:rPr>
              <a:t>water-related </a:t>
            </a:r>
            <a:r>
              <a:rPr sz="1400" b="1" dirty="0">
                <a:latin typeface="Arial"/>
                <a:cs typeface="Arial"/>
              </a:rPr>
              <a:t>risks,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occupational </a:t>
            </a:r>
            <a:r>
              <a:rPr sz="1400" b="1" dirty="0">
                <a:latin typeface="Arial"/>
                <a:cs typeface="Arial"/>
              </a:rPr>
              <a:t>health &amp; safety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and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innovation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management</a:t>
            </a:r>
            <a:endParaRPr sz="1400">
              <a:latin typeface="Arial"/>
              <a:cs typeface="Arial"/>
            </a:endParaRPr>
          </a:p>
          <a:p>
            <a:pPr marL="238125" marR="29209" indent="-226060">
              <a:lnSpc>
                <a:spcPct val="100000"/>
              </a:lnSpc>
              <a:spcBef>
                <a:spcPts val="3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dirty="0">
                <a:latin typeface="Arial MT"/>
                <a:cs typeface="Arial MT"/>
              </a:rPr>
              <a:t>ESG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data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is </a:t>
            </a:r>
            <a:r>
              <a:rPr sz="1400" b="1" spc="-5" dirty="0">
                <a:latin typeface="Arial"/>
                <a:cs typeface="Arial"/>
              </a:rPr>
              <a:t>published/available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for only </a:t>
            </a:r>
            <a:r>
              <a:rPr sz="1400" b="1" dirty="0">
                <a:latin typeface="Arial"/>
                <a:cs typeface="Arial"/>
              </a:rPr>
              <a:t>10 </a:t>
            </a:r>
            <a:r>
              <a:rPr sz="1400" b="1" spc="-5" dirty="0">
                <a:latin typeface="Arial"/>
                <a:cs typeface="Arial"/>
              </a:rPr>
              <a:t>of the top </a:t>
            </a:r>
            <a:r>
              <a:rPr sz="1400" b="1" dirty="0">
                <a:latin typeface="Arial"/>
                <a:cs typeface="Arial"/>
              </a:rPr>
              <a:t>50 </a:t>
            </a:r>
            <a:r>
              <a:rPr sz="1400" b="1" spc="-5" dirty="0">
                <a:latin typeface="Arial"/>
                <a:cs typeface="Arial"/>
              </a:rPr>
              <a:t>Indian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companies, </a:t>
            </a:r>
            <a:r>
              <a:rPr sz="1400" dirty="0">
                <a:latin typeface="Arial MT"/>
                <a:cs typeface="Arial MT"/>
              </a:rPr>
              <a:t>compared to </a:t>
            </a:r>
            <a:r>
              <a:rPr sz="1400" spc="-5" dirty="0">
                <a:latin typeface="Arial MT"/>
                <a:cs typeface="Arial MT"/>
              </a:rPr>
              <a:t>43-50 </a:t>
            </a:r>
            <a:r>
              <a:rPr sz="140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globally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654033" y="1567433"/>
            <a:ext cx="0" cy="4472305"/>
          </a:xfrm>
          <a:custGeom>
            <a:avLst/>
            <a:gdLst/>
            <a:ahLst/>
            <a:cxnLst/>
            <a:rect l="l" t="t" r="r" b="b"/>
            <a:pathLst>
              <a:path h="4472305">
                <a:moveTo>
                  <a:pt x="0" y="0"/>
                </a:moveTo>
                <a:lnTo>
                  <a:pt x="0" y="44719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5" dirty="0"/>
              <a:t>19.</a:t>
            </a:r>
            <a:r>
              <a:rPr spc="-130" dirty="0"/>
              <a:t> </a:t>
            </a:r>
            <a:r>
              <a:rPr spc="-25" dirty="0"/>
              <a:t>Consider</a:t>
            </a:r>
            <a:r>
              <a:rPr spc="-170" dirty="0"/>
              <a:t> </a:t>
            </a:r>
            <a:r>
              <a:rPr spc="-35" dirty="0"/>
              <a:t>increasing</a:t>
            </a:r>
            <a:r>
              <a:rPr spc="-195" dirty="0"/>
              <a:t> </a:t>
            </a:r>
            <a:r>
              <a:rPr spc="-55" dirty="0"/>
              <a:t>Basic</a:t>
            </a:r>
            <a:r>
              <a:rPr spc="-175" dirty="0"/>
              <a:t> </a:t>
            </a:r>
            <a:r>
              <a:rPr spc="-75" dirty="0"/>
              <a:t>Customs</a:t>
            </a:r>
            <a:r>
              <a:rPr spc="-150" dirty="0"/>
              <a:t> </a:t>
            </a:r>
            <a:r>
              <a:rPr spc="-100" dirty="0"/>
              <a:t>Duty</a:t>
            </a:r>
            <a:r>
              <a:rPr spc="-155" dirty="0"/>
              <a:t> </a:t>
            </a:r>
            <a:r>
              <a:rPr spc="-100" dirty="0"/>
              <a:t>(BCD)</a:t>
            </a:r>
            <a:r>
              <a:rPr spc="-114" dirty="0"/>
              <a:t> </a:t>
            </a:r>
            <a:r>
              <a:rPr spc="-10" dirty="0"/>
              <a:t>to</a:t>
            </a:r>
            <a:r>
              <a:rPr spc="-155" dirty="0"/>
              <a:t> </a:t>
            </a:r>
            <a:r>
              <a:rPr spc="-345" dirty="0"/>
              <a:t>~7.5%</a:t>
            </a:r>
            <a:r>
              <a:rPr spc="-114" dirty="0"/>
              <a:t> </a:t>
            </a:r>
            <a:r>
              <a:rPr spc="-85" dirty="0"/>
              <a:t>from</a:t>
            </a:r>
            <a:r>
              <a:rPr spc="-155" dirty="0"/>
              <a:t> </a:t>
            </a:r>
            <a:r>
              <a:rPr spc="-315" dirty="0"/>
              <a:t>2.5%</a:t>
            </a:r>
            <a:r>
              <a:rPr spc="-114" dirty="0"/>
              <a:t> </a:t>
            </a:r>
            <a:r>
              <a:rPr spc="-10" dirty="0"/>
              <a:t>to</a:t>
            </a:r>
            <a:r>
              <a:rPr spc="-165" dirty="0"/>
              <a:t> </a:t>
            </a:r>
            <a:r>
              <a:rPr dirty="0"/>
              <a:t>make </a:t>
            </a:r>
            <a:r>
              <a:rPr spc="-760" dirty="0"/>
              <a:t> </a:t>
            </a:r>
            <a:r>
              <a:rPr spc="-25" dirty="0"/>
              <a:t>ethylene</a:t>
            </a:r>
            <a:r>
              <a:rPr spc="-185" dirty="0"/>
              <a:t> </a:t>
            </a:r>
            <a:r>
              <a:rPr dirty="0"/>
              <a:t>production</a:t>
            </a:r>
            <a:r>
              <a:rPr spc="-160" dirty="0"/>
              <a:t> </a:t>
            </a:r>
            <a:r>
              <a:rPr dirty="0"/>
              <a:t>viable</a:t>
            </a:r>
            <a:r>
              <a:rPr spc="-210" dirty="0"/>
              <a:t> </a:t>
            </a:r>
            <a:r>
              <a:rPr spc="-105" dirty="0"/>
              <a:t>in</a:t>
            </a:r>
            <a:r>
              <a:rPr spc="-180" dirty="0"/>
              <a:t> </a:t>
            </a:r>
            <a:r>
              <a:rPr spc="-70" dirty="0"/>
              <a:t>India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54736" y="1973579"/>
          <a:ext cx="7920355" cy="39738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1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6136">
                <a:tc>
                  <a:txBody>
                    <a:bodyPr/>
                    <a:lstStyle/>
                    <a:p>
                      <a:pPr marR="102235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Sr</a:t>
                      </a:r>
                      <a:r>
                        <a:rPr sz="16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No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Item</a:t>
                      </a:r>
                      <a:r>
                        <a:rPr sz="16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description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502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Unit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052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600" b="1" spc="-20" dirty="0">
                          <a:latin typeface="Arial"/>
                          <a:cs typeface="Arial"/>
                        </a:rPr>
                        <a:t>Value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1270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Initial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investment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Billion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US$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2.65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125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Raw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Materials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1886.4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689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By-product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credits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-1821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788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Utilities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613.5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335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spc="-15" dirty="0">
                          <a:latin typeface="Arial MT"/>
                          <a:cs typeface="Arial MT"/>
                        </a:rPr>
                        <a:t>Variable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costs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(Items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2+3+4)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678.8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26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14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90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Other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direct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5" dirty="0">
                          <a:latin typeface="Arial MT"/>
                          <a:cs typeface="Arial MT"/>
                        </a:rPr>
                        <a:t>costs</a:t>
                      </a:r>
                      <a:r>
                        <a:rPr sz="1350" spc="7" baseline="24691" dirty="0">
                          <a:latin typeface="Arial MT"/>
                          <a:cs typeface="Arial MT"/>
                        </a:rPr>
                        <a:t>1</a:t>
                      </a:r>
                      <a:endParaRPr sz="1350" baseline="24691">
                        <a:latin typeface="Arial MT"/>
                        <a:cs typeface="Arial MT"/>
                      </a:endParaRPr>
                    </a:p>
                  </a:txBody>
                  <a:tcPr marL="0" marR="0" marT="8890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90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30.3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890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217">
                <a:tc>
                  <a:txBody>
                    <a:bodyPr/>
                    <a:lstStyle/>
                    <a:p>
                      <a:pPr marR="9525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Plant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indirect</a:t>
                      </a:r>
                      <a:r>
                        <a:rPr sz="14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costs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75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28.7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38735" marB="0"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8.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Plant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cash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cost</a:t>
                      </a:r>
                      <a:r>
                        <a:rPr sz="14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(Items</a:t>
                      </a:r>
                      <a:r>
                        <a:rPr sz="14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5+6+7)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737.8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5384">
                <a:tc>
                  <a:txBody>
                    <a:bodyPr/>
                    <a:lstStyle/>
                    <a:p>
                      <a:pPr marR="98425"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9.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144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SG&amp;A</a:t>
                      </a:r>
                      <a:r>
                        <a:rPr sz="14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penses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144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$/ton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144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56.3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144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5095">
                <a:tc>
                  <a:txBody>
                    <a:bodyPr/>
                    <a:lstStyle/>
                    <a:p>
                      <a:pPr marR="100330" algn="ctr">
                        <a:lnSpc>
                          <a:spcPts val="1600"/>
                        </a:lnSpc>
                        <a:spcBef>
                          <a:spcPts val="70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10.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953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600"/>
                        </a:lnSpc>
                        <a:spcBef>
                          <a:spcPts val="705"/>
                        </a:spcBef>
                      </a:pPr>
                      <a:r>
                        <a:rPr sz="1400" b="1" spc="-25" dirty="0">
                          <a:latin typeface="Arial"/>
                          <a:cs typeface="Arial"/>
                        </a:rPr>
                        <a:t>Total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cost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production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953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94385">
                        <a:lnSpc>
                          <a:spcPts val="1600"/>
                        </a:lnSpc>
                        <a:spcBef>
                          <a:spcPts val="70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$/ton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953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ts val="1600"/>
                        </a:lnSpc>
                        <a:spcBef>
                          <a:spcPts val="70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794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8953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9116568" y="1973579"/>
            <a:ext cx="2522855" cy="0"/>
          </a:xfrm>
          <a:custGeom>
            <a:avLst/>
            <a:gdLst/>
            <a:ahLst/>
            <a:cxnLst/>
            <a:rect l="l" t="t" r="r" b="b"/>
            <a:pathLst>
              <a:path w="2522854">
                <a:moveTo>
                  <a:pt x="0" y="0"/>
                </a:moveTo>
                <a:lnTo>
                  <a:pt x="2522474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05392" y="1664969"/>
            <a:ext cx="14020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Required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BCD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9540" y="2015108"/>
            <a:ext cx="2635885" cy="3028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7025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spc="-5" dirty="0">
                <a:latin typeface="Arial MT"/>
                <a:cs typeface="Arial MT"/>
              </a:rPr>
              <a:t>Cost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capital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India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=</a:t>
            </a:r>
            <a:endParaRPr sz="140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</a:pPr>
            <a:r>
              <a:rPr sz="1400" spc="-5" dirty="0">
                <a:latin typeface="Arial MT"/>
                <a:cs typeface="Arial MT"/>
              </a:rPr>
              <a:t>15%</a:t>
            </a:r>
            <a:endParaRPr sz="1400">
              <a:latin typeface="Arial MT"/>
              <a:cs typeface="Arial MT"/>
            </a:endParaRPr>
          </a:p>
          <a:p>
            <a:pPr marL="3270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dirty="0">
                <a:latin typeface="Arial MT"/>
                <a:cs typeface="Arial MT"/>
              </a:rPr>
              <a:t>Lifetime</a:t>
            </a:r>
            <a:r>
              <a:rPr sz="1400" spc="-4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plant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=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20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years</a:t>
            </a:r>
            <a:endParaRPr sz="1400">
              <a:latin typeface="Arial MT"/>
              <a:cs typeface="Arial MT"/>
            </a:endParaRPr>
          </a:p>
          <a:p>
            <a:pPr marL="327025" marR="53594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spc="-5" dirty="0">
                <a:latin typeface="Arial MT"/>
                <a:cs typeface="Arial MT"/>
              </a:rPr>
              <a:t>Salvage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value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=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spc="5" dirty="0">
                <a:latin typeface="Arial MT"/>
                <a:cs typeface="Arial MT"/>
              </a:rPr>
              <a:t>1/10</a:t>
            </a:r>
            <a:r>
              <a:rPr sz="1350" spc="7" baseline="24691" dirty="0">
                <a:latin typeface="Arial MT"/>
                <a:cs typeface="Arial MT"/>
              </a:rPr>
              <a:t>th </a:t>
            </a:r>
            <a:r>
              <a:rPr sz="1350" spc="-352" baseline="24691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original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cost</a:t>
            </a:r>
            <a:endParaRPr sz="1400">
              <a:latin typeface="Arial MT"/>
              <a:cs typeface="Arial MT"/>
            </a:endParaRPr>
          </a:p>
          <a:p>
            <a:pPr marL="3270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dirty="0">
                <a:latin typeface="Arial MT"/>
                <a:cs typeface="Arial MT"/>
              </a:rPr>
              <a:t>Profit/ton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IRR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18%</a:t>
            </a:r>
            <a:r>
              <a:rPr sz="1400" spc="-2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=</a:t>
            </a:r>
            <a:endParaRPr sz="140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</a:pPr>
            <a:r>
              <a:rPr sz="1400" dirty="0">
                <a:latin typeface="Arial MT"/>
                <a:cs typeface="Arial MT"/>
              </a:rPr>
              <a:t>$263/ton</a:t>
            </a:r>
            <a:r>
              <a:rPr sz="1350" baseline="24691" dirty="0">
                <a:latin typeface="Arial MT"/>
                <a:cs typeface="Arial MT"/>
              </a:rPr>
              <a:t>2</a:t>
            </a:r>
            <a:endParaRPr sz="1350" baseline="24691">
              <a:latin typeface="Arial MT"/>
              <a:cs typeface="Arial MT"/>
            </a:endParaRPr>
          </a:p>
          <a:p>
            <a:pPr marL="3270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dirty="0">
                <a:latin typeface="Arial MT"/>
                <a:cs typeface="Arial MT"/>
              </a:rPr>
              <a:t>Required</a:t>
            </a:r>
            <a:r>
              <a:rPr sz="1400" spc="-5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Indian</a:t>
            </a:r>
            <a:endParaRPr sz="1400">
              <a:latin typeface="Arial MT"/>
              <a:cs typeface="Arial MT"/>
            </a:endParaRPr>
          </a:p>
          <a:p>
            <a:pPr marL="32702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 MT"/>
                <a:cs typeface="Arial MT"/>
              </a:rPr>
              <a:t>market</a:t>
            </a:r>
            <a:r>
              <a:rPr sz="1400" spc="-6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=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$1057/ton</a:t>
            </a:r>
            <a:endParaRPr sz="1400">
              <a:latin typeface="Arial MT"/>
              <a:cs typeface="Arial MT"/>
            </a:endParaRPr>
          </a:p>
          <a:p>
            <a:pPr marL="327025" marR="106680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spc="-5" dirty="0">
                <a:latin typeface="Arial MT"/>
                <a:cs typeface="Arial MT"/>
              </a:rPr>
              <a:t>Average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of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ethylene</a:t>
            </a:r>
            <a:r>
              <a:rPr sz="1400" spc="-3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international </a:t>
            </a:r>
            <a:r>
              <a:rPr sz="1400" dirty="0">
                <a:latin typeface="Arial MT"/>
                <a:cs typeface="Arial MT"/>
              </a:rPr>
              <a:t>market (2018-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22)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=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$984/ton</a:t>
            </a:r>
            <a:endParaRPr sz="1400">
              <a:latin typeface="Arial MT"/>
              <a:cs typeface="Arial MT"/>
            </a:endParaRPr>
          </a:p>
          <a:p>
            <a:pPr marL="327025" indent="-226060">
              <a:lnSpc>
                <a:spcPct val="100000"/>
              </a:lnSpc>
              <a:spcBef>
                <a:spcPts val="300"/>
              </a:spcBef>
              <a:buFont typeface="Wingdings"/>
              <a:buChar char=""/>
              <a:tabLst>
                <a:tab pos="327025" algn="l"/>
                <a:tab pos="327660" algn="l"/>
              </a:tabLst>
            </a:pPr>
            <a:r>
              <a:rPr sz="1400" b="1" spc="-5" dirty="0">
                <a:latin typeface="Arial"/>
                <a:cs typeface="Arial"/>
              </a:rPr>
              <a:t>Required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BCD </a:t>
            </a:r>
            <a:r>
              <a:rPr sz="1400" b="1" dirty="0">
                <a:latin typeface="Arial"/>
                <a:cs typeface="Arial"/>
              </a:rPr>
              <a:t>=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~7.5%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1426" y="1410080"/>
            <a:ext cx="64357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Cost</a:t>
            </a:r>
            <a:r>
              <a:rPr sz="1600" b="1" dirty="0">
                <a:latin typeface="Arial"/>
                <a:cs typeface="Arial"/>
              </a:rPr>
              <a:t> breakdown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for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ethylene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production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via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setting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up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 2000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45" dirty="0">
                <a:latin typeface="Arial"/>
                <a:cs typeface="Arial"/>
              </a:rPr>
              <a:t>KTA </a:t>
            </a:r>
            <a:r>
              <a:rPr sz="1600" b="1" spc="-4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plant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India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spc="-10" dirty="0">
                <a:latin typeface="Arial MT"/>
                <a:cs typeface="Arial MT"/>
              </a:rPr>
              <a:t>(5-year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average,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Naphtha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feedstock,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2018-22)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5427" y="6299708"/>
            <a:ext cx="4099560" cy="455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265" indent="-203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15900" algn="l"/>
              </a:tabLst>
            </a:pPr>
            <a:r>
              <a:rPr sz="800" spc="-5" dirty="0">
                <a:latin typeface="Arial MT"/>
                <a:cs typeface="Arial MT"/>
              </a:rPr>
              <a:t>Maintenance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costs </a:t>
            </a:r>
            <a:r>
              <a:rPr sz="800" spc="-5" dirty="0">
                <a:latin typeface="Arial MT"/>
                <a:cs typeface="Arial MT"/>
              </a:rPr>
              <a:t>(labor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materials),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operating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costs</a:t>
            </a:r>
            <a:r>
              <a:rPr sz="800" spc="-5" dirty="0">
                <a:latin typeface="Arial MT"/>
                <a:cs typeface="Arial MT"/>
              </a:rPr>
              <a:t> (labor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supplies),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laboratories</a:t>
            </a:r>
            <a:endParaRPr sz="800">
              <a:latin typeface="Arial MT"/>
              <a:cs typeface="Arial MT"/>
            </a:endParaRPr>
          </a:p>
          <a:p>
            <a:pPr marL="215265" indent="-203200">
              <a:lnSpc>
                <a:spcPct val="100000"/>
              </a:lnSpc>
              <a:buAutoNum type="arabicPeriod"/>
              <a:tabLst>
                <a:tab pos="215900" algn="l"/>
              </a:tabLst>
            </a:pPr>
            <a:r>
              <a:rPr sz="800" dirty="0">
                <a:latin typeface="Arial MT"/>
                <a:cs typeface="Arial MT"/>
              </a:rPr>
              <a:t>Assuming</a:t>
            </a:r>
            <a:r>
              <a:rPr sz="800" spc="-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3%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excess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return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Operating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rate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=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95%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800" spc="-5" dirty="0">
                <a:latin typeface="Arial MT"/>
                <a:cs typeface="Arial MT"/>
              </a:rPr>
              <a:t>Source: </a:t>
            </a:r>
            <a:r>
              <a:rPr sz="800" dirty="0">
                <a:latin typeface="Arial MT"/>
                <a:cs typeface="Arial MT"/>
              </a:rPr>
              <a:t>IHS,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Statista,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The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Hindu Businessline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79705" y="1440236"/>
            <a:ext cx="493733" cy="48302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48094" y="1435636"/>
            <a:ext cx="290702" cy="492223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0" y="0"/>
            <a:ext cx="3458210" cy="238125"/>
          </a:xfrm>
          <a:custGeom>
            <a:avLst/>
            <a:gdLst/>
            <a:ahLst/>
            <a:cxnLst/>
            <a:rect l="l" t="t" r="r" b="b"/>
            <a:pathLst>
              <a:path w="3458210" h="238125">
                <a:moveTo>
                  <a:pt x="0" y="237744"/>
                </a:moveTo>
                <a:lnTo>
                  <a:pt x="3457955" y="237744"/>
                </a:lnTo>
                <a:lnTo>
                  <a:pt x="3457955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8739" y="0"/>
            <a:ext cx="24898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Feedstock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Management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46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795766" y="1427225"/>
            <a:ext cx="0" cy="4612005"/>
          </a:xfrm>
          <a:custGeom>
            <a:avLst/>
            <a:gdLst/>
            <a:ahLst/>
            <a:cxnLst/>
            <a:rect l="l" t="t" r="r" b="b"/>
            <a:pathLst>
              <a:path h="4612005">
                <a:moveTo>
                  <a:pt x="0" y="0"/>
                </a:moveTo>
                <a:lnTo>
                  <a:pt x="0" y="46116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195" dirty="0"/>
              <a:t>20.</a:t>
            </a:r>
            <a:r>
              <a:rPr spc="-135" dirty="0"/>
              <a:t> </a:t>
            </a:r>
            <a:r>
              <a:rPr spc="-25" dirty="0"/>
              <a:t>Consider</a:t>
            </a:r>
            <a:r>
              <a:rPr spc="-175" dirty="0"/>
              <a:t> </a:t>
            </a:r>
            <a:r>
              <a:rPr spc="-30" dirty="0"/>
              <a:t>providing</a:t>
            </a:r>
            <a:r>
              <a:rPr spc="-200" dirty="0"/>
              <a:t> </a:t>
            </a:r>
            <a:r>
              <a:rPr spc="-65" dirty="0"/>
              <a:t>Viability</a:t>
            </a:r>
            <a:r>
              <a:rPr spc="-185" dirty="0"/>
              <a:t> </a:t>
            </a:r>
            <a:r>
              <a:rPr spc="165" dirty="0"/>
              <a:t>Gap</a:t>
            </a:r>
            <a:r>
              <a:rPr spc="-165" dirty="0"/>
              <a:t> </a:t>
            </a:r>
            <a:r>
              <a:rPr spc="-40" dirty="0"/>
              <a:t>Funding</a:t>
            </a:r>
            <a:r>
              <a:rPr spc="-165" dirty="0"/>
              <a:t> </a:t>
            </a:r>
            <a:r>
              <a:rPr spc="-80" dirty="0"/>
              <a:t>(VGF)</a:t>
            </a:r>
            <a:r>
              <a:rPr spc="-120" dirty="0"/>
              <a:t> </a:t>
            </a:r>
            <a:r>
              <a:rPr spc="5" dirty="0"/>
              <a:t>of</a:t>
            </a:r>
            <a:r>
              <a:rPr spc="-160" dirty="0"/>
              <a:t> </a:t>
            </a:r>
            <a:r>
              <a:rPr spc="-100" dirty="0"/>
              <a:t>$18/ton</a:t>
            </a:r>
            <a:r>
              <a:rPr spc="-130" dirty="0"/>
              <a:t> </a:t>
            </a:r>
            <a:r>
              <a:rPr spc="-90" dirty="0"/>
              <a:t>for</a:t>
            </a:r>
            <a:r>
              <a:rPr spc="-160" dirty="0"/>
              <a:t> </a:t>
            </a:r>
            <a:r>
              <a:rPr spc="-65" dirty="0"/>
              <a:t>Ethylene</a:t>
            </a:r>
            <a:r>
              <a:rPr spc="-180" dirty="0"/>
              <a:t> </a:t>
            </a:r>
            <a:r>
              <a:rPr spc="-10" dirty="0"/>
              <a:t>to </a:t>
            </a:r>
            <a:r>
              <a:rPr spc="-760" dirty="0"/>
              <a:t> </a:t>
            </a:r>
            <a:r>
              <a:rPr spc="-40" dirty="0"/>
              <a:t>eliminate</a:t>
            </a:r>
            <a:r>
              <a:rPr spc="-200" dirty="0"/>
              <a:t> </a:t>
            </a:r>
            <a:r>
              <a:rPr spc="-280" dirty="0"/>
              <a:t>IRR</a:t>
            </a:r>
            <a:r>
              <a:rPr spc="-155" dirty="0"/>
              <a:t> </a:t>
            </a:r>
            <a:r>
              <a:rPr spc="135" dirty="0"/>
              <a:t>gap</a:t>
            </a:r>
            <a:r>
              <a:rPr spc="-165" dirty="0"/>
              <a:t> </a:t>
            </a:r>
            <a:r>
              <a:rPr spc="85" dirty="0"/>
              <a:t>and</a:t>
            </a:r>
            <a:r>
              <a:rPr spc="-155" dirty="0"/>
              <a:t> </a:t>
            </a:r>
            <a:r>
              <a:rPr spc="50" dirty="0"/>
              <a:t>enable</a:t>
            </a:r>
            <a:r>
              <a:rPr spc="-180" dirty="0"/>
              <a:t> </a:t>
            </a:r>
            <a:r>
              <a:rPr spc="-30" dirty="0"/>
              <a:t>crackers</a:t>
            </a:r>
            <a:r>
              <a:rPr spc="-140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-85" dirty="0"/>
              <a:t>serve</a:t>
            </a:r>
            <a:r>
              <a:rPr spc="-170" dirty="0"/>
              <a:t> </a:t>
            </a:r>
            <a:r>
              <a:rPr spc="-30" dirty="0"/>
              <a:t>downstream</a:t>
            </a:r>
            <a:r>
              <a:rPr spc="-165" dirty="0"/>
              <a:t> </a:t>
            </a:r>
            <a:r>
              <a:rPr spc="-120" dirty="0"/>
              <a:t>industries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427" y="6606946"/>
            <a:ext cx="9080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3458210" cy="238125"/>
          </a:xfrm>
          <a:custGeom>
            <a:avLst/>
            <a:gdLst/>
            <a:ahLst/>
            <a:cxnLst/>
            <a:rect l="l" t="t" r="r" b="b"/>
            <a:pathLst>
              <a:path w="3458210" h="238125">
                <a:moveTo>
                  <a:pt x="0" y="237744"/>
                </a:moveTo>
                <a:lnTo>
                  <a:pt x="3457955" y="237744"/>
                </a:lnTo>
                <a:lnTo>
                  <a:pt x="3457955" y="0"/>
                </a:lnTo>
                <a:lnTo>
                  <a:pt x="0" y="0"/>
                </a:lnTo>
                <a:lnTo>
                  <a:pt x="0" y="23774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8739" y="0"/>
            <a:ext cx="248983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Enablers: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Feedstock</a:t>
            </a:r>
            <a:r>
              <a:rPr sz="1200" b="1" spc="-5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Management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8775" y="2416301"/>
            <a:ext cx="13995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Item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description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21934" y="2237994"/>
            <a:ext cx="10814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Combined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p</a:t>
            </a:r>
            <a:r>
              <a:rPr sz="1400" b="1" dirty="0">
                <a:latin typeface="Arial"/>
                <a:cs typeface="Arial"/>
              </a:rPr>
              <a:t>la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t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(LDPE)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500" y="2416301"/>
            <a:ext cx="5003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Sr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457200" y="2700527"/>
          <a:ext cx="7918450" cy="3297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0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096"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635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1.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Initial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investment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(US$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Billions)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0645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2.65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3.7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0645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2.65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61594" marB="0">
                    <a:lnT w="1270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124"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2.	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Variable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costs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($/ton)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679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969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769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679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112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63"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715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3.	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Plant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cash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costs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($/ton)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738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033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866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738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112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705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4.	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Total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cost</a:t>
                      </a:r>
                      <a:r>
                        <a:rPr sz="14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production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($/ton)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953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794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906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923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8953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798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048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5.	Salvage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value (US$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Billions)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0.26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969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0.37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0.26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112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715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6.	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Years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operation</a:t>
                      </a:r>
                      <a:r>
                        <a:rPr sz="14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20" dirty="0">
                          <a:latin typeface="Arial MT"/>
                          <a:cs typeface="Arial MT"/>
                        </a:rPr>
                        <a:t>(Years)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033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20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175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683895" algn="l"/>
                        </a:tabLst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7.	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EBITDA</a:t>
                      </a:r>
                      <a:r>
                        <a:rPr sz="1400" spc="-9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(US$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Billions)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0.38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9695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052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0.58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736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0.46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1120" marB="0">
                    <a:lnT w="6350">
                      <a:solidFill>
                        <a:srgbClr val="7E7E7E"/>
                      </a:solidFill>
                      <a:prstDash val="solid"/>
                    </a:lnT>
                    <a:lnB w="6350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132">
                <a:tc>
                  <a:txBody>
                    <a:bodyPr/>
                    <a:lstStyle/>
                    <a:p>
                      <a:pPr marL="198120">
                        <a:lnSpc>
                          <a:spcPts val="1670"/>
                        </a:lnSpc>
                        <a:spcBef>
                          <a:spcPts val="715"/>
                        </a:spcBef>
                        <a:tabLst>
                          <a:tab pos="683895" algn="l"/>
                        </a:tabLst>
                      </a:pPr>
                      <a:r>
                        <a:rPr sz="1400" spc="-5" dirty="0">
                          <a:latin typeface="Arial MT"/>
                          <a:cs typeface="Arial MT"/>
                        </a:rPr>
                        <a:t>8.	IRR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(Internal</a:t>
                      </a:r>
                      <a:r>
                        <a:rPr sz="14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spc="-5" dirty="0">
                          <a:latin typeface="Arial MT"/>
                          <a:cs typeface="Arial MT"/>
                        </a:rPr>
                        <a:t>Rate</a:t>
                      </a:r>
                      <a:r>
                        <a:rPr sz="14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4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Return,</a:t>
                      </a:r>
                      <a:r>
                        <a:rPr sz="14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400" dirty="0">
                          <a:latin typeface="Arial MT"/>
                          <a:cs typeface="Arial MT"/>
                        </a:rPr>
                        <a:t>%)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1600"/>
                        </a:lnSpc>
                        <a:spcBef>
                          <a:spcPts val="790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13.2%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100330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ts val="1670"/>
                        </a:lnSpc>
                        <a:spcBef>
                          <a:spcPts val="71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14.9%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482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400" dirty="0">
                          <a:latin typeface="Arial MT"/>
                          <a:cs typeface="Arial MT"/>
                        </a:rPr>
                        <a:t>14.8%</a:t>
                      </a:r>
                      <a:endParaRPr sz="1400">
                        <a:latin typeface="Arial MT"/>
                        <a:cs typeface="Arial MT"/>
                      </a:endParaRPr>
                    </a:p>
                  </a:txBody>
                  <a:tcPr marL="0" marR="0" marT="71755" marB="0">
                    <a:lnT w="6350">
                      <a:solidFill>
                        <a:srgbClr val="7E7E7E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4120134" y="2227910"/>
            <a:ext cx="7620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Ethylene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plant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38315" y="2218689"/>
            <a:ext cx="138811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Ethylene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plant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+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VGF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dirty="0">
                <a:latin typeface="Arial MT"/>
                <a:cs typeface="Arial MT"/>
              </a:rPr>
              <a:t>($18/ton)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0015" y="2183638"/>
            <a:ext cx="2526030" cy="2625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8125" marR="109220" indent="-226060">
              <a:lnSpc>
                <a:spcPct val="100000"/>
              </a:lnSpc>
              <a:spcBef>
                <a:spcPts val="10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spc="-5" dirty="0">
                <a:latin typeface="Arial MT"/>
                <a:cs typeface="Arial MT"/>
              </a:rPr>
              <a:t>Lower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returns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for</a:t>
            </a:r>
            <a:r>
              <a:rPr sz="1400" spc="-40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setting-up </a:t>
            </a:r>
            <a:r>
              <a:rPr sz="1400" spc="-3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standalone ethylene plants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encourages producers to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integrate it </a:t>
            </a:r>
            <a:r>
              <a:rPr sz="1400" spc="-5" dirty="0">
                <a:latin typeface="Arial MT"/>
                <a:cs typeface="Arial MT"/>
              </a:rPr>
              <a:t>with </a:t>
            </a:r>
            <a:r>
              <a:rPr sz="1400" dirty="0">
                <a:latin typeface="Arial MT"/>
                <a:cs typeface="Arial MT"/>
              </a:rPr>
              <a:t>PE/MEG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production</a:t>
            </a:r>
            <a:endParaRPr sz="1400">
              <a:latin typeface="Arial MT"/>
              <a:cs typeface="Arial MT"/>
            </a:endParaRPr>
          </a:p>
          <a:p>
            <a:pPr marL="238125" marR="5080" indent="-226060">
              <a:lnSpc>
                <a:spcPct val="100000"/>
              </a:lnSpc>
              <a:spcBef>
                <a:spcPts val="295"/>
              </a:spcBef>
              <a:buFont typeface="Wingdings"/>
              <a:buChar char=""/>
              <a:tabLst>
                <a:tab pos="238125" algn="l"/>
                <a:tab pos="238760" algn="l"/>
              </a:tabLst>
            </a:pPr>
            <a:r>
              <a:rPr sz="1400" spc="-5" dirty="0">
                <a:latin typeface="Arial MT"/>
                <a:cs typeface="Arial MT"/>
              </a:rPr>
              <a:t>Awarding Viability </a:t>
            </a:r>
            <a:r>
              <a:rPr sz="1400" dirty="0">
                <a:latin typeface="Arial MT"/>
                <a:cs typeface="Arial MT"/>
              </a:rPr>
              <a:t>Gap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Funding (VGF) of $18/ton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(&lt;2%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at</a:t>
            </a:r>
            <a:r>
              <a:rPr sz="1400" spc="-2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current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prices)</a:t>
            </a:r>
            <a:r>
              <a:rPr sz="1400" spc="-5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could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eliminate the </a:t>
            </a:r>
            <a:r>
              <a:rPr sz="1400" spc="-5" dirty="0">
                <a:latin typeface="Arial MT"/>
                <a:cs typeface="Arial MT"/>
              </a:rPr>
              <a:t>difference </a:t>
            </a:r>
            <a:r>
              <a:rPr sz="1400" dirty="0">
                <a:latin typeface="Arial MT"/>
                <a:cs typeface="Arial MT"/>
              </a:rPr>
              <a:t>and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enable</a:t>
            </a:r>
            <a:r>
              <a:rPr sz="1400" spc="3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Ethylene</a:t>
            </a:r>
            <a:r>
              <a:rPr sz="1400" spc="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producers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to </a:t>
            </a:r>
            <a:r>
              <a:rPr sz="1400" spc="-5" dirty="0">
                <a:latin typeface="Arial MT"/>
                <a:cs typeface="Arial MT"/>
              </a:rPr>
              <a:t>serve </a:t>
            </a:r>
            <a:r>
              <a:rPr sz="1400" dirty="0">
                <a:latin typeface="Arial MT"/>
                <a:cs typeface="Arial MT"/>
              </a:rPr>
              <a:t>downstream 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customers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019031" y="2097023"/>
            <a:ext cx="2524125" cy="0"/>
          </a:xfrm>
          <a:custGeom>
            <a:avLst/>
            <a:gdLst/>
            <a:ahLst/>
            <a:cxnLst/>
            <a:rect l="l" t="t" r="r" b="b"/>
            <a:pathLst>
              <a:path w="2524125">
                <a:moveTo>
                  <a:pt x="0" y="0"/>
                </a:moveTo>
                <a:lnTo>
                  <a:pt x="252412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006967" y="1787143"/>
            <a:ext cx="1229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500" y="1292733"/>
            <a:ext cx="643763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Comparison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of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cost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return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for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Ethylene,</a:t>
            </a:r>
            <a:r>
              <a:rPr sz="1600" b="1" spc="6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LDPE combined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plant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 scenario</a:t>
            </a:r>
            <a:r>
              <a:rPr sz="1600" b="1" spc="5" dirty="0">
                <a:latin typeface="Arial"/>
                <a:cs typeface="Arial"/>
              </a:rPr>
              <a:t> with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VGF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India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Arial MT"/>
                <a:cs typeface="Arial MT"/>
              </a:rPr>
              <a:t>(5-year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average,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Capacity </a:t>
            </a:r>
            <a:r>
              <a:rPr sz="1600" spc="-20" dirty="0">
                <a:latin typeface="Arial MT"/>
                <a:cs typeface="Arial MT"/>
              </a:rPr>
              <a:t>2000KTA,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Naphtha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feedstock,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2018-22)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57200" y="1476767"/>
            <a:ext cx="7918450" cy="623570"/>
            <a:chOff x="457200" y="1476767"/>
            <a:chExt cx="7918450" cy="623570"/>
          </a:xfrm>
        </p:grpSpPr>
        <p:sp>
          <p:nvSpPr>
            <p:cNvPr id="17" name="object 17"/>
            <p:cNvSpPr/>
            <p:nvPr/>
          </p:nvSpPr>
          <p:spPr>
            <a:xfrm>
              <a:off x="457200" y="2097023"/>
              <a:ext cx="7918450" cy="0"/>
            </a:xfrm>
            <a:custGeom>
              <a:avLst/>
              <a:gdLst/>
              <a:ahLst/>
              <a:cxnLst/>
              <a:rect l="l" t="t" r="r" b="b"/>
              <a:pathLst>
                <a:path w="7918450">
                  <a:moveTo>
                    <a:pt x="0" y="0"/>
                  </a:moveTo>
                  <a:lnTo>
                    <a:pt x="7918450" y="0"/>
                  </a:lnTo>
                </a:path>
              </a:pathLst>
            </a:custGeom>
            <a:ln w="635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75471" y="1476767"/>
              <a:ext cx="591266" cy="600433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39883" y="1496609"/>
            <a:ext cx="495258" cy="490673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8698230" y="1341882"/>
            <a:ext cx="0" cy="4746625"/>
          </a:xfrm>
          <a:custGeom>
            <a:avLst/>
            <a:gdLst/>
            <a:ahLst/>
            <a:cxnLst/>
            <a:rect l="l" t="t" r="r" b="b"/>
            <a:pathLst>
              <a:path h="4746625">
                <a:moveTo>
                  <a:pt x="0" y="0"/>
                </a:moveTo>
                <a:lnTo>
                  <a:pt x="0" y="47466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1750802" y="644814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47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70" dirty="0"/>
              <a:t>India</a:t>
            </a:r>
            <a:r>
              <a:rPr spc="-170" dirty="0"/>
              <a:t> </a:t>
            </a:r>
            <a:r>
              <a:rPr spc="-225" dirty="0"/>
              <a:t>is</a:t>
            </a:r>
            <a:r>
              <a:rPr spc="-185" dirty="0"/>
              <a:t> </a:t>
            </a:r>
            <a:r>
              <a:rPr spc="65" dirty="0"/>
              <a:t>expected</a:t>
            </a:r>
            <a:r>
              <a:rPr spc="-160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30" dirty="0"/>
              <a:t>capture</a:t>
            </a:r>
            <a:r>
              <a:rPr spc="-150" dirty="0"/>
              <a:t> </a:t>
            </a:r>
            <a:r>
              <a:rPr spc="-285" dirty="0"/>
              <a:t>10-12%</a:t>
            </a:r>
            <a:r>
              <a:rPr spc="-110" dirty="0"/>
              <a:t> </a:t>
            </a:r>
            <a:r>
              <a:rPr spc="-70" dirty="0"/>
              <a:t>share</a:t>
            </a:r>
            <a:r>
              <a:rPr spc="-165" dirty="0"/>
              <a:t> </a:t>
            </a:r>
            <a:r>
              <a:rPr spc="5" dirty="0"/>
              <a:t>of</a:t>
            </a:r>
            <a:r>
              <a:rPr spc="-175" dirty="0"/>
              <a:t> </a:t>
            </a:r>
            <a:r>
              <a:rPr spc="30" dirty="0"/>
              <a:t>global</a:t>
            </a:r>
            <a:r>
              <a:rPr spc="-165" dirty="0"/>
              <a:t> </a:t>
            </a:r>
            <a:r>
              <a:rPr spc="10" dirty="0"/>
              <a:t>chemicals</a:t>
            </a:r>
            <a:r>
              <a:rPr spc="-180" dirty="0"/>
              <a:t> </a:t>
            </a:r>
            <a:r>
              <a:rPr spc="-20" dirty="0"/>
              <a:t>consumption </a:t>
            </a:r>
            <a:r>
              <a:rPr spc="-755" dirty="0"/>
              <a:t> </a:t>
            </a:r>
            <a:r>
              <a:rPr spc="80" dirty="0"/>
              <a:t>an</a:t>
            </a:r>
            <a:r>
              <a:rPr spc="85" dirty="0"/>
              <a:t>d</a:t>
            </a:r>
            <a:r>
              <a:rPr spc="-155" dirty="0"/>
              <a:t> </a:t>
            </a:r>
            <a:r>
              <a:rPr spc="105" dirty="0"/>
              <a:t>becom</a:t>
            </a:r>
            <a:r>
              <a:rPr spc="100" dirty="0"/>
              <a:t>e</a:t>
            </a:r>
            <a:r>
              <a:rPr spc="-160" dirty="0"/>
              <a:t> </a:t>
            </a:r>
            <a:r>
              <a:rPr spc="175" dirty="0"/>
              <a:t>a</a:t>
            </a:r>
            <a:r>
              <a:rPr spc="-170" dirty="0"/>
              <a:t> </a:t>
            </a:r>
            <a:r>
              <a:rPr spc="-190" dirty="0"/>
              <a:t>$8</a:t>
            </a:r>
            <a:r>
              <a:rPr spc="-200" dirty="0"/>
              <a:t>5</a:t>
            </a:r>
            <a:r>
              <a:rPr spc="-180" dirty="0"/>
              <a:t>0</a:t>
            </a:r>
            <a:r>
              <a:rPr spc="-270" dirty="0"/>
              <a:t>-</a:t>
            </a:r>
            <a:r>
              <a:rPr spc="-190" dirty="0"/>
              <a:t>10</a:t>
            </a:r>
            <a:r>
              <a:rPr spc="-170" dirty="0"/>
              <a:t>0</a:t>
            </a:r>
            <a:r>
              <a:rPr spc="-185" dirty="0"/>
              <a:t>0</a:t>
            </a:r>
            <a:r>
              <a:rPr spc="-110" dirty="0"/>
              <a:t> </a:t>
            </a:r>
            <a:r>
              <a:rPr spc="-165" dirty="0"/>
              <a:t>B</a:t>
            </a:r>
            <a:r>
              <a:rPr spc="-145" dirty="0"/>
              <a:t>n</a:t>
            </a:r>
            <a:r>
              <a:rPr spc="-170" dirty="0"/>
              <a:t> </a:t>
            </a:r>
            <a:r>
              <a:rPr spc="-65" dirty="0"/>
              <a:t>market</a:t>
            </a:r>
            <a:r>
              <a:rPr spc="-165" dirty="0"/>
              <a:t> </a:t>
            </a:r>
            <a:r>
              <a:rPr spc="-5" dirty="0"/>
              <a:t>b</a:t>
            </a:r>
            <a:r>
              <a:rPr dirty="0"/>
              <a:t>y</a:t>
            </a:r>
            <a:r>
              <a:rPr spc="-165" dirty="0"/>
              <a:t> </a:t>
            </a:r>
            <a:r>
              <a:rPr spc="-190" dirty="0"/>
              <a:t>2</a:t>
            </a:r>
            <a:r>
              <a:rPr spc="-195" dirty="0"/>
              <a:t>0</a:t>
            </a:r>
            <a:r>
              <a:rPr spc="-190" dirty="0"/>
              <a:t>40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218931" y="1245108"/>
            <a:ext cx="312420" cy="311150"/>
            <a:chOff x="8218931" y="1245108"/>
            <a:chExt cx="312420" cy="311150"/>
          </a:xfrm>
        </p:grpSpPr>
        <p:sp>
          <p:nvSpPr>
            <p:cNvPr id="4" name="object 4"/>
            <p:cNvSpPr/>
            <p:nvPr/>
          </p:nvSpPr>
          <p:spPr>
            <a:xfrm>
              <a:off x="8218931" y="1245108"/>
              <a:ext cx="312420" cy="311150"/>
            </a:xfrm>
            <a:custGeom>
              <a:avLst/>
              <a:gdLst/>
              <a:ahLst/>
              <a:cxnLst/>
              <a:rect l="l" t="t" r="r" b="b"/>
              <a:pathLst>
                <a:path w="312420" h="311150">
                  <a:moveTo>
                    <a:pt x="156210" y="0"/>
                  </a:moveTo>
                  <a:lnTo>
                    <a:pt x="106850" y="7924"/>
                  </a:lnTo>
                  <a:lnTo>
                    <a:pt x="63971" y="29992"/>
                  </a:lnTo>
                  <a:lnTo>
                    <a:pt x="30150" y="63642"/>
                  </a:lnTo>
                  <a:lnTo>
                    <a:pt x="7967" y="106314"/>
                  </a:lnTo>
                  <a:lnTo>
                    <a:pt x="0" y="155447"/>
                  </a:lnTo>
                  <a:lnTo>
                    <a:pt x="7967" y="204581"/>
                  </a:lnTo>
                  <a:lnTo>
                    <a:pt x="30150" y="247253"/>
                  </a:lnTo>
                  <a:lnTo>
                    <a:pt x="63971" y="280903"/>
                  </a:lnTo>
                  <a:lnTo>
                    <a:pt x="106850" y="302971"/>
                  </a:lnTo>
                  <a:lnTo>
                    <a:pt x="156210" y="310895"/>
                  </a:lnTo>
                  <a:lnTo>
                    <a:pt x="205569" y="302971"/>
                  </a:lnTo>
                  <a:lnTo>
                    <a:pt x="248448" y="280903"/>
                  </a:lnTo>
                  <a:lnTo>
                    <a:pt x="282269" y="247253"/>
                  </a:lnTo>
                  <a:lnTo>
                    <a:pt x="304452" y="204581"/>
                  </a:lnTo>
                  <a:lnTo>
                    <a:pt x="312420" y="155447"/>
                  </a:lnTo>
                  <a:lnTo>
                    <a:pt x="304452" y="106314"/>
                  </a:lnTo>
                  <a:lnTo>
                    <a:pt x="282269" y="63642"/>
                  </a:lnTo>
                  <a:lnTo>
                    <a:pt x="248448" y="29992"/>
                  </a:lnTo>
                  <a:lnTo>
                    <a:pt x="205569" y="7924"/>
                  </a:lnTo>
                  <a:lnTo>
                    <a:pt x="15621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81415" y="1306068"/>
              <a:ext cx="185927" cy="18745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8165338" y="1493337"/>
            <a:ext cx="3678554" cy="447103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  <a:p>
            <a:pPr marL="12700" marR="45085">
              <a:lnSpc>
                <a:spcPct val="100000"/>
              </a:lnSpc>
              <a:spcBef>
                <a:spcPts val="560"/>
              </a:spcBef>
            </a:pPr>
            <a:r>
              <a:rPr sz="1500" dirty="0">
                <a:latin typeface="Arial MT"/>
                <a:cs typeface="Arial MT"/>
              </a:rPr>
              <a:t>India's </a:t>
            </a:r>
            <a:r>
              <a:rPr sz="1500" spc="-5" dirty="0">
                <a:latin typeface="Arial MT"/>
                <a:cs typeface="Arial MT"/>
              </a:rPr>
              <a:t>overall </a:t>
            </a:r>
            <a:r>
              <a:rPr sz="1500" dirty="0">
                <a:latin typeface="Arial MT"/>
                <a:cs typeface="Arial MT"/>
              </a:rPr>
              <a:t>chemicals market </a:t>
            </a:r>
            <a:r>
              <a:rPr sz="1500" spc="-5" dirty="0">
                <a:latin typeface="Arial MT"/>
                <a:cs typeface="Arial MT"/>
              </a:rPr>
              <a:t>is </a:t>
            </a:r>
            <a:r>
              <a:rPr sz="1500" dirty="0">
                <a:latin typeface="Arial MT"/>
                <a:cs typeface="Arial MT"/>
              </a:rPr>
              <a:t> estimated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to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be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b="1" dirty="0">
                <a:latin typeface="Arial"/>
                <a:cs typeface="Arial"/>
              </a:rPr>
              <a:t>$290-310</a:t>
            </a:r>
            <a:r>
              <a:rPr sz="1500" b="1" spc="-3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Bn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by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2027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and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500" b="1" dirty="0">
                <a:latin typeface="Arial"/>
                <a:cs typeface="Arial"/>
              </a:rPr>
              <a:t>$850-1000</a:t>
            </a:r>
            <a:r>
              <a:rPr sz="1500" b="1" spc="-4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Bn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by</a:t>
            </a:r>
            <a:r>
              <a:rPr sz="1500" b="1" spc="-1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2040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dirty="0">
                <a:latin typeface="Arial MT"/>
                <a:cs typeface="Arial MT"/>
              </a:rPr>
              <a:t>accounting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for</a:t>
            </a:r>
            <a:endParaRPr sz="1500">
              <a:latin typeface="Arial MT"/>
              <a:cs typeface="Arial MT"/>
            </a:endParaRPr>
          </a:p>
          <a:p>
            <a:pPr marL="12700" marR="53340">
              <a:lnSpc>
                <a:spcPct val="100000"/>
              </a:lnSpc>
            </a:pPr>
            <a:r>
              <a:rPr sz="1500" b="1" spc="-5" dirty="0">
                <a:latin typeface="Arial"/>
                <a:cs typeface="Arial"/>
              </a:rPr>
              <a:t>~5% of India 2040 GDP </a:t>
            </a:r>
            <a:r>
              <a:rPr sz="1500" dirty="0">
                <a:latin typeface="Arial MT"/>
                <a:cs typeface="Arial MT"/>
              </a:rPr>
              <a:t>(nominal) </a:t>
            </a:r>
            <a:r>
              <a:rPr sz="1500" spc="-5" dirty="0">
                <a:latin typeface="Arial MT"/>
                <a:cs typeface="Arial MT"/>
              </a:rPr>
              <a:t>and </a:t>
            </a:r>
            <a:r>
              <a:rPr sz="1500" b="1" dirty="0">
                <a:latin typeface="Arial"/>
                <a:cs typeface="Arial"/>
              </a:rPr>
              <a:t>10- </a:t>
            </a:r>
            <a:r>
              <a:rPr sz="1500" b="1" spc="-405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12%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of </a:t>
            </a:r>
            <a:r>
              <a:rPr sz="1500" b="1" spc="5" dirty="0">
                <a:latin typeface="Arial"/>
                <a:cs typeface="Arial"/>
              </a:rPr>
              <a:t>world</a:t>
            </a:r>
            <a:r>
              <a:rPr sz="1500" b="1" spc="-5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chemicals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market</a:t>
            </a:r>
            <a:r>
              <a:rPr sz="1500" b="1" spc="-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2040</a:t>
            </a:r>
            <a:endParaRPr sz="1500">
              <a:latin typeface="Arial"/>
              <a:cs typeface="Arial"/>
            </a:endParaRPr>
          </a:p>
          <a:p>
            <a:pPr marL="12700" marR="26034">
              <a:lnSpc>
                <a:spcPct val="100000"/>
              </a:lnSpc>
              <a:spcBef>
                <a:spcPts val="665"/>
              </a:spcBef>
            </a:pPr>
            <a:r>
              <a:rPr sz="1500" b="1" dirty="0">
                <a:latin typeface="Arial"/>
                <a:cs typeface="Arial"/>
              </a:rPr>
              <a:t>Specialty chemicals, </a:t>
            </a:r>
            <a:r>
              <a:rPr sz="1500" b="1" spc="-5" dirty="0">
                <a:latin typeface="Arial"/>
                <a:cs typeface="Arial"/>
              </a:rPr>
              <a:t>Inorganic and </a:t>
            </a:r>
            <a:r>
              <a:rPr sz="1500" b="1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Petchem are </a:t>
            </a:r>
            <a:r>
              <a:rPr sz="1500" spc="-5" dirty="0">
                <a:latin typeface="Arial MT"/>
                <a:cs typeface="Arial MT"/>
              </a:rPr>
              <a:t>expected </a:t>
            </a:r>
            <a:r>
              <a:rPr sz="1500" dirty="0">
                <a:latin typeface="Arial MT"/>
                <a:cs typeface="Arial MT"/>
              </a:rPr>
              <a:t>to grow </a:t>
            </a:r>
            <a:r>
              <a:rPr sz="1500" spc="-5" dirty="0">
                <a:latin typeface="Arial MT"/>
                <a:cs typeface="Arial MT"/>
              </a:rPr>
              <a:t>with CAGR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 </a:t>
            </a:r>
            <a:r>
              <a:rPr sz="1500" b="1" spc="-25" dirty="0">
                <a:latin typeface="Arial"/>
                <a:cs typeface="Arial"/>
              </a:rPr>
              <a:t>~11% </a:t>
            </a:r>
            <a:r>
              <a:rPr sz="1500" b="1" dirty="0">
                <a:latin typeface="Arial"/>
                <a:cs typeface="Arial"/>
              </a:rPr>
              <a:t>till </a:t>
            </a:r>
            <a:r>
              <a:rPr sz="1500" b="1" spc="-5" dirty="0">
                <a:latin typeface="Arial"/>
                <a:cs typeface="Arial"/>
              </a:rPr>
              <a:t>2027 </a:t>
            </a:r>
            <a:r>
              <a:rPr sz="1500" dirty="0">
                <a:latin typeface="Arial MT"/>
                <a:cs typeface="Arial MT"/>
              </a:rPr>
              <a:t>(ref: Crisil, </a:t>
            </a:r>
            <a:r>
              <a:rPr sz="1500" spc="-5" dirty="0">
                <a:latin typeface="Arial MT"/>
                <a:cs typeface="Arial MT"/>
              </a:rPr>
              <a:t>Invest </a:t>
            </a:r>
            <a:r>
              <a:rPr sz="1500" dirty="0">
                <a:latin typeface="Arial MT"/>
                <a:cs typeface="Arial MT"/>
              </a:rPr>
              <a:t>India)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and </a:t>
            </a:r>
            <a:r>
              <a:rPr sz="1500" b="1" dirty="0">
                <a:latin typeface="Arial"/>
                <a:cs typeface="Arial"/>
              </a:rPr>
              <a:t>at </a:t>
            </a:r>
            <a:r>
              <a:rPr sz="1500" b="1" spc="-5" dirty="0">
                <a:latin typeface="Arial"/>
                <a:cs typeface="Arial"/>
              </a:rPr>
              <a:t>end-use </a:t>
            </a:r>
            <a:r>
              <a:rPr sz="1500" b="1" dirty="0">
                <a:latin typeface="Arial"/>
                <a:cs typeface="Arial"/>
              </a:rPr>
              <a:t>sector </a:t>
            </a:r>
            <a:r>
              <a:rPr sz="1500" b="1" spc="-5" dirty="0">
                <a:latin typeface="Arial"/>
                <a:cs typeface="Arial"/>
              </a:rPr>
              <a:t>nominal </a:t>
            </a:r>
            <a:r>
              <a:rPr sz="1500" b="1" spc="-35" dirty="0">
                <a:latin typeface="Arial"/>
                <a:cs typeface="Arial"/>
              </a:rPr>
              <a:t>GVA 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spc="-15" dirty="0">
                <a:latin typeface="Arial"/>
                <a:cs typeface="Arial"/>
              </a:rPr>
              <a:t>CAGR</a:t>
            </a:r>
            <a:r>
              <a:rPr sz="1500" b="1" spc="45" dirty="0">
                <a:latin typeface="Arial"/>
                <a:cs typeface="Arial"/>
              </a:rPr>
              <a:t> </a:t>
            </a:r>
            <a:r>
              <a:rPr sz="1500" dirty="0">
                <a:latin typeface="Arial MT"/>
                <a:cs typeface="Arial MT"/>
              </a:rPr>
              <a:t>(weighted)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b/w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b="1" spc="-20" dirty="0">
                <a:latin typeface="Arial"/>
                <a:cs typeface="Arial"/>
              </a:rPr>
              <a:t>7-11%</a:t>
            </a:r>
            <a:r>
              <a:rPr sz="1500" b="1" spc="-15" dirty="0">
                <a:latin typeface="Arial"/>
                <a:cs typeface="Arial"/>
              </a:rPr>
              <a:t> </a:t>
            </a:r>
            <a:r>
              <a:rPr sz="1500" dirty="0">
                <a:latin typeface="Arial MT"/>
                <a:cs typeface="Arial MT"/>
              </a:rPr>
              <a:t>from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2027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to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2040</a:t>
            </a:r>
            <a:endParaRPr sz="15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670"/>
              </a:spcBef>
            </a:pPr>
            <a:r>
              <a:rPr sz="1500" spc="-25" dirty="0">
                <a:latin typeface="Arial MT"/>
                <a:cs typeface="Arial MT"/>
              </a:rPr>
              <a:t>Tailwinds </a:t>
            </a:r>
            <a:r>
              <a:rPr sz="1500" dirty="0">
                <a:latin typeface="Arial MT"/>
                <a:cs typeface="Arial MT"/>
              </a:rPr>
              <a:t>such </a:t>
            </a:r>
            <a:r>
              <a:rPr sz="1500" spc="-5" dirty="0">
                <a:latin typeface="Arial MT"/>
                <a:cs typeface="Arial MT"/>
              </a:rPr>
              <a:t>as </a:t>
            </a:r>
            <a:r>
              <a:rPr sz="1500" b="1" dirty="0">
                <a:latin typeface="Arial"/>
                <a:cs typeface="Arial"/>
              </a:rPr>
              <a:t>rising </a:t>
            </a:r>
            <a:r>
              <a:rPr sz="1500" b="1" spc="-5" dirty="0">
                <a:latin typeface="Arial"/>
                <a:cs typeface="Arial"/>
              </a:rPr>
              <a:t>disposable </a:t>
            </a:r>
            <a:r>
              <a:rPr sz="1500" b="1" dirty="0">
                <a:latin typeface="Arial"/>
                <a:cs typeface="Arial"/>
              </a:rPr>
              <a:t> income</a:t>
            </a:r>
            <a:r>
              <a:rPr sz="1500" dirty="0">
                <a:latin typeface="Arial MT"/>
                <a:cs typeface="Arial MT"/>
              </a:rPr>
              <a:t>, </a:t>
            </a:r>
            <a:r>
              <a:rPr sz="1500" b="1" spc="-5" dirty="0">
                <a:latin typeface="Arial"/>
                <a:cs typeface="Arial"/>
              </a:rPr>
              <a:t>volatility </a:t>
            </a:r>
            <a:r>
              <a:rPr sz="1500" b="1" dirty="0">
                <a:latin typeface="Arial"/>
                <a:cs typeface="Arial"/>
              </a:rPr>
              <a:t>in </a:t>
            </a:r>
            <a:r>
              <a:rPr sz="1500" b="1" spc="-5" dirty="0">
                <a:latin typeface="Arial"/>
                <a:cs typeface="Arial"/>
              </a:rPr>
              <a:t>supply </a:t>
            </a:r>
            <a:r>
              <a:rPr sz="1500" b="1" dirty="0">
                <a:latin typeface="Arial"/>
                <a:cs typeface="Arial"/>
              </a:rPr>
              <a:t>chain</a:t>
            </a:r>
            <a:r>
              <a:rPr sz="1500" dirty="0">
                <a:latin typeface="Arial MT"/>
                <a:cs typeface="Arial MT"/>
              </a:rPr>
              <a:t>, 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b="1" spc="-5" dirty="0">
                <a:latin typeface="Arial"/>
                <a:cs typeface="Arial"/>
              </a:rPr>
              <a:t>urbanization</a:t>
            </a:r>
            <a:r>
              <a:rPr sz="1500" spc="-5" dirty="0">
                <a:latin typeface="Arial MT"/>
                <a:cs typeface="Arial MT"/>
              </a:rPr>
              <a:t>, </a:t>
            </a:r>
            <a:r>
              <a:rPr sz="1500" b="1" dirty="0">
                <a:latin typeface="Arial"/>
                <a:cs typeface="Arial"/>
              </a:rPr>
              <a:t>shift in </a:t>
            </a:r>
            <a:r>
              <a:rPr sz="1500" b="1" spc="-5" dirty="0">
                <a:latin typeface="Arial"/>
                <a:cs typeface="Arial"/>
              </a:rPr>
              <a:t>consumer </a:t>
            </a:r>
            <a:r>
              <a:rPr sz="1500" b="1" dirty="0">
                <a:latin typeface="Arial"/>
                <a:cs typeface="Arial"/>
              </a:rPr>
              <a:t> preferences </a:t>
            </a:r>
            <a:r>
              <a:rPr sz="1500" dirty="0">
                <a:latin typeface="Arial MT"/>
                <a:cs typeface="Arial MT"/>
              </a:rPr>
              <a:t>to healthier </a:t>
            </a:r>
            <a:r>
              <a:rPr sz="1500" spc="-5" dirty="0">
                <a:latin typeface="Arial MT"/>
                <a:cs typeface="Arial MT"/>
              </a:rPr>
              <a:t>and environment </a:t>
            </a:r>
            <a:r>
              <a:rPr sz="1500" dirty="0">
                <a:latin typeface="Arial MT"/>
                <a:cs typeface="Arial MT"/>
              </a:rPr>
              <a:t> friendly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options,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b="1" spc="-5" dirty="0">
                <a:latin typeface="Arial"/>
                <a:cs typeface="Arial"/>
              </a:rPr>
              <a:t>China </a:t>
            </a:r>
            <a:r>
              <a:rPr sz="1500" b="1" dirty="0">
                <a:latin typeface="Arial"/>
                <a:cs typeface="Arial"/>
              </a:rPr>
              <a:t>plus</a:t>
            </a:r>
            <a:r>
              <a:rPr sz="1500" b="1" spc="-3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one</a:t>
            </a:r>
            <a:r>
              <a:rPr sz="1500" b="1" spc="5" dirty="0">
                <a:latin typeface="Arial"/>
                <a:cs typeface="Arial"/>
              </a:rPr>
              <a:t> </a:t>
            </a:r>
            <a:r>
              <a:rPr sz="1500" spc="-5" dirty="0">
                <a:latin typeface="Arial MT"/>
                <a:cs typeface="Arial MT"/>
              </a:rPr>
              <a:t>could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b="1" dirty="0">
                <a:latin typeface="Arial"/>
                <a:cs typeface="Arial"/>
              </a:rPr>
              <a:t>fuel </a:t>
            </a:r>
            <a:r>
              <a:rPr sz="1500" b="1" spc="-40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this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increase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in</a:t>
            </a:r>
            <a:r>
              <a:rPr sz="1500" b="1" spc="-20" dirty="0">
                <a:latin typeface="Arial"/>
                <a:cs typeface="Arial"/>
              </a:rPr>
              <a:t> </a:t>
            </a:r>
            <a:r>
              <a:rPr sz="1500" b="1" spc="-5" dirty="0">
                <a:latin typeface="Arial"/>
                <a:cs typeface="Arial"/>
              </a:rPr>
              <a:t>demand</a:t>
            </a:r>
            <a:endParaRPr sz="15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3458210" cy="195580"/>
          </a:xfrm>
          <a:custGeom>
            <a:avLst/>
            <a:gdLst/>
            <a:ahLst/>
            <a:cxnLst/>
            <a:rect l="l" t="t" r="r" b="b"/>
            <a:pathLst>
              <a:path w="3458210" h="195580">
                <a:moveTo>
                  <a:pt x="0" y="195072"/>
                </a:moveTo>
                <a:lnTo>
                  <a:pt x="3457955" y="195072"/>
                </a:lnTo>
                <a:lnTo>
                  <a:pt x="3457955" y="0"/>
                </a:lnTo>
                <a:lnTo>
                  <a:pt x="0" y="0"/>
                </a:lnTo>
                <a:lnTo>
                  <a:pt x="0" y="1950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739" y="0"/>
            <a:ext cx="19011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Demand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India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5427" y="1236090"/>
            <a:ext cx="20294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6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chemicals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market</a:t>
            </a:r>
            <a:r>
              <a:rPr sz="1400" dirty="0">
                <a:latin typeface="Arial MT"/>
                <a:cs typeface="Arial MT"/>
              </a:rPr>
              <a:t>, </a:t>
            </a:r>
            <a:r>
              <a:rPr sz="1400" spc="-37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USD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16051" y="1709927"/>
            <a:ext cx="6937375" cy="0"/>
          </a:xfrm>
          <a:custGeom>
            <a:avLst/>
            <a:gdLst/>
            <a:ahLst/>
            <a:cxnLst/>
            <a:rect l="l" t="t" r="r" b="b"/>
            <a:pathLst>
              <a:path w="6937375">
                <a:moveTo>
                  <a:pt x="0" y="0"/>
                </a:moveTo>
                <a:lnTo>
                  <a:pt x="6937375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17677" y="4886070"/>
            <a:ext cx="8483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India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Che</a:t>
            </a:r>
            <a:r>
              <a:rPr sz="1200" b="1" spc="-5" dirty="0">
                <a:latin typeface="Arial"/>
                <a:cs typeface="Arial"/>
              </a:rPr>
              <a:t>m  as %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Global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Chem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600009" y="2477833"/>
            <a:ext cx="3582035" cy="2076450"/>
            <a:chOff x="1600009" y="2477833"/>
            <a:chExt cx="3582035" cy="2076450"/>
          </a:xfrm>
        </p:grpSpPr>
        <p:sp>
          <p:nvSpPr>
            <p:cNvPr id="13" name="object 13"/>
            <p:cNvSpPr/>
            <p:nvPr/>
          </p:nvSpPr>
          <p:spPr>
            <a:xfrm>
              <a:off x="2625852" y="3901439"/>
              <a:ext cx="340360" cy="520065"/>
            </a:xfrm>
            <a:custGeom>
              <a:avLst/>
              <a:gdLst/>
              <a:ahLst/>
              <a:cxnLst/>
              <a:rect l="l" t="t" r="r" b="b"/>
              <a:pathLst>
                <a:path w="340360" h="520064">
                  <a:moveTo>
                    <a:pt x="0" y="268351"/>
                  </a:moveTo>
                  <a:lnTo>
                    <a:pt x="339725" y="0"/>
                  </a:lnTo>
                </a:path>
                <a:path w="340360" h="520064">
                  <a:moveTo>
                    <a:pt x="222504" y="421894"/>
                  </a:moveTo>
                  <a:lnTo>
                    <a:pt x="339979" y="390144"/>
                  </a:lnTo>
                </a:path>
                <a:path w="340360" h="520064">
                  <a:moveTo>
                    <a:pt x="0" y="370078"/>
                  </a:moveTo>
                  <a:lnTo>
                    <a:pt x="339725" y="184404"/>
                  </a:lnTo>
                </a:path>
                <a:path w="340360" h="520064">
                  <a:moveTo>
                    <a:pt x="0" y="480187"/>
                  </a:moveTo>
                  <a:lnTo>
                    <a:pt x="15875" y="475488"/>
                  </a:lnTo>
                </a:path>
                <a:path w="340360" h="520064">
                  <a:moveTo>
                    <a:pt x="0" y="337566"/>
                  </a:moveTo>
                  <a:lnTo>
                    <a:pt x="339725" y="126492"/>
                  </a:lnTo>
                </a:path>
                <a:path w="340360" h="520064">
                  <a:moveTo>
                    <a:pt x="222504" y="470408"/>
                  </a:moveTo>
                  <a:lnTo>
                    <a:pt x="339979" y="443484"/>
                  </a:lnTo>
                </a:path>
                <a:path w="340360" h="520064">
                  <a:moveTo>
                    <a:pt x="0" y="519811"/>
                  </a:moveTo>
                  <a:lnTo>
                    <a:pt x="15875" y="516636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75460" y="4421123"/>
              <a:ext cx="850900" cy="128270"/>
            </a:xfrm>
            <a:custGeom>
              <a:avLst/>
              <a:gdLst/>
              <a:ahLst/>
              <a:cxnLst/>
              <a:rect l="l" t="t" r="r" b="b"/>
              <a:pathLst>
                <a:path w="850900" h="128270">
                  <a:moveTo>
                    <a:pt x="850391" y="0"/>
                  </a:moveTo>
                  <a:lnTo>
                    <a:pt x="0" y="0"/>
                  </a:lnTo>
                  <a:lnTo>
                    <a:pt x="0" y="128015"/>
                  </a:lnTo>
                  <a:lnTo>
                    <a:pt x="850391" y="128015"/>
                  </a:lnTo>
                  <a:lnTo>
                    <a:pt x="850391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16095" y="2482595"/>
              <a:ext cx="339725" cy="1861820"/>
            </a:xfrm>
            <a:custGeom>
              <a:avLst/>
              <a:gdLst/>
              <a:ahLst/>
              <a:cxnLst/>
              <a:rect l="l" t="t" r="r" b="b"/>
              <a:pathLst>
                <a:path w="339725" h="1861820">
                  <a:moveTo>
                    <a:pt x="0" y="1604264"/>
                  </a:moveTo>
                  <a:lnTo>
                    <a:pt x="339725" y="550163"/>
                  </a:lnTo>
                </a:path>
                <a:path w="339725" h="1861820">
                  <a:moveTo>
                    <a:pt x="0" y="1861692"/>
                  </a:moveTo>
                  <a:lnTo>
                    <a:pt x="339725" y="1420367"/>
                  </a:lnTo>
                </a:path>
                <a:path w="339725" h="1861820">
                  <a:moveTo>
                    <a:pt x="0" y="1807845"/>
                  </a:moveTo>
                  <a:lnTo>
                    <a:pt x="339725" y="1303020"/>
                  </a:lnTo>
                </a:path>
                <a:path w="339725" h="1861820">
                  <a:moveTo>
                    <a:pt x="0" y="1544827"/>
                  </a:moveTo>
                  <a:lnTo>
                    <a:pt x="339725" y="376427"/>
                  </a:lnTo>
                </a:path>
                <a:path w="339725" h="1861820">
                  <a:moveTo>
                    <a:pt x="0" y="1419224"/>
                  </a:moveTo>
                  <a:lnTo>
                    <a:pt x="339725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965704" y="3904487"/>
              <a:ext cx="2040889" cy="645160"/>
            </a:xfrm>
            <a:custGeom>
              <a:avLst/>
              <a:gdLst/>
              <a:ahLst/>
              <a:cxnLst/>
              <a:rect l="l" t="t" r="r" b="b"/>
              <a:pathLst>
                <a:path w="2040889" h="645160">
                  <a:moveTo>
                    <a:pt x="850392" y="440436"/>
                  </a:moveTo>
                  <a:lnTo>
                    <a:pt x="0" y="440436"/>
                  </a:lnTo>
                  <a:lnTo>
                    <a:pt x="0" y="644652"/>
                  </a:lnTo>
                  <a:lnTo>
                    <a:pt x="850392" y="644652"/>
                  </a:lnTo>
                  <a:lnTo>
                    <a:pt x="850392" y="440436"/>
                  </a:lnTo>
                  <a:close/>
                </a:path>
                <a:path w="2040889" h="645160">
                  <a:moveTo>
                    <a:pt x="2040636" y="0"/>
                  </a:moveTo>
                  <a:lnTo>
                    <a:pt x="1190244" y="0"/>
                  </a:lnTo>
                  <a:lnTo>
                    <a:pt x="1190244" y="32004"/>
                  </a:lnTo>
                  <a:lnTo>
                    <a:pt x="1190244" y="644652"/>
                  </a:lnTo>
                  <a:lnTo>
                    <a:pt x="2040636" y="644652"/>
                  </a:lnTo>
                  <a:lnTo>
                    <a:pt x="2040636" y="32004"/>
                  </a:lnTo>
                  <a:lnTo>
                    <a:pt x="20406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775460" y="3904487"/>
              <a:ext cx="3230880" cy="645160"/>
            </a:xfrm>
            <a:custGeom>
              <a:avLst/>
              <a:gdLst/>
              <a:ahLst/>
              <a:cxnLst/>
              <a:rect l="l" t="t" r="r" b="b"/>
              <a:pathLst>
                <a:path w="3230879" h="645160">
                  <a:moveTo>
                    <a:pt x="0" y="516636"/>
                  </a:moveTo>
                  <a:lnTo>
                    <a:pt x="850391" y="516636"/>
                  </a:lnTo>
                  <a:lnTo>
                    <a:pt x="850391" y="644651"/>
                  </a:lnTo>
                  <a:lnTo>
                    <a:pt x="0" y="644651"/>
                  </a:lnTo>
                  <a:lnTo>
                    <a:pt x="0" y="516636"/>
                  </a:lnTo>
                  <a:close/>
                </a:path>
                <a:path w="3230879" h="645160">
                  <a:moveTo>
                    <a:pt x="1190244" y="440436"/>
                  </a:moveTo>
                  <a:lnTo>
                    <a:pt x="2040636" y="440436"/>
                  </a:lnTo>
                  <a:lnTo>
                    <a:pt x="2040636" y="644651"/>
                  </a:lnTo>
                  <a:lnTo>
                    <a:pt x="1190244" y="644651"/>
                  </a:lnTo>
                  <a:lnTo>
                    <a:pt x="1190244" y="440436"/>
                  </a:lnTo>
                  <a:close/>
                </a:path>
                <a:path w="3230879" h="645160">
                  <a:moveTo>
                    <a:pt x="2380488" y="0"/>
                  </a:moveTo>
                  <a:lnTo>
                    <a:pt x="3230879" y="0"/>
                  </a:lnTo>
                  <a:lnTo>
                    <a:pt x="3230879" y="644651"/>
                  </a:lnTo>
                  <a:lnTo>
                    <a:pt x="2380488" y="644651"/>
                  </a:lnTo>
                  <a:lnTo>
                    <a:pt x="238048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775460" y="3785615"/>
              <a:ext cx="3230880" cy="635635"/>
            </a:xfrm>
            <a:custGeom>
              <a:avLst/>
              <a:gdLst/>
              <a:ahLst/>
              <a:cxnLst/>
              <a:rect l="l" t="t" r="r" b="b"/>
              <a:pathLst>
                <a:path w="3230879" h="635635">
                  <a:moveTo>
                    <a:pt x="850392" y="595884"/>
                  </a:moveTo>
                  <a:lnTo>
                    <a:pt x="0" y="595884"/>
                  </a:lnTo>
                  <a:lnTo>
                    <a:pt x="0" y="608076"/>
                  </a:lnTo>
                  <a:lnTo>
                    <a:pt x="0" y="635508"/>
                  </a:lnTo>
                  <a:lnTo>
                    <a:pt x="850392" y="635508"/>
                  </a:lnTo>
                  <a:lnTo>
                    <a:pt x="850392" y="608076"/>
                  </a:lnTo>
                  <a:lnTo>
                    <a:pt x="850392" y="595884"/>
                  </a:lnTo>
                  <a:close/>
                </a:path>
                <a:path w="3230879" h="635635">
                  <a:moveTo>
                    <a:pt x="2040636" y="505968"/>
                  </a:moveTo>
                  <a:lnTo>
                    <a:pt x="1190244" y="505968"/>
                  </a:lnTo>
                  <a:lnTo>
                    <a:pt x="1190244" y="559308"/>
                  </a:lnTo>
                  <a:lnTo>
                    <a:pt x="2040636" y="559308"/>
                  </a:lnTo>
                  <a:lnTo>
                    <a:pt x="2040636" y="505968"/>
                  </a:lnTo>
                  <a:close/>
                </a:path>
                <a:path w="3230879" h="635635">
                  <a:moveTo>
                    <a:pt x="3230880" y="0"/>
                  </a:moveTo>
                  <a:lnTo>
                    <a:pt x="2380488" y="0"/>
                  </a:lnTo>
                  <a:lnTo>
                    <a:pt x="2380488" y="118872"/>
                  </a:lnTo>
                  <a:lnTo>
                    <a:pt x="3230880" y="118872"/>
                  </a:lnTo>
                  <a:lnTo>
                    <a:pt x="3230880" y="0"/>
                  </a:lnTo>
                  <a:close/>
                </a:path>
              </a:pathLst>
            </a:custGeom>
            <a:solidFill>
              <a:srgbClr val="8B5A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75460" y="3785615"/>
              <a:ext cx="3230880" cy="635635"/>
            </a:xfrm>
            <a:custGeom>
              <a:avLst/>
              <a:gdLst/>
              <a:ahLst/>
              <a:cxnLst/>
              <a:rect l="l" t="t" r="r" b="b"/>
              <a:pathLst>
                <a:path w="3230879" h="635635">
                  <a:moveTo>
                    <a:pt x="0" y="595883"/>
                  </a:moveTo>
                  <a:lnTo>
                    <a:pt x="850391" y="595883"/>
                  </a:lnTo>
                  <a:lnTo>
                    <a:pt x="850391" y="635507"/>
                  </a:lnTo>
                  <a:lnTo>
                    <a:pt x="0" y="635507"/>
                  </a:lnTo>
                  <a:lnTo>
                    <a:pt x="0" y="595883"/>
                  </a:lnTo>
                  <a:close/>
                </a:path>
                <a:path w="3230879" h="635635">
                  <a:moveTo>
                    <a:pt x="1190244" y="505967"/>
                  </a:moveTo>
                  <a:lnTo>
                    <a:pt x="2040636" y="505967"/>
                  </a:lnTo>
                  <a:lnTo>
                    <a:pt x="2040636" y="559307"/>
                  </a:lnTo>
                  <a:lnTo>
                    <a:pt x="1190244" y="559307"/>
                  </a:lnTo>
                  <a:lnTo>
                    <a:pt x="1190244" y="505967"/>
                  </a:lnTo>
                  <a:close/>
                </a:path>
                <a:path w="3230879" h="635635">
                  <a:moveTo>
                    <a:pt x="2380488" y="0"/>
                  </a:moveTo>
                  <a:lnTo>
                    <a:pt x="3230879" y="0"/>
                  </a:lnTo>
                  <a:lnTo>
                    <a:pt x="3230879" y="118871"/>
                  </a:lnTo>
                  <a:lnTo>
                    <a:pt x="2380488" y="118871"/>
                  </a:lnTo>
                  <a:lnTo>
                    <a:pt x="238048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75460" y="3031235"/>
              <a:ext cx="3230880" cy="1350645"/>
            </a:xfrm>
            <a:custGeom>
              <a:avLst/>
              <a:gdLst/>
              <a:ahLst/>
              <a:cxnLst/>
              <a:rect l="l" t="t" r="r" b="b"/>
              <a:pathLst>
                <a:path w="3230879" h="1350645">
                  <a:moveTo>
                    <a:pt x="850392" y="1240536"/>
                  </a:moveTo>
                  <a:lnTo>
                    <a:pt x="312420" y="1240536"/>
                  </a:lnTo>
                  <a:lnTo>
                    <a:pt x="312420" y="1264920"/>
                  </a:lnTo>
                  <a:lnTo>
                    <a:pt x="112776" y="1264920"/>
                  </a:lnTo>
                  <a:lnTo>
                    <a:pt x="112776" y="1240536"/>
                  </a:lnTo>
                  <a:lnTo>
                    <a:pt x="0" y="1240536"/>
                  </a:lnTo>
                  <a:lnTo>
                    <a:pt x="0" y="1264920"/>
                  </a:lnTo>
                  <a:lnTo>
                    <a:pt x="0" y="1315212"/>
                  </a:lnTo>
                  <a:lnTo>
                    <a:pt x="0" y="1350264"/>
                  </a:lnTo>
                  <a:lnTo>
                    <a:pt x="850392" y="1350264"/>
                  </a:lnTo>
                  <a:lnTo>
                    <a:pt x="850392" y="1315212"/>
                  </a:lnTo>
                  <a:lnTo>
                    <a:pt x="850392" y="1264920"/>
                  </a:lnTo>
                  <a:lnTo>
                    <a:pt x="850392" y="1240536"/>
                  </a:lnTo>
                  <a:close/>
                </a:path>
                <a:path w="3230879" h="1350645">
                  <a:moveTo>
                    <a:pt x="2040636" y="1056132"/>
                  </a:moveTo>
                  <a:lnTo>
                    <a:pt x="1190244" y="1056132"/>
                  </a:lnTo>
                  <a:lnTo>
                    <a:pt x="1190244" y="1117092"/>
                  </a:lnTo>
                  <a:lnTo>
                    <a:pt x="1190244" y="1260348"/>
                  </a:lnTo>
                  <a:lnTo>
                    <a:pt x="2040636" y="1260348"/>
                  </a:lnTo>
                  <a:lnTo>
                    <a:pt x="2040636" y="1117092"/>
                  </a:lnTo>
                  <a:lnTo>
                    <a:pt x="2040636" y="1056132"/>
                  </a:lnTo>
                  <a:close/>
                </a:path>
                <a:path w="3230879" h="1350645">
                  <a:moveTo>
                    <a:pt x="3230880" y="0"/>
                  </a:moveTo>
                  <a:lnTo>
                    <a:pt x="2380488" y="0"/>
                  </a:lnTo>
                  <a:lnTo>
                    <a:pt x="2380488" y="723900"/>
                  </a:lnTo>
                  <a:lnTo>
                    <a:pt x="3230880" y="723900"/>
                  </a:lnTo>
                  <a:lnTo>
                    <a:pt x="3230880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775460" y="3031235"/>
              <a:ext cx="3230880" cy="1350645"/>
            </a:xfrm>
            <a:custGeom>
              <a:avLst/>
              <a:gdLst/>
              <a:ahLst/>
              <a:cxnLst/>
              <a:rect l="l" t="t" r="r" b="b"/>
              <a:pathLst>
                <a:path w="3230879" h="1350645">
                  <a:moveTo>
                    <a:pt x="0" y="1240536"/>
                  </a:moveTo>
                  <a:lnTo>
                    <a:pt x="850391" y="1240536"/>
                  </a:lnTo>
                  <a:lnTo>
                    <a:pt x="850391" y="1350264"/>
                  </a:lnTo>
                  <a:lnTo>
                    <a:pt x="0" y="1350264"/>
                  </a:lnTo>
                  <a:lnTo>
                    <a:pt x="0" y="1240536"/>
                  </a:lnTo>
                  <a:close/>
                </a:path>
                <a:path w="3230879" h="1350645">
                  <a:moveTo>
                    <a:pt x="1190244" y="1056132"/>
                  </a:moveTo>
                  <a:lnTo>
                    <a:pt x="2040636" y="1056132"/>
                  </a:lnTo>
                  <a:lnTo>
                    <a:pt x="2040636" y="1260347"/>
                  </a:lnTo>
                  <a:lnTo>
                    <a:pt x="1190244" y="1260347"/>
                  </a:lnTo>
                  <a:lnTo>
                    <a:pt x="1190244" y="1056132"/>
                  </a:lnTo>
                  <a:close/>
                </a:path>
                <a:path w="3230879" h="1350645">
                  <a:moveTo>
                    <a:pt x="2380488" y="0"/>
                  </a:moveTo>
                  <a:lnTo>
                    <a:pt x="3230879" y="0"/>
                  </a:lnTo>
                  <a:lnTo>
                    <a:pt x="3230879" y="754380"/>
                  </a:lnTo>
                  <a:lnTo>
                    <a:pt x="2380488" y="754380"/>
                  </a:lnTo>
                  <a:lnTo>
                    <a:pt x="238048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75460" y="2859023"/>
              <a:ext cx="3230880" cy="1412875"/>
            </a:xfrm>
            <a:custGeom>
              <a:avLst/>
              <a:gdLst/>
              <a:ahLst/>
              <a:cxnLst/>
              <a:rect l="l" t="t" r="r" b="b"/>
              <a:pathLst>
                <a:path w="3230879" h="1412875">
                  <a:moveTo>
                    <a:pt x="537972" y="1380744"/>
                  </a:moveTo>
                  <a:lnTo>
                    <a:pt x="0" y="1380744"/>
                  </a:lnTo>
                  <a:lnTo>
                    <a:pt x="0" y="1412748"/>
                  </a:lnTo>
                  <a:lnTo>
                    <a:pt x="537972" y="1412748"/>
                  </a:lnTo>
                  <a:lnTo>
                    <a:pt x="537972" y="1380744"/>
                  </a:lnTo>
                  <a:close/>
                </a:path>
                <a:path w="3230879" h="1412875">
                  <a:moveTo>
                    <a:pt x="850392" y="1380744"/>
                  </a:moveTo>
                  <a:lnTo>
                    <a:pt x="737616" y="1380744"/>
                  </a:lnTo>
                  <a:lnTo>
                    <a:pt x="737616" y="1412748"/>
                  </a:lnTo>
                  <a:lnTo>
                    <a:pt x="850392" y="1412748"/>
                  </a:lnTo>
                  <a:lnTo>
                    <a:pt x="850392" y="1380744"/>
                  </a:lnTo>
                  <a:close/>
                </a:path>
                <a:path w="3230879" h="1412875">
                  <a:moveTo>
                    <a:pt x="2040636" y="1168908"/>
                  </a:moveTo>
                  <a:lnTo>
                    <a:pt x="1190244" y="1168908"/>
                  </a:lnTo>
                  <a:lnTo>
                    <a:pt x="1190244" y="1196340"/>
                  </a:lnTo>
                  <a:lnTo>
                    <a:pt x="1190244" y="1228344"/>
                  </a:lnTo>
                  <a:lnTo>
                    <a:pt x="2040636" y="1228344"/>
                  </a:lnTo>
                  <a:lnTo>
                    <a:pt x="2040636" y="1196340"/>
                  </a:lnTo>
                  <a:lnTo>
                    <a:pt x="2040636" y="1168908"/>
                  </a:lnTo>
                  <a:close/>
                </a:path>
                <a:path w="3230879" h="1412875">
                  <a:moveTo>
                    <a:pt x="3230880" y="0"/>
                  </a:moveTo>
                  <a:lnTo>
                    <a:pt x="2380488" y="0"/>
                  </a:lnTo>
                  <a:lnTo>
                    <a:pt x="2380488" y="172212"/>
                  </a:lnTo>
                  <a:lnTo>
                    <a:pt x="3230880" y="172212"/>
                  </a:lnTo>
                  <a:lnTo>
                    <a:pt x="323088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775460" y="2859023"/>
              <a:ext cx="3230880" cy="1412875"/>
            </a:xfrm>
            <a:custGeom>
              <a:avLst/>
              <a:gdLst/>
              <a:ahLst/>
              <a:cxnLst/>
              <a:rect l="l" t="t" r="r" b="b"/>
              <a:pathLst>
                <a:path w="3230879" h="1412875">
                  <a:moveTo>
                    <a:pt x="0" y="1380744"/>
                  </a:moveTo>
                  <a:lnTo>
                    <a:pt x="850391" y="1380744"/>
                  </a:lnTo>
                  <a:lnTo>
                    <a:pt x="850391" y="1412748"/>
                  </a:lnTo>
                  <a:lnTo>
                    <a:pt x="0" y="1412748"/>
                  </a:lnTo>
                  <a:lnTo>
                    <a:pt x="0" y="1380744"/>
                  </a:lnTo>
                  <a:close/>
                </a:path>
                <a:path w="3230879" h="1412875">
                  <a:moveTo>
                    <a:pt x="1190244" y="1168908"/>
                  </a:moveTo>
                  <a:lnTo>
                    <a:pt x="2040636" y="1168908"/>
                  </a:lnTo>
                  <a:lnTo>
                    <a:pt x="2040636" y="1228344"/>
                  </a:lnTo>
                  <a:lnTo>
                    <a:pt x="1190244" y="1228344"/>
                  </a:lnTo>
                  <a:lnTo>
                    <a:pt x="1190244" y="1168908"/>
                  </a:lnTo>
                  <a:close/>
                </a:path>
                <a:path w="3230879" h="1412875">
                  <a:moveTo>
                    <a:pt x="2380488" y="0"/>
                  </a:moveTo>
                  <a:lnTo>
                    <a:pt x="3230879" y="0"/>
                  </a:lnTo>
                  <a:lnTo>
                    <a:pt x="3230879" y="172212"/>
                  </a:lnTo>
                  <a:lnTo>
                    <a:pt x="2380488" y="172212"/>
                  </a:lnTo>
                  <a:lnTo>
                    <a:pt x="238048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775460" y="2482595"/>
              <a:ext cx="3230880" cy="1757680"/>
            </a:xfrm>
            <a:custGeom>
              <a:avLst/>
              <a:gdLst/>
              <a:ahLst/>
              <a:cxnLst/>
              <a:rect l="l" t="t" r="r" b="b"/>
              <a:pathLst>
                <a:path w="3230879" h="1757679">
                  <a:moveTo>
                    <a:pt x="112776" y="1687068"/>
                  </a:moveTo>
                  <a:lnTo>
                    <a:pt x="0" y="1687068"/>
                  </a:lnTo>
                  <a:lnTo>
                    <a:pt x="0" y="1757172"/>
                  </a:lnTo>
                  <a:lnTo>
                    <a:pt x="112776" y="1757172"/>
                  </a:lnTo>
                  <a:lnTo>
                    <a:pt x="112776" y="1687068"/>
                  </a:lnTo>
                  <a:close/>
                </a:path>
                <a:path w="3230879" h="1757679">
                  <a:moveTo>
                    <a:pt x="850392" y="1687068"/>
                  </a:moveTo>
                  <a:lnTo>
                    <a:pt x="312420" y="1687068"/>
                  </a:lnTo>
                  <a:lnTo>
                    <a:pt x="312420" y="1757172"/>
                  </a:lnTo>
                  <a:lnTo>
                    <a:pt x="850392" y="1757172"/>
                  </a:lnTo>
                  <a:lnTo>
                    <a:pt x="850392" y="1687068"/>
                  </a:lnTo>
                  <a:close/>
                </a:path>
                <a:path w="3230879" h="1757679">
                  <a:moveTo>
                    <a:pt x="2040636" y="1420368"/>
                  </a:moveTo>
                  <a:lnTo>
                    <a:pt x="1190244" y="1420368"/>
                  </a:lnTo>
                  <a:lnTo>
                    <a:pt x="1190244" y="1482852"/>
                  </a:lnTo>
                  <a:lnTo>
                    <a:pt x="1190244" y="1545336"/>
                  </a:lnTo>
                  <a:lnTo>
                    <a:pt x="2040636" y="1545336"/>
                  </a:lnTo>
                  <a:lnTo>
                    <a:pt x="2040636" y="1482852"/>
                  </a:lnTo>
                  <a:lnTo>
                    <a:pt x="2040636" y="1420368"/>
                  </a:lnTo>
                  <a:close/>
                </a:path>
                <a:path w="3230879" h="1757679">
                  <a:moveTo>
                    <a:pt x="3230880" y="0"/>
                  </a:moveTo>
                  <a:lnTo>
                    <a:pt x="2380488" y="0"/>
                  </a:lnTo>
                  <a:lnTo>
                    <a:pt x="2380488" y="376428"/>
                  </a:lnTo>
                  <a:lnTo>
                    <a:pt x="3230880" y="376428"/>
                  </a:lnTo>
                  <a:lnTo>
                    <a:pt x="3230880" y="0"/>
                  </a:lnTo>
                  <a:close/>
                </a:path>
              </a:pathLst>
            </a:custGeom>
            <a:solidFill>
              <a:srgbClr val="AAE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75460" y="2482595"/>
              <a:ext cx="3230880" cy="1757680"/>
            </a:xfrm>
            <a:custGeom>
              <a:avLst/>
              <a:gdLst/>
              <a:ahLst/>
              <a:cxnLst/>
              <a:rect l="l" t="t" r="r" b="b"/>
              <a:pathLst>
                <a:path w="3230879" h="1757679">
                  <a:moveTo>
                    <a:pt x="0" y="1687067"/>
                  </a:moveTo>
                  <a:lnTo>
                    <a:pt x="850391" y="1687067"/>
                  </a:lnTo>
                  <a:lnTo>
                    <a:pt x="850391" y="1757171"/>
                  </a:lnTo>
                  <a:lnTo>
                    <a:pt x="0" y="1757171"/>
                  </a:lnTo>
                  <a:lnTo>
                    <a:pt x="0" y="1687067"/>
                  </a:lnTo>
                  <a:close/>
                </a:path>
                <a:path w="3230879" h="1757679">
                  <a:moveTo>
                    <a:pt x="1190244" y="1420367"/>
                  </a:moveTo>
                  <a:lnTo>
                    <a:pt x="2040636" y="1420367"/>
                  </a:lnTo>
                  <a:lnTo>
                    <a:pt x="2040636" y="1545335"/>
                  </a:lnTo>
                  <a:lnTo>
                    <a:pt x="1190244" y="1545335"/>
                  </a:lnTo>
                  <a:lnTo>
                    <a:pt x="1190244" y="1420367"/>
                  </a:lnTo>
                  <a:close/>
                </a:path>
                <a:path w="3230879" h="1757679">
                  <a:moveTo>
                    <a:pt x="2380488" y="0"/>
                  </a:moveTo>
                  <a:lnTo>
                    <a:pt x="3230879" y="0"/>
                  </a:lnTo>
                  <a:lnTo>
                    <a:pt x="3230879" y="376427"/>
                  </a:lnTo>
                  <a:lnTo>
                    <a:pt x="2380488" y="376427"/>
                  </a:lnTo>
                  <a:lnTo>
                    <a:pt x="238048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04772" y="4549139"/>
              <a:ext cx="3572510" cy="0"/>
            </a:xfrm>
            <a:custGeom>
              <a:avLst/>
              <a:gdLst/>
              <a:ahLst/>
              <a:cxnLst/>
              <a:rect l="l" t="t" r="r" b="b"/>
              <a:pathLst>
                <a:path w="3572510">
                  <a:moveTo>
                    <a:pt x="0" y="0"/>
                  </a:moveTo>
                  <a:lnTo>
                    <a:pt x="379476" y="0"/>
                  </a:lnTo>
                </a:path>
                <a:path w="3572510">
                  <a:moveTo>
                    <a:pt x="810768" y="0"/>
                  </a:moveTo>
                  <a:lnTo>
                    <a:pt x="3572255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655189" y="4288663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18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66163" y="4212412"/>
            <a:ext cx="1809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51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750885" y="1933194"/>
            <a:ext cx="2832100" cy="2473325"/>
            <a:chOff x="1750885" y="1933194"/>
            <a:chExt cx="2832100" cy="2473325"/>
          </a:xfrm>
        </p:grpSpPr>
        <p:sp>
          <p:nvSpPr>
            <p:cNvPr id="30" name="object 30"/>
            <p:cNvSpPr/>
            <p:nvPr/>
          </p:nvSpPr>
          <p:spPr>
            <a:xfrm>
              <a:off x="2195957" y="1933194"/>
              <a:ext cx="2386965" cy="1695450"/>
            </a:xfrm>
            <a:custGeom>
              <a:avLst/>
              <a:gdLst/>
              <a:ahLst/>
              <a:cxnLst/>
              <a:rect l="l" t="t" r="r" b="b"/>
              <a:pathLst>
                <a:path w="2386965" h="1695450">
                  <a:moveTo>
                    <a:pt x="2319052" y="36313"/>
                  </a:moveTo>
                  <a:lnTo>
                    <a:pt x="0" y="1679701"/>
                  </a:lnTo>
                  <a:lnTo>
                    <a:pt x="10922" y="1695322"/>
                  </a:lnTo>
                  <a:lnTo>
                    <a:pt x="2330007" y="51783"/>
                  </a:lnTo>
                  <a:lnTo>
                    <a:pt x="2319052" y="36313"/>
                  </a:lnTo>
                  <a:close/>
                </a:path>
                <a:path w="2386965" h="1695450">
                  <a:moveTo>
                    <a:pt x="2371254" y="28955"/>
                  </a:moveTo>
                  <a:lnTo>
                    <a:pt x="2329434" y="28955"/>
                  </a:lnTo>
                  <a:lnTo>
                    <a:pt x="2340356" y="44450"/>
                  </a:lnTo>
                  <a:lnTo>
                    <a:pt x="2330007" y="51783"/>
                  </a:lnTo>
                  <a:lnTo>
                    <a:pt x="2346579" y="75183"/>
                  </a:lnTo>
                  <a:lnTo>
                    <a:pt x="2371254" y="28955"/>
                  </a:lnTo>
                  <a:close/>
                </a:path>
                <a:path w="2386965" h="1695450">
                  <a:moveTo>
                    <a:pt x="2329434" y="28955"/>
                  </a:moveTo>
                  <a:lnTo>
                    <a:pt x="2319052" y="36313"/>
                  </a:lnTo>
                  <a:lnTo>
                    <a:pt x="2330007" y="51783"/>
                  </a:lnTo>
                  <a:lnTo>
                    <a:pt x="2340356" y="44450"/>
                  </a:lnTo>
                  <a:lnTo>
                    <a:pt x="2329434" y="28955"/>
                  </a:lnTo>
                  <a:close/>
                </a:path>
                <a:path w="2386965" h="1695450">
                  <a:moveTo>
                    <a:pt x="2386710" y="0"/>
                  </a:moveTo>
                  <a:lnTo>
                    <a:pt x="2302510" y="12953"/>
                  </a:lnTo>
                  <a:lnTo>
                    <a:pt x="2319052" y="36313"/>
                  </a:lnTo>
                  <a:lnTo>
                    <a:pt x="2329434" y="28955"/>
                  </a:lnTo>
                  <a:lnTo>
                    <a:pt x="2371254" y="28955"/>
                  </a:lnTo>
                  <a:lnTo>
                    <a:pt x="238671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55648" y="4317492"/>
              <a:ext cx="2079625" cy="83820"/>
            </a:xfrm>
            <a:custGeom>
              <a:avLst/>
              <a:gdLst/>
              <a:ahLst/>
              <a:cxnLst/>
              <a:rect l="l" t="t" r="r" b="b"/>
              <a:pathLst>
                <a:path w="2079625" h="83820">
                  <a:moveTo>
                    <a:pt x="889253" y="83819"/>
                  </a:moveTo>
                  <a:lnTo>
                    <a:pt x="794003" y="83819"/>
                  </a:lnTo>
                </a:path>
                <a:path w="2079625" h="83820">
                  <a:moveTo>
                    <a:pt x="2079498" y="0"/>
                  </a:moveTo>
                  <a:lnTo>
                    <a:pt x="1984248" y="0"/>
                  </a:lnTo>
                </a:path>
                <a:path w="2079625" h="83820">
                  <a:moveTo>
                    <a:pt x="0" y="9143"/>
                  </a:moveTo>
                  <a:lnTo>
                    <a:pt x="95250" y="914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908429" y="3913454"/>
            <a:ext cx="5861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170-180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313432" y="4113276"/>
            <a:ext cx="200025" cy="182880"/>
          </a:xfrm>
          <a:custGeom>
            <a:avLst/>
            <a:gdLst/>
            <a:ahLst/>
            <a:cxnLst/>
            <a:rect l="l" t="t" r="r" b="b"/>
            <a:pathLst>
              <a:path w="200025" h="182879">
                <a:moveTo>
                  <a:pt x="199644" y="0"/>
                </a:moveTo>
                <a:lnTo>
                  <a:pt x="0" y="0"/>
                </a:lnTo>
                <a:lnTo>
                  <a:pt x="0" y="182880"/>
                </a:lnTo>
                <a:lnTo>
                  <a:pt x="199644" y="182880"/>
                </a:lnTo>
                <a:lnTo>
                  <a:pt x="199644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322702" y="4092067"/>
            <a:ext cx="1816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Calibri"/>
                <a:cs typeface="Calibri"/>
              </a:rPr>
              <a:t>32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55947" y="2859023"/>
            <a:ext cx="850900" cy="172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504">
              <a:lnSpc>
                <a:spcPts val="1355"/>
              </a:lnSpc>
            </a:pPr>
            <a:r>
              <a:rPr sz="1200" spc="-5" dirty="0">
                <a:latin typeface="Arial MT"/>
                <a:cs typeface="Arial MT"/>
              </a:rPr>
              <a:t>65-75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965704" y="4339590"/>
            <a:ext cx="850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95-100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238626" y="4604765"/>
            <a:ext cx="3060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2027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55947" y="2482595"/>
            <a:ext cx="850900" cy="376555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730"/>
              </a:spcBef>
            </a:pPr>
            <a:r>
              <a:rPr sz="1200" spc="-5" dirty="0">
                <a:latin typeface="Arial MT"/>
                <a:cs typeface="Arial MT"/>
              </a:rPr>
              <a:t>140-190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155947" y="3031235"/>
            <a:ext cx="850900" cy="754380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900">
              <a:latin typeface="Times New Roman"/>
              <a:cs typeface="Times New Roman"/>
            </a:endParaRPr>
          </a:p>
          <a:p>
            <a:pPr marL="146685">
              <a:lnSpc>
                <a:spcPct val="100000"/>
              </a:lnSpc>
            </a:pPr>
            <a:r>
              <a:rPr sz="1200" spc="-5" dirty="0">
                <a:latin typeface="Arial MT"/>
                <a:cs typeface="Arial MT"/>
              </a:rPr>
              <a:t>350-370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366259" y="3755135"/>
            <a:ext cx="431800" cy="181610"/>
          </a:xfrm>
          <a:custGeom>
            <a:avLst/>
            <a:gdLst/>
            <a:ahLst/>
            <a:cxnLst/>
            <a:rect l="l" t="t" r="r" b="b"/>
            <a:pathLst>
              <a:path w="431800" h="181610">
                <a:moveTo>
                  <a:pt x="431291" y="0"/>
                </a:moveTo>
                <a:lnTo>
                  <a:pt x="0" y="0"/>
                </a:lnTo>
                <a:lnTo>
                  <a:pt x="0" y="181356"/>
                </a:lnTo>
                <a:lnTo>
                  <a:pt x="431291" y="181356"/>
                </a:lnTo>
                <a:lnTo>
                  <a:pt x="431291" y="0"/>
                </a:lnTo>
                <a:close/>
              </a:path>
            </a:pathLst>
          </a:custGeom>
          <a:solidFill>
            <a:srgbClr val="8B5A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155947" y="3785615"/>
            <a:ext cx="850900" cy="151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504">
              <a:lnSpc>
                <a:spcPts val="1165"/>
              </a:lnSpc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50-60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429505" y="4604765"/>
            <a:ext cx="3060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2040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835908" y="4227576"/>
            <a:ext cx="431800" cy="182880"/>
          </a:xfrm>
          <a:custGeom>
            <a:avLst/>
            <a:gdLst/>
            <a:ahLst/>
            <a:cxnLst/>
            <a:rect l="l" t="t" r="r" b="b"/>
            <a:pathLst>
              <a:path w="431800" h="182879">
                <a:moveTo>
                  <a:pt x="431291" y="0"/>
                </a:moveTo>
                <a:lnTo>
                  <a:pt x="0" y="0"/>
                </a:lnTo>
                <a:lnTo>
                  <a:pt x="0" y="182880"/>
                </a:lnTo>
                <a:lnTo>
                  <a:pt x="431291" y="182880"/>
                </a:lnTo>
                <a:lnTo>
                  <a:pt x="4312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130547" y="4118864"/>
            <a:ext cx="901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100"/>
              </a:spcBef>
            </a:pPr>
            <a:r>
              <a:rPr sz="1800" spc="-7" baseline="-34722" dirty="0">
                <a:latin typeface="Arial MT"/>
                <a:cs typeface="Arial MT"/>
              </a:rPr>
              <a:t>0</a:t>
            </a:r>
            <a:r>
              <a:rPr sz="1800" spc="67" baseline="-34722" dirty="0">
                <a:latin typeface="Arial MT"/>
                <a:cs typeface="Arial MT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250-300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45433" y="4210939"/>
            <a:ext cx="332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25-3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99307" y="3674109"/>
            <a:ext cx="585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290-310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2921507" y="4098035"/>
            <a:ext cx="515620" cy="181610"/>
          </a:xfrm>
          <a:custGeom>
            <a:avLst/>
            <a:gdLst/>
            <a:ahLst/>
            <a:cxnLst/>
            <a:rect l="l" t="t" r="r" b="b"/>
            <a:pathLst>
              <a:path w="515620" h="181610">
                <a:moveTo>
                  <a:pt x="515112" y="0"/>
                </a:moveTo>
                <a:lnTo>
                  <a:pt x="0" y="0"/>
                </a:lnTo>
                <a:lnTo>
                  <a:pt x="0" y="181356"/>
                </a:lnTo>
                <a:lnTo>
                  <a:pt x="515112" y="181356"/>
                </a:lnTo>
                <a:lnTo>
                  <a:pt x="515112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2929508" y="4080764"/>
            <a:ext cx="5029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90-100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026664" y="3874008"/>
            <a:ext cx="302260" cy="181610"/>
          </a:xfrm>
          <a:custGeom>
            <a:avLst/>
            <a:gdLst/>
            <a:ahLst/>
            <a:cxnLst/>
            <a:rect l="l" t="t" r="r" b="b"/>
            <a:pathLst>
              <a:path w="302260" h="181610">
                <a:moveTo>
                  <a:pt x="301751" y="0"/>
                </a:moveTo>
                <a:lnTo>
                  <a:pt x="0" y="0"/>
                </a:lnTo>
                <a:lnTo>
                  <a:pt x="0" y="181356"/>
                </a:lnTo>
                <a:lnTo>
                  <a:pt x="301751" y="181356"/>
                </a:lnTo>
                <a:lnTo>
                  <a:pt x="301751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037458" y="3856431"/>
            <a:ext cx="28384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 MT"/>
                <a:cs typeface="Arial MT"/>
              </a:rPr>
              <a:t>~</a:t>
            </a:r>
            <a:r>
              <a:rPr sz="1200" dirty="0">
                <a:latin typeface="Arial MT"/>
                <a:cs typeface="Arial MT"/>
              </a:rPr>
              <a:t>60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984248" y="4393691"/>
            <a:ext cx="431800" cy="182880"/>
          </a:xfrm>
          <a:custGeom>
            <a:avLst/>
            <a:gdLst/>
            <a:ahLst/>
            <a:cxnLst/>
            <a:rect l="l" t="t" r="r" b="b"/>
            <a:pathLst>
              <a:path w="431800" h="182879">
                <a:moveTo>
                  <a:pt x="431292" y="0"/>
                </a:moveTo>
                <a:lnTo>
                  <a:pt x="0" y="0"/>
                </a:lnTo>
                <a:lnTo>
                  <a:pt x="0" y="182879"/>
                </a:lnTo>
                <a:lnTo>
                  <a:pt x="431292" y="182879"/>
                </a:lnTo>
                <a:lnTo>
                  <a:pt x="431292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992629" y="4377690"/>
            <a:ext cx="4171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 MT"/>
                <a:cs typeface="Arial MT"/>
              </a:rPr>
              <a:t>60-65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453384" y="3965447"/>
            <a:ext cx="302260" cy="182880"/>
          </a:xfrm>
          <a:custGeom>
            <a:avLst/>
            <a:gdLst/>
            <a:ahLst/>
            <a:cxnLst/>
            <a:rect l="l" t="t" r="r" b="b"/>
            <a:pathLst>
              <a:path w="302260" h="182879">
                <a:moveTo>
                  <a:pt x="301751" y="0"/>
                </a:moveTo>
                <a:lnTo>
                  <a:pt x="0" y="0"/>
                </a:lnTo>
                <a:lnTo>
                  <a:pt x="0" y="182879"/>
                </a:lnTo>
                <a:lnTo>
                  <a:pt x="301751" y="182879"/>
                </a:lnTo>
                <a:lnTo>
                  <a:pt x="30175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462909" y="3949065"/>
            <a:ext cx="283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~25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1888235" y="4163567"/>
            <a:ext cx="200025" cy="182880"/>
          </a:xfrm>
          <a:custGeom>
            <a:avLst/>
            <a:gdLst/>
            <a:ahLst/>
            <a:cxnLst/>
            <a:rect l="l" t="t" r="r" b="b"/>
            <a:pathLst>
              <a:path w="200025" h="182879">
                <a:moveTo>
                  <a:pt x="199644" y="0"/>
                </a:moveTo>
                <a:lnTo>
                  <a:pt x="0" y="0"/>
                </a:lnTo>
                <a:lnTo>
                  <a:pt x="0" y="182879"/>
                </a:lnTo>
                <a:lnTo>
                  <a:pt x="199644" y="182879"/>
                </a:lnTo>
                <a:lnTo>
                  <a:pt x="19964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1897126" y="4142994"/>
            <a:ext cx="1816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047748" y="4604765"/>
            <a:ext cx="3060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248150" y="2257805"/>
            <a:ext cx="6711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850-1000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2921507" y="2645664"/>
            <a:ext cx="940435" cy="259079"/>
          </a:xfrm>
          <a:custGeom>
            <a:avLst/>
            <a:gdLst/>
            <a:ahLst/>
            <a:cxnLst/>
            <a:rect l="l" t="t" r="r" b="b"/>
            <a:pathLst>
              <a:path w="940435" h="259080">
                <a:moveTo>
                  <a:pt x="470154" y="0"/>
                </a:moveTo>
                <a:lnTo>
                  <a:pt x="400665" y="1405"/>
                </a:lnTo>
                <a:lnTo>
                  <a:pt x="334346" y="5488"/>
                </a:lnTo>
                <a:lnTo>
                  <a:pt x="271924" y="12046"/>
                </a:lnTo>
                <a:lnTo>
                  <a:pt x="214125" y="20880"/>
                </a:lnTo>
                <a:lnTo>
                  <a:pt x="161675" y="31788"/>
                </a:lnTo>
                <a:lnTo>
                  <a:pt x="115301" y="44569"/>
                </a:lnTo>
                <a:lnTo>
                  <a:pt x="75730" y="59022"/>
                </a:lnTo>
                <a:lnTo>
                  <a:pt x="19901" y="92142"/>
                </a:lnTo>
                <a:lnTo>
                  <a:pt x="0" y="129539"/>
                </a:lnTo>
                <a:lnTo>
                  <a:pt x="5096" y="148673"/>
                </a:lnTo>
                <a:lnTo>
                  <a:pt x="43688" y="184132"/>
                </a:lnTo>
                <a:lnTo>
                  <a:pt x="115301" y="214510"/>
                </a:lnTo>
                <a:lnTo>
                  <a:pt x="161675" y="227291"/>
                </a:lnTo>
                <a:lnTo>
                  <a:pt x="214125" y="238199"/>
                </a:lnTo>
                <a:lnTo>
                  <a:pt x="271924" y="247033"/>
                </a:lnTo>
                <a:lnTo>
                  <a:pt x="334346" y="253591"/>
                </a:lnTo>
                <a:lnTo>
                  <a:pt x="400665" y="257674"/>
                </a:lnTo>
                <a:lnTo>
                  <a:pt x="470154" y="259080"/>
                </a:lnTo>
                <a:lnTo>
                  <a:pt x="539642" y="257674"/>
                </a:lnTo>
                <a:lnTo>
                  <a:pt x="605961" y="253591"/>
                </a:lnTo>
                <a:lnTo>
                  <a:pt x="668383" y="247033"/>
                </a:lnTo>
                <a:lnTo>
                  <a:pt x="726182" y="238199"/>
                </a:lnTo>
                <a:lnTo>
                  <a:pt x="778632" y="227291"/>
                </a:lnTo>
                <a:lnTo>
                  <a:pt x="825006" y="214510"/>
                </a:lnTo>
                <a:lnTo>
                  <a:pt x="864577" y="200057"/>
                </a:lnTo>
                <a:lnTo>
                  <a:pt x="920406" y="166937"/>
                </a:lnTo>
                <a:lnTo>
                  <a:pt x="940307" y="129539"/>
                </a:lnTo>
                <a:lnTo>
                  <a:pt x="935211" y="110406"/>
                </a:lnTo>
                <a:lnTo>
                  <a:pt x="896619" y="74947"/>
                </a:lnTo>
                <a:lnTo>
                  <a:pt x="825006" y="44569"/>
                </a:lnTo>
                <a:lnTo>
                  <a:pt x="778632" y="31788"/>
                </a:lnTo>
                <a:lnTo>
                  <a:pt x="726182" y="20880"/>
                </a:lnTo>
                <a:lnTo>
                  <a:pt x="668383" y="12046"/>
                </a:lnTo>
                <a:lnTo>
                  <a:pt x="605961" y="5488"/>
                </a:lnTo>
                <a:lnTo>
                  <a:pt x="539642" y="1405"/>
                </a:lnTo>
                <a:lnTo>
                  <a:pt x="470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3046857" y="2663190"/>
            <a:ext cx="688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alibri"/>
                <a:cs typeface="Calibri"/>
              </a:rPr>
              <a:t>9-10%</a:t>
            </a:r>
            <a:r>
              <a:rPr sz="1200" b="1" spc="-6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p.a.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145535" y="1306067"/>
            <a:ext cx="143510" cy="144780"/>
          </a:xfrm>
          <a:custGeom>
            <a:avLst/>
            <a:gdLst/>
            <a:ahLst/>
            <a:cxnLst/>
            <a:rect l="l" t="t" r="r" b="b"/>
            <a:pathLst>
              <a:path w="143510" h="144780">
                <a:moveTo>
                  <a:pt x="143255" y="0"/>
                </a:moveTo>
                <a:lnTo>
                  <a:pt x="0" y="0"/>
                </a:lnTo>
                <a:lnTo>
                  <a:pt x="0" y="144779"/>
                </a:lnTo>
                <a:lnTo>
                  <a:pt x="143255" y="144779"/>
                </a:lnTo>
                <a:lnTo>
                  <a:pt x="143255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606796" y="1306067"/>
            <a:ext cx="144780" cy="144780"/>
          </a:xfrm>
          <a:custGeom>
            <a:avLst/>
            <a:gdLst/>
            <a:ahLst/>
            <a:cxnLst/>
            <a:rect l="l" t="t" r="r" b="b"/>
            <a:pathLst>
              <a:path w="144779" h="144780">
                <a:moveTo>
                  <a:pt x="144779" y="0"/>
                </a:moveTo>
                <a:lnTo>
                  <a:pt x="0" y="0"/>
                </a:lnTo>
                <a:lnTo>
                  <a:pt x="0" y="144779"/>
                </a:lnTo>
                <a:lnTo>
                  <a:pt x="144779" y="144779"/>
                </a:lnTo>
                <a:lnTo>
                  <a:pt x="144779" y="0"/>
                </a:lnTo>
                <a:close/>
              </a:path>
            </a:pathLst>
          </a:custGeom>
          <a:solidFill>
            <a:srgbClr val="8B5A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925823" y="1306067"/>
            <a:ext cx="144780" cy="144780"/>
          </a:xfrm>
          <a:custGeom>
            <a:avLst/>
            <a:gdLst/>
            <a:ahLst/>
            <a:cxnLst/>
            <a:rect l="l" t="t" r="r" b="b"/>
            <a:pathLst>
              <a:path w="144779" h="144780">
                <a:moveTo>
                  <a:pt x="144779" y="0"/>
                </a:moveTo>
                <a:lnTo>
                  <a:pt x="0" y="0"/>
                </a:lnTo>
                <a:lnTo>
                  <a:pt x="0" y="144779"/>
                </a:lnTo>
                <a:lnTo>
                  <a:pt x="144779" y="144779"/>
                </a:lnTo>
                <a:lnTo>
                  <a:pt x="14477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25923" y="1306067"/>
            <a:ext cx="144780" cy="144780"/>
          </a:xfrm>
          <a:custGeom>
            <a:avLst/>
            <a:gdLst/>
            <a:ahLst/>
            <a:cxnLst/>
            <a:rect l="l" t="t" r="r" b="b"/>
            <a:pathLst>
              <a:path w="144779" h="144780">
                <a:moveTo>
                  <a:pt x="144779" y="0"/>
                </a:moveTo>
                <a:lnTo>
                  <a:pt x="0" y="0"/>
                </a:lnTo>
                <a:lnTo>
                  <a:pt x="0" y="144779"/>
                </a:lnTo>
                <a:lnTo>
                  <a:pt x="144779" y="144779"/>
                </a:lnTo>
                <a:lnTo>
                  <a:pt x="144779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431279" y="1306067"/>
            <a:ext cx="144780" cy="144780"/>
          </a:xfrm>
          <a:custGeom>
            <a:avLst/>
            <a:gdLst/>
            <a:ahLst/>
            <a:cxnLst/>
            <a:rect l="l" t="t" r="r" b="b"/>
            <a:pathLst>
              <a:path w="144779" h="144780">
                <a:moveTo>
                  <a:pt x="144779" y="0"/>
                </a:moveTo>
                <a:lnTo>
                  <a:pt x="0" y="0"/>
                </a:lnTo>
                <a:lnTo>
                  <a:pt x="0" y="144779"/>
                </a:lnTo>
                <a:lnTo>
                  <a:pt x="144779" y="144779"/>
                </a:lnTo>
                <a:lnTo>
                  <a:pt x="144779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327908" y="1282065"/>
            <a:ext cx="5099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latin typeface="Calibri"/>
                <a:cs typeface="Calibri"/>
              </a:rPr>
              <a:t>Specialty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790438" y="1282065"/>
            <a:ext cx="55689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latin typeface="Calibri"/>
                <a:cs typeface="Calibri"/>
              </a:rPr>
              <a:t>F</a:t>
            </a:r>
            <a:r>
              <a:rPr sz="1050" dirty="0">
                <a:latin typeface="Calibri"/>
                <a:cs typeface="Calibri"/>
              </a:rPr>
              <a:t>er</a:t>
            </a:r>
            <a:r>
              <a:rPr sz="1050" spc="-10" dirty="0">
                <a:latin typeface="Calibri"/>
                <a:cs typeface="Calibri"/>
              </a:rPr>
              <a:t>t</a:t>
            </a:r>
            <a:r>
              <a:rPr sz="1050" dirty="0">
                <a:latin typeface="Calibri"/>
                <a:cs typeface="Calibri"/>
              </a:rPr>
              <a:t>i</a:t>
            </a:r>
            <a:r>
              <a:rPr sz="1050" spc="-5" dirty="0">
                <a:latin typeface="Calibri"/>
                <a:cs typeface="Calibri"/>
              </a:rPr>
              <a:t>l</a:t>
            </a:r>
            <a:r>
              <a:rPr sz="1050" dirty="0">
                <a:latin typeface="Calibri"/>
                <a:cs typeface="Calibri"/>
              </a:rPr>
              <a:t>izers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588886" y="1283589"/>
            <a:ext cx="4946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latin typeface="Calibri"/>
                <a:cs typeface="Calibri"/>
              </a:rPr>
              <a:t>Others</a:t>
            </a:r>
            <a:r>
              <a:rPr sz="1050" spc="-7" baseline="23809" dirty="0">
                <a:latin typeface="Arial MT"/>
                <a:cs typeface="Arial MT"/>
              </a:rPr>
              <a:t>2</a:t>
            </a:r>
            <a:endParaRPr sz="1050" baseline="23809">
              <a:latin typeface="Arial MT"/>
              <a:cs typeface="Arial MT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109084" y="1282065"/>
            <a:ext cx="53086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libri"/>
                <a:cs typeface="Calibri"/>
              </a:rPr>
              <a:t>I</a:t>
            </a:r>
            <a:r>
              <a:rPr sz="1050" spc="-5" dirty="0">
                <a:latin typeface="Calibri"/>
                <a:cs typeface="Calibri"/>
              </a:rPr>
              <a:t>no</a:t>
            </a:r>
            <a:r>
              <a:rPr sz="1050" dirty="0">
                <a:latin typeface="Calibri"/>
                <a:cs typeface="Calibri"/>
              </a:rPr>
              <a:t>r</a:t>
            </a:r>
            <a:r>
              <a:rPr sz="1050" spc="-5" dirty="0">
                <a:latin typeface="Calibri"/>
                <a:cs typeface="Calibri"/>
              </a:rPr>
              <a:t>g</a:t>
            </a:r>
            <a:r>
              <a:rPr sz="1050" dirty="0">
                <a:latin typeface="Calibri"/>
                <a:cs typeface="Calibri"/>
              </a:rPr>
              <a:t>a</a:t>
            </a:r>
            <a:r>
              <a:rPr sz="1050" spc="-5" dirty="0">
                <a:latin typeface="Calibri"/>
                <a:cs typeface="Calibri"/>
              </a:rPr>
              <a:t>n</a:t>
            </a:r>
            <a:r>
              <a:rPr sz="1050" dirty="0">
                <a:latin typeface="Calibri"/>
                <a:cs typeface="Calibri"/>
              </a:rPr>
              <a:t>ic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883784" y="1282065"/>
            <a:ext cx="6623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050" spc="-5" dirty="0">
                <a:latin typeface="Calibri"/>
                <a:cs typeface="Calibri"/>
              </a:rPr>
              <a:t>Pet-Chem</a:t>
            </a:r>
            <a:r>
              <a:rPr sz="1050" spc="-7" baseline="23809" dirty="0">
                <a:latin typeface="Arial MT"/>
                <a:cs typeface="Arial MT"/>
              </a:rPr>
              <a:t>1</a:t>
            </a:r>
            <a:endParaRPr sz="1050" baseline="23809">
              <a:latin typeface="Arial MT"/>
              <a:cs typeface="Arial MT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95427" y="6082385"/>
            <a:ext cx="101250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0665" algn="l"/>
                <a:tab pos="241300" algn="l"/>
              </a:tabLst>
            </a:pPr>
            <a:r>
              <a:rPr sz="800" dirty="0">
                <a:latin typeface="Arial MT"/>
                <a:cs typeface="Arial MT"/>
              </a:rPr>
              <a:t>Estimated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basis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EIL </a:t>
            </a:r>
            <a:r>
              <a:rPr sz="800" spc="-5" dirty="0">
                <a:latin typeface="Arial MT"/>
                <a:cs typeface="Arial MT"/>
              </a:rPr>
              <a:t>2020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projections;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5%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price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CAGR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assumed</a:t>
            </a:r>
            <a:r>
              <a:rPr sz="800" spc="-5" dirty="0">
                <a:latin typeface="Arial MT"/>
                <a:cs typeface="Arial MT"/>
              </a:rPr>
              <a:t> for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2027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projections</a:t>
            </a:r>
            <a:endParaRPr sz="800">
              <a:latin typeface="Arial MT"/>
              <a:cs typeface="Arial MT"/>
            </a:endParaRPr>
          </a:p>
          <a:p>
            <a:pPr marL="231775" marR="5080" indent="-21971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40665" algn="l"/>
                <a:tab pos="241300" algn="l"/>
              </a:tabLst>
            </a:pPr>
            <a:r>
              <a:rPr sz="800" spc="-5" dirty="0">
                <a:latin typeface="Arial MT"/>
                <a:cs typeface="Arial MT"/>
              </a:rPr>
              <a:t>Includes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pharma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products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(vaccines,</a:t>
            </a:r>
            <a:r>
              <a:rPr sz="800" dirty="0">
                <a:latin typeface="Arial MT"/>
                <a:cs typeface="Arial MT"/>
              </a:rPr>
              <a:t> injectables,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OSDs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e.g.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Meloxicam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capsules,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Poliomyelistis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vaccine,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Atazanvir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tablets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medical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devices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(e.g.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medical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impregnated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wadding,</a:t>
            </a:r>
            <a:r>
              <a:rPr sz="800" spc="5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gauze,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bandages,</a:t>
            </a:r>
            <a:r>
              <a:rPr sz="800" spc="4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dressings,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surgical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gut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string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</a:t>
            </a:r>
            <a:r>
              <a:rPr sz="800" spc="-5" dirty="0">
                <a:latin typeface="Arial MT"/>
                <a:cs typeface="Arial MT"/>
              </a:rPr>
              <a:t> as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the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industry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division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21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NIC.</a:t>
            </a:r>
            <a:r>
              <a:rPr sz="800" dirty="0">
                <a:latin typeface="Arial MT"/>
                <a:cs typeface="Arial MT"/>
              </a:rPr>
              <a:t> Also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includes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personal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care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consumer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products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5" dirty="0">
                <a:latin typeface="Arial MT"/>
                <a:cs typeface="Arial MT"/>
              </a:rPr>
              <a:t>(e.g.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Shampoo,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hair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oil,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toothpastes,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soaps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detergent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</a:t>
            </a:r>
            <a:r>
              <a:rPr sz="800" spc="-5" dirty="0">
                <a:latin typeface="Arial MT"/>
                <a:cs typeface="Arial MT"/>
              </a:rPr>
              <a:t> as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the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Industry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division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NIC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600827" y="2186685"/>
            <a:ext cx="11442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Arial"/>
                <a:cs typeface="Arial"/>
              </a:rPr>
              <a:t>CAGR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dirty="0">
                <a:latin typeface="Arial MT"/>
                <a:cs typeface="Arial MT"/>
              </a:rPr>
              <a:t>(Percent)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722746" y="4604765"/>
            <a:ext cx="4889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2021-27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732523" y="4604765"/>
            <a:ext cx="4889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2027-40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75" name="object 75"/>
          <p:cNvGraphicFramePr>
            <a:graphicFrameLocks noGrp="1"/>
          </p:cNvGraphicFramePr>
          <p:nvPr/>
        </p:nvGraphicFramePr>
        <p:xfrm>
          <a:off x="5388736" y="2406269"/>
          <a:ext cx="1940560" cy="2141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0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189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spc="-15" dirty="0">
                          <a:latin typeface="Arial MT"/>
                          <a:cs typeface="Arial MT"/>
                        </a:rPr>
                        <a:t>~11.5%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AAE6EF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7-9.5%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9017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AAE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2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200" spc="-25" dirty="0">
                          <a:latin typeface="Arial MT"/>
                          <a:cs typeface="Arial MT"/>
                        </a:rPr>
                        <a:t>~11%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255"/>
                        </a:lnSpc>
                      </a:pPr>
                      <a:r>
                        <a:rPr sz="1200" spc="-5" dirty="0">
                          <a:latin typeface="Arial MT"/>
                          <a:cs typeface="Arial MT"/>
                        </a:rPr>
                        <a:t>8-9%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5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200" spc="-25" dirty="0">
                          <a:latin typeface="Arial MT"/>
                          <a:cs typeface="Arial MT"/>
                        </a:rPr>
                        <a:t>~11%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99F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200" spc="-15" dirty="0">
                          <a:latin typeface="Arial MT"/>
                          <a:cs typeface="Arial MT"/>
                        </a:rPr>
                        <a:t>10-11%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952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99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6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930"/>
                        </a:lnSpc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~6%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8B5A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930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5-6%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8B5A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8-9%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~8%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6" name="object 76"/>
          <p:cNvSpPr/>
          <p:nvPr/>
        </p:nvSpPr>
        <p:spPr>
          <a:xfrm>
            <a:off x="5391911" y="4544567"/>
            <a:ext cx="2011680" cy="0"/>
          </a:xfrm>
          <a:custGeom>
            <a:avLst/>
            <a:gdLst/>
            <a:ahLst/>
            <a:cxnLst/>
            <a:rect l="l" t="t" r="r" b="b"/>
            <a:pathLst>
              <a:path w="2011679">
                <a:moveTo>
                  <a:pt x="0" y="0"/>
                </a:moveTo>
                <a:lnTo>
                  <a:pt x="2011426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05911" y="4902708"/>
            <a:ext cx="634365" cy="271780"/>
          </a:xfrm>
          <a:custGeom>
            <a:avLst/>
            <a:gdLst/>
            <a:ahLst/>
            <a:cxnLst/>
            <a:rect l="l" t="t" r="r" b="b"/>
            <a:pathLst>
              <a:path w="634364" h="271779">
                <a:moveTo>
                  <a:pt x="316991" y="0"/>
                </a:moveTo>
                <a:lnTo>
                  <a:pt x="253088" y="2754"/>
                </a:lnTo>
                <a:lnTo>
                  <a:pt x="193577" y="10656"/>
                </a:lnTo>
                <a:lnTo>
                  <a:pt x="139731" y="23159"/>
                </a:lnTo>
                <a:lnTo>
                  <a:pt x="92821" y="39719"/>
                </a:lnTo>
                <a:lnTo>
                  <a:pt x="54120" y="59791"/>
                </a:lnTo>
                <a:lnTo>
                  <a:pt x="6437" y="108294"/>
                </a:lnTo>
                <a:lnTo>
                  <a:pt x="0" y="135636"/>
                </a:lnTo>
                <a:lnTo>
                  <a:pt x="6437" y="162977"/>
                </a:lnTo>
                <a:lnTo>
                  <a:pt x="54120" y="211480"/>
                </a:lnTo>
                <a:lnTo>
                  <a:pt x="92821" y="231552"/>
                </a:lnTo>
                <a:lnTo>
                  <a:pt x="139731" y="248112"/>
                </a:lnTo>
                <a:lnTo>
                  <a:pt x="193577" y="260615"/>
                </a:lnTo>
                <a:lnTo>
                  <a:pt x="253088" y="268517"/>
                </a:lnTo>
                <a:lnTo>
                  <a:pt x="316991" y="271272"/>
                </a:lnTo>
                <a:lnTo>
                  <a:pt x="380858" y="268517"/>
                </a:lnTo>
                <a:lnTo>
                  <a:pt x="440352" y="260615"/>
                </a:lnTo>
                <a:lnTo>
                  <a:pt x="494197" y="248112"/>
                </a:lnTo>
                <a:lnTo>
                  <a:pt x="541115" y="231552"/>
                </a:lnTo>
                <a:lnTo>
                  <a:pt x="579829" y="211480"/>
                </a:lnTo>
                <a:lnTo>
                  <a:pt x="627541" y="162977"/>
                </a:lnTo>
                <a:lnTo>
                  <a:pt x="633984" y="135636"/>
                </a:lnTo>
                <a:lnTo>
                  <a:pt x="627541" y="108294"/>
                </a:lnTo>
                <a:lnTo>
                  <a:pt x="579829" y="59791"/>
                </a:lnTo>
                <a:lnTo>
                  <a:pt x="541115" y="39719"/>
                </a:lnTo>
                <a:lnTo>
                  <a:pt x="494197" y="23159"/>
                </a:lnTo>
                <a:lnTo>
                  <a:pt x="440352" y="10656"/>
                </a:lnTo>
                <a:lnTo>
                  <a:pt x="380858" y="2754"/>
                </a:lnTo>
                <a:lnTo>
                  <a:pt x="316991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3174873" y="4910073"/>
            <a:ext cx="535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~</a:t>
            </a:r>
            <a:r>
              <a:rPr sz="1400" spc="-5" dirty="0">
                <a:latin typeface="Arial MT"/>
                <a:cs typeface="Arial MT"/>
              </a:rPr>
              <a:t>5</a:t>
            </a:r>
            <a:r>
              <a:rPr sz="1400" dirty="0">
                <a:latin typeface="Arial MT"/>
                <a:cs typeface="Arial MT"/>
              </a:rPr>
              <a:t>.2%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4276344" y="4902708"/>
            <a:ext cx="634365" cy="271780"/>
          </a:xfrm>
          <a:custGeom>
            <a:avLst/>
            <a:gdLst/>
            <a:ahLst/>
            <a:cxnLst/>
            <a:rect l="l" t="t" r="r" b="b"/>
            <a:pathLst>
              <a:path w="634364" h="271779">
                <a:moveTo>
                  <a:pt x="316991" y="0"/>
                </a:moveTo>
                <a:lnTo>
                  <a:pt x="253088" y="2754"/>
                </a:lnTo>
                <a:lnTo>
                  <a:pt x="193577" y="10656"/>
                </a:lnTo>
                <a:lnTo>
                  <a:pt x="139731" y="23159"/>
                </a:lnTo>
                <a:lnTo>
                  <a:pt x="92821" y="39719"/>
                </a:lnTo>
                <a:lnTo>
                  <a:pt x="54120" y="59791"/>
                </a:lnTo>
                <a:lnTo>
                  <a:pt x="6437" y="108294"/>
                </a:lnTo>
                <a:lnTo>
                  <a:pt x="0" y="135636"/>
                </a:lnTo>
                <a:lnTo>
                  <a:pt x="6437" y="162977"/>
                </a:lnTo>
                <a:lnTo>
                  <a:pt x="54120" y="211480"/>
                </a:lnTo>
                <a:lnTo>
                  <a:pt x="92821" y="231552"/>
                </a:lnTo>
                <a:lnTo>
                  <a:pt x="139731" y="248112"/>
                </a:lnTo>
                <a:lnTo>
                  <a:pt x="193577" y="260615"/>
                </a:lnTo>
                <a:lnTo>
                  <a:pt x="253088" y="268517"/>
                </a:lnTo>
                <a:lnTo>
                  <a:pt x="316991" y="271272"/>
                </a:lnTo>
                <a:lnTo>
                  <a:pt x="380895" y="268517"/>
                </a:lnTo>
                <a:lnTo>
                  <a:pt x="440406" y="260615"/>
                </a:lnTo>
                <a:lnTo>
                  <a:pt x="494252" y="248112"/>
                </a:lnTo>
                <a:lnTo>
                  <a:pt x="541162" y="231552"/>
                </a:lnTo>
                <a:lnTo>
                  <a:pt x="579863" y="211480"/>
                </a:lnTo>
                <a:lnTo>
                  <a:pt x="627546" y="162977"/>
                </a:lnTo>
                <a:lnTo>
                  <a:pt x="633983" y="135636"/>
                </a:lnTo>
                <a:lnTo>
                  <a:pt x="627546" y="108294"/>
                </a:lnTo>
                <a:lnTo>
                  <a:pt x="579863" y="59791"/>
                </a:lnTo>
                <a:lnTo>
                  <a:pt x="541162" y="39719"/>
                </a:lnTo>
                <a:lnTo>
                  <a:pt x="494252" y="23159"/>
                </a:lnTo>
                <a:lnTo>
                  <a:pt x="440406" y="10656"/>
                </a:lnTo>
                <a:lnTo>
                  <a:pt x="380895" y="2754"/>
                </a:lnTo>
                <a:lnTo>
                  <a:pt x="316991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4250182" y="4910073"/>
            <a:ext cx="6400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10-12%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795272" y="4902708"/>
            <a:ext cx="635635" cy="271780"/>
          </a:xfrm>
          <a:custGeom>
            <a:avLst/>
            <a:gdLst/>
            <a:ahLst/>
            <a:cxnLst/>
            <a:rect l="l" t="t" r="r" b="b"/>
            <a:pathLst>
              <a:path w="635635" h="271779">
                <a:moveTo>
                  <a:pt x="317753" y="0"/>
                </a:moveTo>
                <a:lnTo>
                  <a:pt x="253708" y="2754"/>
                </a:lnTo>
                <a:lnTo>
                  <a:pt x="194059" y="10656"/>
                </a:lnTo>
                <a:lnTo>
                  <a:pt x="140084" y="23159"/>
                </a:lnTo>
                <a:lnTo>
                  <a:pt x="93059" y="39719"/>
                </a:lnTo>
                <a:lnTo>
                  <a:pt x="54261" y="59791"/>
                </a:lnTo>
                <a:lnTo>
                  <a:pt x="6454" y="108294"/>
                </a:lnTo>
                <a:lnTo>
                  <a:pt x="0" y="135636"/>
                </a:lnTo>
                <a:lnTo>
                  <a:pt x="6454" y="162977"/>
                </a:lnTo>
                <a:lnTo>
                  <a:pt x="54261" y="211480"/>
                </a:lnTo>
                <a:lnTo>
                  <a:pt x="93059" y="231552"/>
                </a:lnTo>
                <a:lnTo>
                  <a:pt x="140084" y="248112"/>
                </a:lnTo>
                <a:lnTo>
                  <a:pt x="194059" y="260615"/>
                </a:lnTo>
                <a:lnTo>
                  <a:pt x="253708" y="268517"/>
                </a:lnTo>
                <a:lnTo>
                  <a:pt x="317753" y="271272"/>
                </a:lnTo>
                <a:lnTo>
                  <a:pt x="381799" y="268517"/>
                </a:lnTo>
                <a:lnTo>
                  <a:pt x="441448" y="260615"/>
                </a:lnTo>
                <a:lnTo>
                  <a:pt x="495423" y="248112"/>
                </a:lnTo>
                <a:lnTo>
                  <a:pt x="542448" y="231552"/>
                </a:lnTo>
                <a:lnTo>
                  <a:pt x="581246" y="211480"/>
                </a:lnTo>
                <a:lnTo>
                  <a:pt x="629053" y="162977"/>
                </a:lnTo>
                <a:lnTo>
                  <a:pt x="635507" y="135636"/>
                </a:lnTo>
                <a:lnTo>
                  <a:pt x="629053" y="108294"/>
                </a:lnTo>
                <a:lnTo>
                  <a:pt x="581246" y="59791"/>
                </a:lnTo>
                <a:lnTo>
                  <a:pt x="542448" y="39719"/>
                </a:lnTo>
                <a:lnTo>
                  <a:pt x="495423" y="23159"/>
                </a:lnTo>
                <a:lnTo>
                  <a:pt x="441448" y="10656"/>
                </a:lnTo>
                <a:lnTo>
                  <a:pt x="381799" y="2754"/>
                </a:lnTo>
                <a:lnTo>
                  <a:pt x="317753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1899285" y="4910073"/>
            <a:ext cx="43243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3.5%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2089276" y="5457444"/>
            <a:ext cx="2506980" cy="247015"/>
            <a:chOff x="2089276" y="5457444"/>
            <a:chExt cx="2506980" cy="247015"/>
          </a:xfrm>
        </p:grpSpPr>
        <p:sp>
          <p:nvSpPr>
            <p:cNvPr id="84" name="object 84"/>
            <p:cNvSpPr/>
            <p:nvPr/>
          </p:nvSpPr>
          <p:spPr>
            <a:xfrm>
              <a:off x="2092451" y="5565648"/>
              <a:ext cx="2500630" cy="0"/>
            </a:xfrm>
            <a:custGeom>
              <a:avLst/>
              <a:gdLst/>
              <a:ahLst/>
              <a:cxnLst/>
              <a:rect l="l" t="t" r="r" b="b"/>
              <a:pathLst>
                <a:path w="2500629">
                  <a:moveTo>
                    <a:pt x="0" y="0"/>
                  </a:moveTo>
                  <a:lnTo>
                    <a:pt x="2500376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3022091" y="5457444"/>
              <a:ext cx="812800" cy="247015"/>
            </a:xfrm>
            <a:custGeom>
              <a:avLst/>
              <a:gdLst/>
              <a:ahLst/>
              <a:cxnLst/>
              <a:rect l="l" t="t" r="r" b="b"/>
              <a:pathLst>
                <a:path w="812800" h="247014">
                  <a:moveTo>
                    <a:pt x="406145" y="0"/>
                  </a:moveTo>
                  <a:lnTo>
                    <a:pt x="333147" y="1988"/>
                  </a:lnTo>
                  <a:lnTo>
                    <a:pt x="264439" y="7720"/>
                  </a:lnTo>
                  <a:lnTo>
                    <a:pt x="201167" y="16848"/>
                  </a:lnTo>
                  <a:lnTo>
                    <a:pt x="144482" y="29024"/>
                  </a:lnTo>
                  <a:lnTo>
                    <a:pt x="95529" y="43901"/>
                  </a:lnTo>
                  <a:lnTo>
                    <a:pt x="55456" y="61129"/>
                  </a:lnTo>
                  <a:lnTo>
                    <a:pt x="6544" y="101248"/>
                  </a:lnTo>
                  <a:lnTo>
                    <a:pt x="0" y="123443"/>
                  </a:lnTo>
                  <a:lnTo>
                    <a:pt x="6544" y="145632"/>
                  </a:lnTo>
                  <a:lnTo>
                    <a:pt x="55456" y="185747"/>
                  </a:lnTo>
                  <a:lnTo>
                    <a:pt x="95529" y="202976"/>
                  </a:lnTo>
                  <a:lnTo>
                    <a:pt x="144482" y="217854"/>
                  </a:lnTo>
                  <a:lnTo>
                    <a:pt x="201167" y="230033"/>
                  </a:lnTo>
                  <a:lnTo>
                    <a:pt x="264439" y="239164"/>
                  </a:lnTo>
                  <a:lnTo>
                    <a:pt x="333147" y="244899"/>
                  </a:lnTo>
                  <a:lnTo>
                    <a:pt x="406145" y="246887"/>
                  </a:lnTo>
                  <a:lnTo>
                    <a:pt x="479144" y="244899"/>
                  </a:lnTo>
                  <a:lnTo>
                    <a:pt x="547852" y="239164"/>
                  </a:lnTo>
                  <a:lnTo>
                    <a:pt x="611124" y="230033"/>
                  </a:lnTo>
                  <a:lnTo>
                    <a:pt x="667809" y="217854"/>
                  </a:lnTo>
                  <a:lnTo>
                    <a:pt x="716762" y="202976"/>
                  </a:lnTo>
                  <a:lnTo>
                    <a:pt x="756835" y="185747"/>
                  </a:lnTo>
                  <a:lnTo>
                    <a:pt x="805747" y="145632"/>
                  </a:lnTo>
                  <a:lnTo>
                    <a:pt x="812292" y="123443"/>
                  </a:lnTo>
                  <a:lnTo>
                    <a:pt x="805747" y="101248"/>
                  </a:lnTo>
                  <a:lnTo>
                    <a:pt x="756835" y="61129"/>
                  </a:lnTo>
                  <a:lnTo>
                    <a:pt x="716762" y="43901"/>
                  </a:lnTo>
                  <a:lnTo>
                    <a:pt x="667809" y="29024"/>
                  </a:lnTo>
                  <a:lnTo>
                    <a:pt x="611124" y="16848"/>
                  </a:lnTo>
                  <a:lnTo>
                    <a:pt x="547852" y="7720"/>
                  </a:lnTo>
                  <a:lnTo>
                    <a:pt x="479144" y="1988"/>
                  </a:lnTo>
                  <a:lnTo>
                    <a:pt x="406145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3165729" y="5449620"/>
            <a:ext cx="5321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3</a:t>
            </a:r>
            <a:r>
              <a:rPr sz="1400" b="1" dirty="0">
                <a:latin typeface="Arial"/>
                <a:cs typeface="Arial"/>
              </a:rPr>
              <a:t>-3.5x</a:t>
            </a:r>
            <a:endParaRPr sz="1400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2092451" y="5192267"/>
            <a:ext cx="2501265" cy="382905"/>
          </a:xfrm>
          <a:custGeom>
            <a:avLst/>
            <a:gdLst/>
            <a:ahLst/>
            <a:cxnLst/>
            <a:rect l="l" t="t" r="r" b="b"/>
            <a:pathLst>
              <a:path w="2501265" h="382904">
                <a:moveTo>
                  <a:pt x="2500884" y="382523"/>
                </a:moveTo>
                <a:lnTo>
                  <a:pt x="2500884" y="0"/>
                </a:lnTo>
              </a:path>
              <a:path w="2501265" h="382904">
                <a:moveTo>
                  <a:pt x="0" y="382523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788402" y="1242822"/>
            <a:ext cx="0" cy="4689475"/>
          </a:xfrm>
          <a:custGeom>
            <a:avLst/>
            <a:gdLst/>
            <a:ahLst/>
            <a:cxnLst/>
            <a:rect l="l" t="t" r="r" b="b"/>
            <a:pathLst>
              <a:path h="4689475">
                <a:moveTo>
                  <a:pt x="0" y="0"/>
                </a:moveTo>
                <a:lnTo>
                  <a:pt x="0" y="468947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9" name="object 8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90" name="object 9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91" name="object 91"/>
          <p:cNvSpPr txBox="1"/>
          <p:nvPr/>
        </p:nvSpPr>
        <p:spPr>
          <a:xfrm>
            <a:off x="11725402" y="6460127"/>
            <a:ext cx="14795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5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95427" y="6534627"/>
            <a:ext cx="866711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MoCPC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(Chemical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Statistics</a:t>
            </a:r>
            <a:r>
              <a:rPr sz="800" spc="-5" dirty="0">
                <a:latin typeface="Arial MT"/>
                <a:cs typeface="Arial MT"/>
              </a:rPr>
              <a:t> at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Glance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–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2021),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Invest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“India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Scenario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2040”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EIL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IOCL,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Markit, </a:t>
            </a:r>
            <a:r>
              <a:rPr sz="800" dirty="0">
                <a:latin typeface="Arial MT"/>
                <a:cs typeface="Arial MT"/>
              </a:rPr>
              <a:t>UN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pc="-254" dirty="0"/>
              <a:t>Ex-Im</a:t>
            </a:r>
            <a:r>
              <a:rPr spc="-170" dirty="0"/>
              <a:t> </a:t>
            </a:r>
            <a:r>
              <a:rPr spc="114" dirty="0"/>
              <a:t>deep</a:t>
            </a:r>
            <a:r>
              <a:rPr spc="-150" dirty="0"/>
              <a:t> </a:t>
            </a:r>
            <a:r>
              <a:rPr spc="5" dirty="0"/>
              <a:t>dive</a:t>
            </a:r>
            <a:r>
              <a:rPr spc="-180" dirty="0"/>
              <a:t> </a:t>
            </a:r>
            <a:r>
              <a:rPr spc="-204" dirty="0"/>
              <a:t>(1/2):</a:t>
            </a:r>
            <a:r>
              <a:rPr spc="-105" dirty="0"/>
              <a:t> </a:t>
            </a:r>
            <a:r>
              <a:rPr spc="-70" dirty="0"/>
              <a:t>India’s</a:t>
            </a:r>
            <a:r>
              <a:rPr spc="-165" dirty="0"/>
              <a:t> </a:t>
            </a:r>
            <a:r>
              <a:rPr spc="10" dirty="0"/>
              <a:t>chemicals</a:t>
            </a:r>
            <a:r>
              <a:rPr spc="-170" dirty="0"/>
              <a:t> </a:t>
            </a:r>
            <a:r>
              <a:rPr spc="-40" dirty="0"/>
              <a:t>sector</a:t>
            </a:r>
            <a:r>
              <a:rPr spc="-160" dirty="0"/>
              <a:t> </a:t>
            </a:r>
            <a:r>
              <a:rPr spc="-225" dirty="0"/>
              <a:t>is</a:t>
            </a:r>
            <a:r>
              <a:rPr spc="-185" dirty="0"/>
              <a:t> </a:t>
            </a:r>
            <a:r>
              <a:rPr spc="65" dirty="0"/>
              <a:t>expected</a:t>
            </a:r>
            <a:r>
              <a:rPr spc="-160" dirty="0"/>
              <a:t> </a:t>
            </a:r>
            <a:r>
              <a:rPr spc="-10" dirty="0"/>
              <a:t>to</a:t>
            </a:r>
            <a:r>
              <a:rPr spc="-170" dirty="0"/>
              <a:t> </a:t>
            </a:r>
            <a:r>
              <a:rPr spc="40" dirty="0"/>
              <a:t>have</a:t>
            </a:r>
            <a:r>
              <a:rPr spc="-170" dirty="0"/>
              <a:t> </a:t>
            </a:r>
            <a:r>
              <a:rPr spc="175" dirty="0"/>
              <a:t>a</a:t>
            </a:r>
            <a:r>
              <a:rPr spc="-165" dirty="0"/>
              <a:t> </a:t>
            </a:r>
            <a:r>
              <a:rPr spc="5" dirty="0"/>
              <a:t>trade</a:t>
            </a:r>
          </a:p>
          <a:p>
            <a:pPr marL="12700">
              <a:lnSpc>
                <a:spcPts val="2510"/>
              </a:lnSpc>
            </a:pPr>
            <a:r>
              <a:rPr spc="-5" dirty="0"/>
              <a:t>deficit</a:t>
            </a:r>
            <a:r>
              <a:rPr spc="-175" dirty="0"/>
              <a:t> </a:t>
            </a:r>
            <a:r>
              <a:rPr spc="5" dirty="0"/>
              <a:t>of</a:t>
            </a:r>
            <a:r>
              <a:rPr spc="-155" dirty="0"/>
              <a:t> </a:t>
            </a:r>
            <a:r>
              <a:rPr spc="-200" dirty="0"/>
              <a:t>$40-42</a:t>
            </a:r>
            <a:r>
              <a:rPr spc="-105" dirty="0"/>
              <a:t> </a:t>
            </a:r>
            <a:r>
              <a:rPr spc="-155" dirty="0"/>
              <a:t>Bn </a:t>
            </a:r>
            <a:r>
              <a:rPr spc="-5" dirty="0"/>
              <a:t>by</a:t>
            </a:r>
            <a:r>
              <a:rPr spc="-155" dirty="0"/>
              <a:t> </a:t>
            </a:r>
            <a:r>
              <a:rPr spc="-229" dirty="0"/>
              <a:t>2040;</a:t>
            </a:r>
            <a:r>
              <a:rPr spc="-114" dirty="0"/>
              <a:t> </a:t>
            </a:r>
            <a:r>
              <a:rPr spc="-35" dirty="0"/>
              <a:t>Specialty</a:t>
            </a:r>
            <a:r>
              <a:rPr spc="-170" dirty="0"/>
              <a:t> </a:t>
            </a:r>
            <a:r>
              <a:rPr spc="5" dirty="0"/>
              <a:t>Chemicals</a:t>
            </a:r>
            <a:r>
              <a:rPr spc="-175" dirty="0"/>
              <a:t> </a:t>
            </a:r>
            <a:r>
              <a:rPr spc="-60" dirty="0"/>
              <a:t>has</a:t>
            </a:r>
            <a:r>
              <a:rPr spc="-160" dirty="0"/>
              <a:t> </a:t>
            </a:r>
            <a:r>
              <a:rPr spc="-20" dirty="0"/>
              <a:t>the</a:t>
            </a:r>
            <a:r>
              <a:rPr spc="-155" dirty="0"/>
              <a:t> </a:t>
            </a:r>
            <a:r>
              <a:rPr spc="-15" dirty="0"/>
              <a:t>potential</a:t>
            </a:r>
            <a:r>
              <a:rPr spc="-185" dirty="0"/>
              <a:t> </a:t>
            </a:r>
            <a:r>
              <a:rPr spc="-10" dirty="0"/>
              <a:t>to</a:t>
            </a:r>
            <a:r>
              <a:rPr spc="-165" dirty="0"/>
              <a:t> </a:t>
            </a:r>
            <a:r>
              <a:rPr spc="-20" dirty="0"/>
              <a:t>contribute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9144"/>
            <a:ext cx="4689475" cy="208915"/>
          </a:xfrm>
          <a:custGeom>
            <a:avLst/>
            <a:gdLst/>
            <a:ahLst/>
            <a:cxnLst/>
            <a:rect l="l" t="t" r="r" b="b"/>
            <a:pathLst>
              <a:path w="4689475" h="208915">
                <a:moveTo>
                  <a:pt x="4689348" y="0"/>
                </a:moveTo>
                <a:lnTo>
                  <a:pt x="0" y="0"/>
                </a:lnTo>
                <a:lnTo>
                  <a:pt x="0" y="208788"/>
                </a:lnTo>
                <a:lnTo>
                  <a:pt x="4689348" y="208788"/>
                </a:lnTo>
                <a:lnTo>
                  <a:pt x="468934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4953"/>
            <a:ext cx="4187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Export-Import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India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specialty,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inorganic,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petrochemicals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427" y="6335674"/>
            <a:ext cx="862203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Note: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For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Specialty Chemicals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Inorganic,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2027/40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Ex-Im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calculation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methodology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applied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to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derive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Ex-Im numbers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for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like-to-like</a:t>
            </a:r>
            <a:r>
              <a:rPr sz="800" spc="-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comparison </a:t>
            </a:r>
            <a:r>
              <a:rPr sz="800" spc="-5" dirty="0">
                <a:latin typeface="Arial MT"/>
                <a:cs typeface="Arial MT"/>
              </a:rPr>
              <a:t>between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2027/40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numbers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660445" y="2704973"/>
            <a:ext cx="2178685" cy="2850515"/>
            <a:chOff x="9660445" y="2704973"/>
            <a:chExt cx="2178685" cy="2850515"/>
          </a:xfrm>
        </p:grpSpPr>
        <p:sp>
          <p:nvSpPr>
            <p:cNvPr id="7" name="object 7"/>
            <p:cNvSpPr/>
            <p:nvPr/>
          </p:nvSpPr>
          <p:spPr>
            <a:xfrm>
              <a:off x="10175747" y="2708148"/>
              <a:ext cx="1494155" cy="114300"/>
            </a:xfrm>
            <a:custGeom>
              <a:avLst/>
              <a:gdLst/>
              <a:ahLst/>
              <a:cxnLst/>
              <a:rect l="l" t="t" r="r" b="b"/>
              <a:pathLst>
                <a:path w="1494154" h="114300">
                  <a:moveTo>
                    <a:pt x="0" y="114300"/>
                  </a:moveTo>
                  <a:lnTo>
                    <a:pt x="149377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724643" y="5381244"/>
              <a:ext cx="302260" cy="169545"/>
            </a:xfrm>
            <a:custGeom>
              <a:avLst/>
              <a:gdLst/>
              <a:ahLst/>
              <a:cxnLst/>
              <a:rect l="l" t="t" r="r" b="b"/>
              <a:pathLst>
                <a:path w="302259" h="169545">
                  <a:moveTo>
                    <a:pt x="301751" y="0"/>
                  </a:moveTo>
                  <a:lnTo>
                    <a:pt x="0" y="0"/>
                  </a:lnTo>
                  <a:lnTo>
                    <a:pt x="0" y="169163"/>
                  </a:lnTo>
                  <a:lnTo>
                    <a:pt x="301751" y="169163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026395" y="5247132"/>
              <a:ext cx="300355" cy="303530"/>
            </a:xfrm>
            <a:custGeom>
              <a:avLst/>
              <a:gdLst/>
              <a:ahLst/>
              <a:cxnLst/>
              <a:rect l="l" t="t" r="r" b="b"/>
              <a:pathLst>
                <a:path w="300354" h="303529">
                  <a:moveTo>
                    <a:pt x="300227" y="0"/>
                  </a:moveTo>
                  <a:lnTo>
                    <a:pt x="0" y="0"/>
                  </a:lnTo>
                  <a:lnTo>
                    <a:pt x="0" y="303276"/>
                  </a:lnTo>
                  <a:lnTo>
                    <a:pt x="300227" y="303276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FCD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26395" y="5247132"/>
              <a:ext cx="300355" cy="303530"/>
            </a:xfrm>
            <a:custGeom>
              <a:avLst/>
              <a:gdLst/>
              <a:ahLst/>
              <a:cxnLst/>
              <a:rect l="l" t="t" r="r" b="b"/>
              <a:pathLst>
                <a:path w="300354" h="303529">
                  <a:moveTo>
                    <a:pt x="0" y="0"/>
                  </a:moveTo>
                  <a:lnTo>
                    <a:pt x="300227" y="0"/>
                  </a:lnTo>
                  <a:lnTo>
                    <a:pt x="300227" y="303276"/>
                  </a:lnTo>
                  <a:lnTo>
                    <a:pt x="0" y="30327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447019" y="5228844"/>
              <a:ext cx="302260" cy="321945"/>
            </a:xfrm>
            <a:custGeom>
              <a:avLst/>
              <a:gdLst/>
              <a:ahLst/>
              <a:cxnLst/>
              <a:rect l="l" t="t" r="r" b="b"/>
              <a:pathLst>
                <a:path w="302259" h="321945">
                  <a:moveTo>
                    <a:pt x="301751" y="0"/>
                  </a:moveTo>
                  <a:lnTo>
                    <a:pt x="0" y="0"/>
                  </a:lnTo>
                  <a:lnTo>
                    <a:pt x="0" y="321563"/>
                  </a:lnTo>
                  <a:lnTo>
                    <a:pt x="301751" y="321563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748771" y="4989576"/>
              <a:ext cx="302260" cy="561340"/>
            </a:xfrm>
            <a:custGeom>
              <a:avLst/>
              <a:gdLst/>
              <a:ahLst/>
              <a:cxnLst/>
              <a:rect l="l" t="t" r="r" b="b"/>
              <a:pathLst>
                <a:path w="302259" h="561339">
                  <a:moveTo>
                    <a:pt x="301751" y="0"/>
                  </a:moveTo>
                  <a:lnTo>
                    <a:pt x="0" y="0"/>
                  </a:lnTo>
                  <a:lnTo>
                    <a:pt x="0" y="560832"/>
                  </a:lnTo>
                  <a:lnTo>
                    <a:pt x="301751" y="560832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CD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748771" y="4989576"/>
              <a:ext cx="302260" cy="561340"/>
            </a:xfrm>
            <a:custGeom>
              <a:avLst/>
              <a:gdLst/>
              <a:ahLst/>
              <a:cxnLst/>
              <a:rect l="l" t="t" r="r" b="b"/>
              <a:pathLst>
                <a:path w="302259" h="561339">
                  <a:moveTo>
                    <a:pt x="0" y="0"/>
                  </a:moveTo>
                  <a:lnTo>
                    <a:pt x="301751" y="0"/>
                  </a:lnTo>
                  <a:lnTo>
                    <a:pt x="301751" y="560832"/>
                  </a:lnTo>
                  <a:lnTo>
                    <a:pt x="0" y="560832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170919" y="4285488"/>
              <a:ext cx="300355" cy="1264920"/>
            </a:xfrm>
            <a:custGeom>
              <a:avLst/>
              <a:gdLst/>
              <a:ahLst/>
              <a:cxnLst/>
              <a:rect l="l" t="t" r="r" b="b"/>
              <a:pathLst>
                <a:path w="300354" h="1264920">
                  <a:moveTo>
                    <a:pt x="300227" y="0"/>
                  </a:moveTo>
                  <a:lnTo>
                    <a:pt x="0" y="0"/>
                  </a:lnTo>
                  <a:lnTo>
                    <a:pt x="0" y="1264920"/>
                  </a:lnTo>
                  <a:lnTo>
                    <a:pt x="300227" y="1264920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471147" y="3421380"/>
              <a:ext cx="302260" cy="2129155"/>
            </a:xfrm>
            <a:custGeom>
              <a:avLst/>
              <a:gdLst/>
              <a:ahLst/>
              <a:cxnLst/>
              <a:rect l="l" t="t" r="r" b="b"/>
              <a:pathLst>
                <a:path w="302259" h="2129154">
                  <a:moveTo>
                    <a:pt x="301751" y="0"/>
                  </a:moveTo>
                  <a:lnTo>
                    <a:pt x="0" y="0"/>
                  </a:lnTo>
                  <a:lnTo>
                    <a:pt x="0" y="2129028"/>
                  </a:lnTo>
                  <a:lnTo>
                    <a:pt x="301751" y="2129028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CD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471147" y="3421380"/>
              <a:ext cx="302260" cy="2129155"/>
            </a:xfrm>
            <a:custGeom>
              <a:avLst/>
              <a:gdLst/>
              <a:ahLst/>
              <a:cxnLst/>
              <a:rect l="l" t="t" r="r" b="b"/>
              <a:pathLst>
                <a:path w="302259" h="2129154">
                  <a:moveTo>
                    <a:pt x="0" y="0"/>
                  </a:moveTo>
                  <a:lnTo>
                    <a:pt x="301751" y="0"/>
                  </a:lnTo>
                  <a:lnTo>
                    <a:pt x="301751" y="2129028"/>
                  </a:lnTo>
                  <a:lnTo>
                    <a:pt x="0" y="212902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665207" y="5550408"/>
              <a:ext cx="2169160" cy="0"/>
            </a:xfrm>
            <a:custGeom>
              <a:avLst/>
              <a:gdLst/>
              <a:ahLst/>
              <a:cxnLst/>
              <a:rect l="l" t="t" r="r" b="b"/>
              <a:pathLst>
                <a:path w="2169159">
                  <a:moveTo>
                    <a:pt x="0" y="0"/>
                  </a:moveTo>
                  <a:lnTo>
                    <a:pt x="2168652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4736401" y="3006725"/>
            <a:ext cx="2178685" cy="2542540"/>
            <a:chOff x="4736401" y="3006725"/>
            <a:chExt cx="2178685" cy="2542540"/>
          </a:xfrm>
        </p:grpSpPr>
        <p:sp>
          <p:nvSpPr>
            <p:cNvPr id="19" name="object 19"/>
            <p:cNvSpPr/>
            <p:nvPr/>
          </p:nvSpPr>
          <p:spPr>
            <a:xfrm>
              <a:off x="5241036" y="3009900"/>
              <a:ext cx="1492250" cy="152400"/>
            </a:xfrm>
            <a:custGeom>
              <a:avLst/>
              <a:gdLst/>
              <a:ahLst/>
              <a:cxnLst/>
              <a:rect l="l" t="t" r="r" b="b"/>
              <a:pathLst>
                <a:path w="1492250" h="152400">
                  <a:moveTo>
                    <a:pt x="0" y="152400"/>
                  </a:moveTo>
                  <a:lnTo>
                    <a:pt x="1492249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802124" y="5065776"/>
              <a:ext cx="302260" cy="478790"/>
            </a:xfrm>
            <a:custGeom>
              <a:avLst/>
              <a:gdLst/>
              <a:ahLst/>
              <a:cxnLst/>
              <a:rect l="l" t="t" r="r" b="b"/>
              <a:pathLst>
                <a:path w="302260" h="478789">
                  <a:moveTo>
                    <a:pt x="301751" y="0"/>
                  </a:moveTo>
                  <a:lnTo>
                    <a:pt x="0" y="0"/>
                  </a:lnTo>
                  <a:lnTo>
                    <a:pt x="0" y="478536"/>
                  </a:lnTo>
                  <a:lnTo>
                    <a:pt x="301751" y="478536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39BC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03876" y="5123688"/>
              <a:ext cx="300355" cy="421005"/>
            </a:xfrm>
            <a:custGeom>
              <a:avLst/>
              <a:gdLst/>
              <a:ahLst/>
              <a:cxnLst/>
              <a:rect l="l" t="t" r="r" b="b"/>
              <a:pathLst>
                <a:path w="300354" h="421004">
                  <a:moveTo>
                    <a:pt x="300227" y="0"/>
                  </a:moveTo>
                  <a:lnTo>
                    <a:pt x="0" y="0"/>
                  </a:lnTo>
                  <a:lnTo>
                    <a:pt x="0" y="420624"/>
                  </a:lnTo>
                  <a:lnTo>
                    <a:pt x="300227" y="420624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AAE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103876" y="5123688"/>
              <a:ext cx="300355" cy="421005"/>
            </a:xfrm>
            <a:custGeom>
              <a:avLst/>
              <a:gdLst/>
              <a:ahLst/>
              <a:cxnLst/>
              <a:rect l="l" t="t" r="r" b="b"/>
              <a:pathLst>
                <a:path w="300354" h="421004">
                  <a:moveTo>
                    <a:pt x="0" y="0"/>
                  </a:moveTo>
                  <a:lnTo>
                    <a:pt x="300227" y="0"/>
                  </a:lnTo>
                  <a:lnTo>
                    <a:pt x="300227" y="420624"/>
                  </a:lnTo>
                  <a:lnTo>
                    <a:pt x="0" y="42062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524500" y="4668011"/>
              <a:ext cx="302260" cy="876300"/>
            </a:xfrm>
            <a:custGeom>
              <a:avLst/>
              <a:gdLst/>
              <a:ahLst/>
              <a:cxnLst/>
              <a:rect l="l" t="t" r="r" b="b"/>
              <a:pathLst>
                <a:path w="302260" h="876300">
                  <a:moveTo>
                    <a:pt x="301751" y="0"/>
                  </a:moveTo>
                  <a:lnTo>
                    <a:pt x="0" y="0"/>
                  </a:lnTo>
                  <a:lnTo>
                    <a:pt x="0" y="876300"/>
                  </a:lnTo>
                  <a:lnTo>
                    <a:pt x="301751" y="876300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39BC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826252" y="4821935"/>
              <a:ext cx="302260" cy="722630"/>
            </a:xfrm>
            <a:custGeom>
              <a:avLst/>
              <a:gdLst/>
              <a:ahLst/>
              <a:cxnLst/>
              <a:rect l="l" t="t" r="r" b="b"/>
              <a:pathLst>
                <a:path w="302260" h="722629">
                  <a:moveTo>
                    <a:pt x="301751" y="0"/>
                  </a:moveTo>
                  <a:lnTo>
                    <a:pt x="0" y="0"/>
                  </a:lnTo>
                  <a:lnTo>
                    <a:pt x="0" y="722376"/>
                  </a:lnTo>
                  <a:lnTo>
                    <a:pt x="301751" y="722376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AAE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26252" y="4821935"/>
              <a:ext cx="302260" cy="722630"/>
            </a:xfrm>
            <a:custGeom>
              <a:avLst/>
              <a:gdLst/>
              <a:ahLst/>
              <a:cxnLst/>
              <a:rect l="l" t="t" r="r" b="b"/>
              <a:pathLst>
                <a:path w="302260" h="722629">
                  <a:moveTo>
                    <a:pt x="0" y="0"/>
                  </a:moveTo>
                  <a:lnTo>
                    <a:pt x="301751" y="0"/>
                  </a:lnTo>
                  <a:lnTo>
                    <a:pt x="301751" y="722376"/>
                  </a:lnTo>
                  <a:lnTo>
                    <a:pt x="0" y="72237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248400" y="3220211"/>
              <a:ext cx="300355" cy="2324100"/>
            </a:xfrm>
            <a:custGeom>
              <a:avLst/>
              <a:gdLst/>
              <a:ahLst/>
              <a:cxnLst/>
              <a:rect l="l" t="t" r="r" b="b"/>
              <a:pathLst>
                <a:path w="300354" h="2324100">
                  <a:moveTo>
                    <a:pt x="300227" y="0"/>
                  </a:moveTo>
                  <a:lnTo>
                    <a:pt x="0" y="0"/>
                  </a:lnTo>
                  <a:lnTo>
                    <a:pt x="0" y="2324100"/>
                  </a:lnTo>
                  <a:lnTo>
                    <a:pt x="300227" y="2324100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39BC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548628" y="3889247"/>
              <a:ext cx="302260" cy="1655445"/>
            </a:xfrm>
            <a:custGeom>
              <a:avLst/>
              <a:gdLst/>
              <a:ahLst/>
              <a:cxnLst/>
              <a:rect l="l" t="t" r="r" b="b"/>
              <a:pathLst>
                <a:path w="302259" h="1655445">
                  <a:moveTo>
                    <a:pt x="301751" y="0"/>
                  </a:moveTo>
                  <a:lnTo>
                    <a:pt x="0" y="0"/>
                  </a:lnTo>
                  <a:lnTo>
                    <a:pt x="0" y="1655064"/>
                  </a:lnTo>
                  <a:lnTo>
                    <a:pt x="301751" y="1655064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AAE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548628" y="3889247"/>
              <a:ext cx="302260" cy="1655445"/>
            </a:xfrm>
            <a:custGeom>
              <a:avLst/>
              <a:gdLst/>
              <a:ahLst/>
              <a:cxnLst/>
              <a:rect l="l" t="t" r="r" b="b"/>
              <a:pathLst>
                <a:path w="302259" h="1655445">
                  <a:moveTo>
                    <a:pt x="0" y="0"/>
                  </a:moveTo>
                  <a:lnTo>
                    <a:pt x="301751" y="0"/>
                  </a:lnTo>
                  <a:lnTo>
                    <a:pt x="301751" y="1655064"/>
                  </a:lnTo>
                  <a:lnTo>
                    <a:pt x="0" y="165506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41164" y="5544311"/>
              <a:ext cx="2169160" cy="0"/>
            </a:xfrm>
            <a:custGeom>
              <a:avLst/>
              <a:gdLst/>
              <a:ahLst/>
              <a:cxnLst/>
              <a:rect l="l" t="t" r="r" b="b"/>
              <a:pathLst>
                <a:path w="2169159">
                  <a:moveTo>
                    <a:pt x="0" y="0"/>
                  </a:moveTo>
                  <a:lnTo>
                    <a:pt x="2168652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460057" y="2983801"/>
            <a:ext cx="3786504" cy="2554605"/>
            <a:chOff x="460057" y="2983801"/>
            <a:chExt cx="3786504" cy="2554605"/>
          </a:xfrm>
        </p:grpSpPr>
        <p:sp>
          <p:nvSpPr>
            <p:cNvPr id="31" name="object 31"/>
            <p:cNvSpPr/>
            <p:nvPr/>
          </p:nvSpPr>
          <p:spPr>
            <a:xfrm>
              <a:off x="569975" y="5196840"/>
              <a:ext cx="524510" cy="337185"/>
            </a:xfrm>
            <a:custGeom>
              <a:avLst/>
              <a:gdLst/>
              <a:ahLst/>
              <a:cxnLst/>
              <a:rect l="l" t="t" r="r" b="b"/>
              <a:pathLst>
                <a:path w="524510" h="337185">
                  <a:moveTo>
                    <a:pt x="524255" y="0"/>
                  </a:moveTo>
                  <a:lnTo>
                    <a:pt x="0" y="0"/>
                  </a:lnTo>
                  <a:lnTo>
                    <a:pt x="0" y="336804"/>
                  </a:lnTo>
                  <a:lnTo>
                    <a:pt x="524255" y="336804"/>
                  </a:lnTo>
                  <a:lnTo>
                    <a:pt x="52425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094231" y="5070348"/>
              <a:ext cx="524510" cy="463550"/>
            </a:xfrm>
            <a:custGeom>
              <a:avLst/>
              <a:gdLst/>
              <a:ahLst/>
              <a:cxnLst/>
              <a:rect l="l" t="t" r="r" b="b"/>
              <a:pathLst>
                <a:path w="524510" h="463550">
                  <a:moveTo>
                    <a:pt x="524256" y="0"/>
                  </a:moveTo>
                  <a:lnTo>
                    <a:pt x="0" y="0"/>
                  </a:lnTo>
                  <a:lnTo>
                    <a:pt x="0" y="463295"/>
                  </a:lnTo>
                  <a:lnTo>
                    <a:pt x="524256" y="463295"/>
                  </a:lnTo>
                  <a:lnTo>
                    <a:pt x="52425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94231" y="5070348"/>
              <a:ext cx="524510" cy="463550"/>
            </a:xfrm>
            <a:custGeom>
              <a:avLst/>
              <a:gdLst/>
              <a:ahLst/>
              <a:cxnLst/>
              <a:rect l="l" t="t" r="r" b="b"/>
              <a:pathLst>
                <a:path w="524510" h="463550">
                  <a:moveTo>
                    <a:pt x="0" y="0"/>
                  </a:moveTo>
                  <a:lnTo>
                    <a:pt x="524256" y="0"/>
                  </a:lnTo>
                  <a:lnTo>
                    <a:pt x="524256" y="463295"/>
                  </a:lnTo>
                  <a:lnTo>
                    <a:pt x="0" y="46329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828800" y="4914900"/>
              <a:ext cx="524510" cy="619125"/>
            </a:xfrm>
            <a:custGeom>
              <a:avLst/>
              <a:gdLst/>
              <a:ahLst/>
              <a:cxnLst/>
              <a:rect l="l" t="t" r="r" b="b"/>
              <a:pathLst>
                <a:path w="524510" h="619125">
                  <a:moveTo>
                    <a:pt x="524256" y="0"/>
                  </a:moveTo>
                  <a:lnTo>
                    <a:pt x="0" y="0"/>
                  </a:lnTo>
                  <a:lnTo>
                    <a:pt x="0" y="618744"/>
                  </a:lnTo>
                  <a:lnTo>
                    <a:pt x="524256" y="618744"/>
                  </a:lnTo>
                  <a:lnTo>
                    <a:pt x="52425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353055" y="4704588"/>
              <a:ext cx="524510" cy="829310"/>
            </a:xfrm>
            <a:custGeom>
              <a:avLst/>
              <a:gdLst/>
              <a:ahLst/>
              <a:cxnLst/>
              <a:rect l="l" t="t" r="r" b="b"/>
              <a:pathLst>
                <a:path w="524510" h="829310">
                  <a:moveTo>
                    <a:pt x="524256" y="0"/>
                  </a:moveTo>
                  <a:lnTo>
                    <a:pt x="0" y="0"/>
                  </a:lnTo>
                  <a:lnTo>
                    <a:pt x="0" y="829056"/>
                  </a:lnTo>
                  <a:lnTo>
                    <a:pt x="524256" y="829056"/>
                  </a:lnTo>
                  <a:lnTo>
                    <a:pt x="52425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353055" y="4704588"/>
              <a:ext cx="524510" cy="829310"/>
            </a:xfrm>
            <a:custGeom>
              <a:avLst/>
              <a:gdLst/>
              <a:ahLst/>
              <a:cxnLst/>
              <a:rect l="l" t="t" r="r" b="b"/>
              <a:pathLst>
                <a:path w="524510" h="829310">
                  <a:moveTo>
                    <a:pt x="0" y="0"/>
                  </a:moveTo>
                  <a:lnTo>
                    <a:pt x="524256" y="0"/>
                  </a:lnTo>
                  <a:lnTo>
                    <a:pt x="524256" y="829056"/>
                  </a:lnTo>
                  <a:lnTo>
                    <a:pt x="0" y="82905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087624" y="3566160"/>
              <a:ext cx="524510" cy="1967864"/>
            </a:xfrm>
            <a:custGeom>
              <a:avLst/>
              <a:gdLst/>
              <a:ahLst/>
              <a:cxnLst/>
              <a:rect l="l" t="t" r="r" b="b"/>
              <a:pathLst>
                <a:path w="524510" h="1967864">
                  <a:moveTo>
                    <a:pt x="524255" y="0"/>
                  </a:moveTo>
                  <a:lnTo>
                    <a:pt x="0" y="0"/>
                  </a:lnTo>
                  <a:lnTo>
                    <a:pt x="0" y="1967483"/>
                  </a:lnTo>
                  <a:lnTo>
                    <a:pt x="524255" y="1967483"/>
                  </a:lnTo>
                  <a:lnTo>
                    <a:pt x="52425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611880" y="2988564"/>
              <a:ext cx="524510" cy="2545080"/>
            </a:xfrm>
            <a:custGeom>
              <a:avLst/>
              <a:gdLst/>
              <a:ahLst/>
              <a:cxnLst/>
              <a:rect l="l" t="t" r="r" b="b"/>
              <a:pathLst>
                <a:path w="524510" h="2545079">
                  <a:moveTo>
                    <a:pt x="524256" y="0"/>
                  </a:moveTo>
                  <a:lnTo>
                    <a:pt x="0" y="0"/>
                  </a:lnTo>
                  <a:lnTo>
                    <a:pt x="0" y="2545080"/>
                  </a:lnTo>
                  <a:lnTo>
                    <a:pt x="524256" y="2545080"/>
                  </a:lnTo>
                  <a:lnTo>
                    <a:pt x="52425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611880" y="2988564"/>
              <a:ext cx="524510" cy="2545080"/>
            </a:xfrm>
            <a:custGeom>
              <a:avLst/>
              <a:gdLst/>
              <a:ahLst/>
              <a:cxnLst/>
              <a:rect l="l" t="t" r="r" b="b"/>
              <a:pathLst>
                <a:path w="524510" h="2545079">
                  <a:moveTo>
                    <a:pt x="0" y="0"/>
                  </a:moveTo>
                  <a:lnTo>
                    <a:pt x="524256" y="0"/>
                  </a:lnTo>
                  <a:lnTo>
                    <a:pt x="524256" y="2545080"/>
                  </a:lnTo>
                  <a:lnTo>
                    <a:pt x="0" y="254508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64819" y="5533644"/>
              <a:ext cx="3776979" cy="0"/>
            </a:xfrm>
            <a:custGeom>
              <a:avLst/>
              <a:gdLst/>
              <a:ahLst/>
              <a:cxnLst/>
              <a:rect l="l" t="t" r="r" b="b"/>
              <a:pathLst>
                <a:path w="3776979">
                  <a:moveTo>
                    <a:pt x="0" y="0"/>
                  </a:moveTo>
                  <a:lnTo>
                    <a:pt x="3776471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48995" y="5003038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24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273810" y="4876291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33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442717" y="4512690"/>
            <a:ext cx="3486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58</a:t>
            </a:r>
            <a:r>
              <a:rPr sz="1000" spc="-5" dirty="0">
                <a:latin typeface="Arial MT"/>
                <a:cs typeface="Arial MT"/>
              </a:rPr>
              <a:t>-</a:t>
            </a:r>
            <a:r>
              <a:rPr sz="1000" spc="-10" dirty="0">
                <a:latin typeface="Arial MT"/>
                <a:cs typeface="Arial MT"/>
              </a:rPr>
              <a:t>60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631819" y="2796286"/>
            <a:ext cx="4889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180-185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917319" y="4723891"/>
            <a:ext cx="3486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43</a:t>
            </a:r>
            <a:r>
              <a:rPr sz="1000" spc="-5" dirty="0">
                <a:latin typeface="Arial MT"/>
                <a:cs typeface="Arial MT"/>
              </a:rPr>
              <a:t>-</a:t>
            </a:r>
            <a:r>
              <a:rPr sz="1000" spc="-10" dirty="0">
                <a:latin typeface="Arial MT"/>
                <a:cs typeface="Arial MT"/>
              </a:rPr>
              <a:t>45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106292" y="3372739"/>
            <a:ext cx="4889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140-145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299706" y="1958086"/>
            <a:ext cx="39249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413000" algn="l"/>
              </a:tabLst>
            </a:pPr>
            <a:r>
              <a:rPr sz="1600" b="1" spc="-5" dirty="0">
                <a:latin typeface="Arial"/>
                <a:cs typeface="Arial"/>
              </a:rPr>
              <a:t>Inorganic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Chemicals	Petrochemicals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8" name="object 48"/>
          <p:cNvGraphicFramePr>
            <a:graphicFrameLocks noGrp="1"/>
          </p:cNvGraphicFramePr>
          <p:nvPr/>
        </p:nvGraphicFramePr>
        <p:xfrm>
          <a:off x="907338" y="5587079"/>
          <a:ext cx="10737850" cy="429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1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5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7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94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56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28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78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50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769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90444">
                <a:tc>
                  <a:txBody>
                    <a:bodyPr/>
                    <a:lstStyle/>
                    <a:p>
                      <a:pPr marL="46355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3555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8920" algn="r">
                        <a:lnSpc>
                          <a:spcPts val="1175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2890" algn="r">
                        <a:lnSpc>
                          <a:spcPts val="1175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94310" algn="ctr">
                        <a:lnSpc>
                          <a:spcPts val="1175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015" algn="r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13384" algn="r">
                        <a:lnSpc>
                          <a:spcPts val="11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R="24828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224154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2040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7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9-10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14-15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L="4819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40-42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32321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-2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233679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-5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-20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25717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14224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41402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R="29337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2228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41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" name="object 49"/>
          <p:cNvSpPr/>
          <p:nvPr/>
        </p:nvSpPr>
        <p:spPr>
          <a:xfrm>
            <a:off x="408431" y="1778507"/>
            <a:ext cx="3954779" cy="0"/>
          </a:xfrm>
          <a:custGeom>
            <a:avLst/>
            <a:gdLst/>
            <a:ahLst/>
            <a:cxnLst/>
            <a:rect l="l" t="t" r="r" b="b"/>
            <a:pathLst>
              <a:path w="3954779">
                <a:moveTo>
                  <a:pt x="0" y="0"/>
                </a:moveTo>
                <a:lnTo>
                  <a:pt x="3954399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725923" y="1772411"/>
            <a:ext cx="7107555" cy="0"/>
          </a:xfrm>
          <a:custGeom>
            <a:avLst/>
            <a:gdLst/>
            <a:ahLst/>
            <a:cxnLst/>
            <a:rect l="l" t="t" r="r" b="b"/>
            <a:pathLst>
              <a:path w="7107555">
                <a:moveTo>
                  <a:pt x="0" y="0"/>
                </a:moveTo>
                <a:lnTo>
                  <a:pt x="7107174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4869941" y="4871084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592826" y="4473397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27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315836" y="3025267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73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171313" y="4929581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894323" y="462851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23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548628" y="4625466"/>
            <a:ext cx="3022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52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618223" y="369671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52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7211377" y="3416617"/>
            <a:ext cx="2175510" cy="2122170"/>
            <a:chOff x="7211377" y="3416617"/>
            <a:chExt cx="2175510" cy="2122170"/>
          </a:xfrm>
        </p:grpSpPr>
        <p:sp>
          <p:nvSpPr>
            <p:cNvPr id="59" name="object 59"/>
            <p:cNvSpPr/>
            <p:nvPr/>
          </p:nvSpPr>
          <p:spPr>
            <a:xfrm>
              <a:off x="7277100" y="5462015"/>
              <a:ext cx="300355" cy="71755"/>
            </a:xfrm>
            <a:custGeom>
              <a:avLst/>
              <a:gdLst/>
              <a:ahLst/>
              <a:cxnLst/>
              <a:rect l="l" t="t" r="r" b="b"/>
              <a:pathLst>
                <a:path w="300354" h="71754">
                  <a:moveTo>
                    <a:pt x="300227" y="0"/>
                  </a:moveTo>
                  <a:lnTo>
                    <a:pt x="0" y="0"/>
                  </a:lnTo>
                  <a:lnTo>
                    <a:pt x="0" y="71628"/>
                  </a:lnTo>
                  <a:lnTo>
                    <a:pt x="300227" y="71628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7577328" y="5135879"/>
              <a:ext cx="302260" cy="398145"/>
            </a:xfrm>
            <a:custGeom>
              <a:avLst/>
              <a:gdLst/>
              <a:ahLst/>
              <a:cxnLst/>
              <a:rect l="l" t="t" r="r" b="b"/>
              <a:pathLst>
                <a:path w="302259" h="398145">
                  <a:moveTo>
                    <a:pt x="301751" y="0"/>
                  </a:moveTo>
                  <a:lnTo>
                    <a:pt x="0" y="0"/>
                  </a:lnTo>
                  <a:lnTo>
                    <a:pt x="0" y="397764"/>
                  </a:lnTo>
                  <a:lnTo>
                    <a:pt x="301751" y="397764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BE3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7577328" y="5135879"/>
              <a:ext cx="302260" cy="398145"/>
            </a:xfrm>
            <a:custGeom>
              <a:avLst/>
              <a:gdLst/>
              <a:ahLst/>
              <a:cxnLst/>
              <a:rect l="l" t="t" r="r" b="b"/>
              <a:pathLst>
                <a:path w="302259" h="398145">
                  <a:moveTo>
                    <a:pt x="0" y="0"/>
                  </a:moveTo>
                  <a:lnTo>
                    <a:pt x="301751" y="0"/>
                  </a:lnTo>
                  <a:lnTo>
                    <a:pt x="301751" y="397764"/>
                  </a:lnTo>
                  <a:lnTo>
                    <a:pt x="0" y="39776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7997952" y="5391911"/>
              <a:ext cx="302260" cy="142240"/>
            </a:xfrm>
            <a:custGeom>
              <a:avLst/>
              <a:gdLst/>
              <a:ahLst/>
              <a:cxnLst/>
              <a:rect l="l" t="t" r="r" b="b"/>
              <a:pathLst>
                <a:path w="302259" h="142239">
                  <a:moveTo>
                    <a:pt x="301751" y="0"/>
                  </a:moveTo>
                  <a:lnTo>
                    <a:pt x="0" y="0"/>
                  </a:lnTo>
                  <a:lnTo>
                    <a:pt x="0" y="141731"/>
                  </a:lnTo>
                  <a:lnTo>
                    <a:pt x="301751" y="141731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299704" y="4814315"/>
              <a:ext cx="300355" cy="719455"/>
            </a:xfrm>
            <a:custGeom>
              <a:avLst/>
              <a:gdLst/>
              <a:ahLst/>
              <a:cxnLst/>
              <a:rect l="l" t="t" r="r" b="b"/>
              <a:pathLst>
                <a:path w="300354" h="719454">
                  <a:moveTo>
                    <a:pt x="300227" y="0"/>
                  </a:moveTo>
                  <a:lnTo>
                    <a:pt x="0" y="0"/>
                  </a:lnTo>
                  <a:lnTo>
                    <a:pt x="0" y="719327"/>
                  </a:lnTo>
                  <a:lnTo>
                    <a:pt x="300227" y="719327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FBE3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299704" y="4814315"/>
              <a:ext cx="300355" cy="719455"/>
            </a:xfrm>
            <a:custGeom>
              <a:avLst/>
              <a:gdLst/>
              <a:ahLst/>
              <a:cxnLst/>
              <a:rect l="l" t="t" r="r" b="b"/>
              <a:pathLst>
                <a:path w="300354" h="719454">
                  <a:moveTo>
                    <a:pt x="0" y="0"/>
                  </a:moveTo>
                  <a:lnTo>
                    <a:pt x="300227" y="0"/>
                  </a:lnTo>
                  <a:lnTo>
                    <a:pt x="300227" y="719327"/>
                  </a:lnTo>
                  <a:lnTo>
                    <a:pt x="0" y="719327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720328" y="5036819"/>
              <a:ext cx="300355" cy="497205"/>
            </a:xfrm>
            <a:custGeom>
              <a:avLst/>
              <a:gdLst/>
              <a:ahLst/>
              <a:cxnLst/>
              <a:rect l="l" t="t" r="r" b="b"/>
              <a:pathLst>
                <a:path w="300354" h="497204">
                  <a:moveTo>
                    <a:pt x="300227" y="0"/>
                  </a:moveTo>
                  <a:lnTo>
                    <a:pt x="0" y="0"/>
                  </a:lnTo>
                  <a:lnTo>
                    <a:pt x="0" y="496823"/>
                  </a:lnTo>
                  <a:lnTo>
                    <a:pt x="300227" y="496823"/>
                  </a:lnTo>
                  <a:lnTo>
                    <a:pt x="30022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9020556" y="3421379"/>
              <a:ext cx="302260" cy="2112645"/>
            </a:xfrm>
            <a:custGeom>
              <a:avLst/>
              <a:gdLst/>
              <a:ahLst/>
              <a:cxnLst/>
              <a:rect l="l" t="t" r="r" b="b"/>
              <a:pathLst>
                <a:path w="302259" h="2112645">
                  <a:moveTo>
                    <a:pt x="301751" y="0"/>
                  </a:moveTo>
                  <a:lnTo>
                    <a:pt x="0" y="0"/>
                  </a:lnTo>
                  <a:lnTo>
                    <a:pt x="0" y="2112264"/>
                  </a:lnTo>
                  <a:lnTo>
                    <a:pt x="301751" y="2112264"/>
                  </a:lnTo>
                  <a:lnTo>
                    <a:pt x="301751" y="0"/>
                  </a:lnTo>
                  <a:close/>
                </a:path>
              </a:pathLst>
            </a:custGeom>
            <a:solidFill>
              <a:srgbClr val="FBE3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9020556" y="3421379"/>
              <a:ext cx="302260" cy="2112645"/>
            </a:xfrm>
            <a:custGeom>
              <a:avLst/>
              <a:gdLst/>
              <a:ahLst/>
              <a:cxnLst/>
              <a:rect l="l" t="t" r="r" b="b"/>
              <a:pathLst>
                <a:path w="302259" h="2112645">
                  <a:moveTo>
                    <a:pt x="0" y="0"/>
                  </a:moveTo>
                  <a:lnTo>
                    <a:pt x="301751" y="0"/>
                  </a:lnTo>
                  <a:lnTo>
                    <a:pt x="301751" y="2112264"/>
                  </a:lnTo>
                  <a:lnTo>
                    <a:pt x="0" y="211226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7216140" y="5533644"/>
              <a:ext cx="2165985" cy="0"/>
            </a:xfrm>
            <a:custGeom>
              <a:avLst/>
              <a:gdLst/>
              <a:ahLst/>
              <a:cxnLst/>
              <a:rect l="l" t="t" r="r" b="b"/>
              <a:pathLst>
                <a:path w="2165984">
                  <a:moveTo>
                    <a:pt x="0" y="0"/>
                  </a:moveTo>
                  <a:lnTo>
                    <a:pt x="2165604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7380223" y="527494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8101965" y="5205221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824086" y="4842509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7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681086" y="4940553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367521" y="461962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9020556" y="3421379"/>
            <a:ext cx="302260" cy="2112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82550">
              <a:lnSpc>
                <a:spcPct val="100000"/>
              </a:lnSpc>
            </a:pPr>
            <a:r>
              <a:rPr sz="1000" spc="-10" dirty="0">
                <a:latin typeface="Arial MT"/>
                <a:cs typeface="Arial MT"/>
              </a:rPr>
              <a:t>52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9090406" y="3228212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10847831" y="1213103"/>
            <a:ext cx="498475" cy="158750"/>
          </a:xfrm>
          <a:custGeom>
            <a:avLst/>
            <a:gdLst/>
            <a:ahLst/>
            <a:cxnLst/>
            <a:rect l="l" t="t" r="r" b="b"/>
            <a:pathLst>
              <a:path w="498475" h="158750">
                <a:moveTo>
                  <a:pt x="249174" y="0"/>
                </a:moveTo>
                <a:lnTo>
                  <a:pt x="182915" y="2827"/>
                </a:lnTo>
                <a:lnTo>
                  <a:pt x="123387" y="10809"/>
                </a:lnTo>
                <a:lnTo>
                  <a:pt x="72961" y="23193"/>
                </a:lnTo>
                <a:lnTo>
                  <a:pt x="34007" y="39228"/>
                </a:lnTo>
                <a:lnTo>
                  <a:pt x="0" y="79248"/>
                </a:lnTo>
                <a:lnTo>
                  <a:pt x="8897" y="100331"/>
                </a:lnTo>
                <a:lnTo>
                  <a:pt x="72961" y="135302"/>
                </a:lnTo>
                <a:lnTo>
                  <a:pt x="123387" y="147686"/>
                </a:lnTo>
                <a:lnTo>
                  <a:pt x="182915" y="155668"/>
                </a:lnTo>
                <a:lnTo>
                  <a:pt x="249174" y="158496"/>
                </a:lnTo>
                <a:lnTo>
                  <a:pt x="315432" y="155668"/>
                </a:lnTo>
                <a:lnTo>
                  <a:pt x="374960" y="147686"/>
                </a:lnTo>
                <a:lnTo>
                  <a:pt x="425386" y="135302"/>
                </a:lnTo>
                <a:lnTo>
                  <a:pt x="464340" y="119267"/>
                </a:lnTo>
                <a:lnTo>
                  <a:pt x="498348" y="79248"/>
                </a:lnTo>
                <a:lnTo>
                  <a:pt x="489450" y="58164"/>
                </a:lnTo>
                <a:lnTo>
                  <a:pt x="425386" y="23193"/>
                </a:lnTo>
                <a:lnTo>
                  <a:pt x="374960" y="10809"/>
                </a:lnTo>
                <a:lnTo>
                  <a:pt x="315432" y="2827"/>
                </a:lnTo>
                <a:lnTo>
                  <a:pt x="24917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11399646" y="1200099"/>
            <a:ext cx="391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C</a:t>
            </a:r>
            <a:r>
              <a:rPr sz="1000" spc="-15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GR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837176" y="5788152"/>
            <a:ext cx="550545" cy="178435"/>
          </a:xfrm>
          <a:custGeom>
            <a:avLst/>
            <a:gdLst/>
            <a:ahLst/>
            <a:cxnLst/>
            <a:rect l="l" t="t" r="r" b="b"/>
            <a:pathLst>
              <a:path w="550545" h="178435">
                <a:moveTo>
                  <a:pt x="0" y="89154"/>
                </a:moveTo>
                <a:lnTo>
                  <a:pt x="27965" y="49946"/>
                </a:lnTo>
                <a:lnTo>
                  <a:pt x="103045" y="19586"/>
                </a:lnTo>
                <a:lnTo>
                  <a:pt x="154121" y="9061"/>
                </a:lnTo>
                <a:lnTo>
                  <a:pt x="212018" y="2354"/>
                </a:lnTo>
                <a:lnTo>
                  <a:pt x="275082" y="0"/>
                </a:lnTo>
                <a:lnTo>
                  <a:pt x="338145" y="2354"/>
                </a:lnTo>
                <a:lnTo>
                  <a:pt x="396042" y="9061"/>
                </a:lnTo>
                <a:lnTo>
                  <a:pt x="447118" y="19586"/>
                </a:lnTo>
                <a:lnTo>
                  <a:pt x="489721" y="33392"/>
                </a:lnTo>
                <a:lnTo>
                  <a:pt x="542897" y="68711"/>
                </a:lnTo>
                <a:lnTo>
                  <a:pt x="550163" y="89154"/>
                </a:lnTo>
                <a:lnTo>
                  <a:pt x="542897" y="109596"/>
                </a:lnTo>
                <a:lnTo>
                  <a:pt x="489721" y="144915"/>
                </a:lnTo>
                <a:lnTo>
                  <a:pt x="447118" y="158721"/>
                </a:lnTo>
                <a:lnTo>
                  <a:pt x="396042" y="169246"/>
                </a:lnTo>
                <a:lnTo>
                  <a:pt x="338145" y="175953"/>
                </a:lnTo>
                <a:lnTo>
                  <a:pt x="275082" y="178308"/>
                </a:lnTo>
                <a:lnTo>
                  <a:pt x="212018" y="175953"/>
                </a:lnTo>
                <a:lnTo>
                  <a:pt x="154121" y="169246"/>
                </a:lnTo>
                <a:lnTo>
                  <a:pt x="103045" y="158721"/>
                </a:lnTo>
                <a:lnTo>
                  <a:pt x="60442" y="144915"/>
                </a:lnTo>
                <a:lnTo>
                  <a:pt x="7266" y="109596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594603" y="5788152"/>
            <a:ext cx="550545" cy="178435"/>
          </a:xfrm>
          <a:custGeom>
            <a:avLst/>
            <a:gdLst/>
            <a:ahLst/>
            <a:cxnLst/>
            <a:rect l="l" t="t" r="r" b="b"/>
            <a:pathLst>
              <a:path w="550545" h="178435">
                <a:moveTo>
                  <a:pt x="0" y="89154"/>
                </a:moveTo>
                <a:lnTo>
                  <a:pt x="27965" y="49946"/>
                </a:lnTo>
                <a:lnTo>
                  <a:pt x="103045" y="19586"/>
                </a:lnTo>
                <a:lnTo>
                  <a:pt x="154121" y="9061"/>
                </a:lnTo>
                <a:lnTo>
                  <a:pt x="212018" y="2354"/>
                </a:lnTo>
                <a:lnTo>
                  <a:pt x="275082" y="0"/>
                </a:lnTo>
                <a:lnTo>
                  <a:pt x="338145" y="2354"/>
                </a:lnTo>
                <a:lnTo>
                  <a:pt x="396042" y="9061"/>
                </a:lnTo>
                <a:lnTo>
                  <a:pt x="447118" y="19586"/>
                </a:lnTo>
                <a:lnTo>
                  <a:pt x="489721" y="33392"/>
                </a:lnTo>
                <a:lnTo>
                  <a:pt x="542897" y="68711"/>
                </a:lnTo>
                <a:lnTo>
                  <a:pt x="550163" y="89154"/>
                </a:lnTo>
                <a:lnTo>
                  <a:pt x="542897" y="109596"/>
                </a:lnTo>
                <a:lnTo>
                  <a:pt x="489721" y="144915"/>
                </a:lnTo>
                <a:lnTo>
                  <a:pt x="447118" y="158721"/>
                </a:lnTo>
                <a:lnTo>
                  <a:pt x="396042" y="169246"/>
                </a:lnTo>
                <a:lnTo>
                  <a:pt x="338145" y="175953"/>
                </a:lnTo>
                <a:lnTo>
                  <a:pt x="275082" y="178308"/>
                </a:lnTo>
                <a:lnTo>
                  <a:pt x="212018" y="175953"/>
                </a:lnTo>
                <a:lnTo>
                  <a:pt x="154121" y="169246"/>
                </a:lnTo>
                <a:lnTo>
                  <a:pt x="103045" y="158721"/>
                </a:lnTo>
                <a:lnTo>
                  <a:pt x="60442" y="144915"/>
                </a:lnTo>
                <a:lnTo>
                  <a:pt x="7266" y="109596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88023" y="5788152"/>
            <a:ext cx="551815" cy="178435"/>
          </a:xfrm>
          <a:custGeom>
            <a:avLst/>
            <a:gdLst/>
            <a:ahLst/>
            <a:cxnLst/>
            <a:rect l="l" t="t" r="r" b="b"/>
            <a:pathLst>
              <a:path w="551815" h="178435">
                <a:moveTo>
                  <a:pt x="0" y="89154"/>
                </a:moveTo>
                <a:lnTo>
                  <a:pt x="28027" y="49946"/>
                </a:lnTo>
                <a:lnTo>
                  <a:pt x="103294" y="19586"/>
                </a:lnTo>
                <a:lnTo>
                  <a:pt x="154510" y="9061"/>
                </a:lnTo>
                <a:lnTo>
                  <a:pt x="212578" y="2354"/>
                </a:lnTo>
                <a:lnTo>
                  <a:pt x="275844" y="0"/>
                </a:lnTo>
                <a:lnTo>
                  <a:pt x="339109" y="2354"/>
                </a:lnTo>
                <a:lnTo>
                  <a:pt x="397177" y="9061"/>
                </a:lnTo>
                <a:lnTo>
                  <a:pt x="448393" y="19586"/>
                </a:lnTo>
                <a:lnTo>
                  <a:pt x="491105" y="33392"/>
                </a:lnTo>
                <a:lnTo>
                  <a:pt x="544405" y="68711"/>
                </a:lnTo>
                <a:lnTo>
                  <a:pt x="551687" y="89154"/>
                </a:lnTo>
                <a:lnTo>
                  <a:pt x="544405" y="109596"/>
                </a:lnTo>
                <a:lnTo>
                  <a:pt x="491105" y="144915"/>
                </a:lnTo>
                <a:lnTo>
                  <a:pt x="448393" y="158721"/>
                </a:lnTo>
                <a:lnTo>
                  <a:pt x="397177" y="169246"/>
                </a:lnTo>
                <a:lnTo>
                  <a:pt x="339109" y="175953"/>
                </a:lnTo>
                <a:lnTo>
                  <a:pt x="275844" y="178308"/>
                </a:lnTo>
                <a:lnTo>
                  <a:pt x="212578" y="175953"/>
                </a:lnTo>
                <a:lnTo>
                  <a:pt x="154510" y="169246"/>
                </a:lnTo>
                <a:lnTo>
                  <a:pt x="103294" y="158721"/>
                </a:lnTo>
                <a:lnTo>
                  <a:pt x="60582" y="144915"/>
                </a:lnTo>
                <a:lnTo>
                  <a:pt x="7282" y="109596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397495" y="5788152"/>
            <a:ext cx="550545" cy="178435"/>
          </a:xfrm>
          <a:custGeom>
            <a:avLst/>
            <a:gdLst/>
            <a:ahLst/>
            <a:cxnLst/>
            <a:rect l="l" t="t" r="r" b="b"/>
            <a:pathLst>
              <a:path w="550545" h="178435">
                <a:moveTo>
                  <a:pt x="0" y="89154"/>
                </a:moveTo>
                <a:lnTo>
                  <a:pt x="27965" y="49946"/>
                </a:lnTo>
                <a:lnTo>
                  <a:pt x="103045" y="19586"/>
                </a:lnTo>
                <a:lnTo>
                  <a:pt x="154121" y="9061"/>
                </a:lnTo>
                <a:lnTo>
                  <a:pt x="212018" y="2354"/>
                </a:lnTo>
                <a:lnTo>
                  <a:pt x="275081" y="0"/>
                </a:lnTo>
                <a:lnTo>
                  <a:pt x="338145" y="2354"/>
                </a:lnTo>
                <a:lnTo>
                  <a:pt x="396042" y="9061"/>
                </a:lnTo>
                <a:lnTo>
                  <a:pt x="447118" y="19586"/>
                </a:lnTo>
                <a:lnTo>
                  <a:pt x="489721" y="33392"/>
                </a:lnTo>
                <a:lnTo>
                  <a:pt x="542897" y="68711"/>
                </a:lnTo>
                <a:lnTo>
                  <a:pt x="550163" y="89154"/>
                </a:lnTo>
                <a:lnTo>
                  <a:pt x="542897" y="109596"/>
                </a:lnTo>
                <a:lnTo>
                  <a:pt x="489721" y="144915"/>
                </a:lnTo>
                <a:lnTo>
                  <a:pt x="447118" y="158721"/>
                </a:lnTo>
                <a:lnTo>
                  <a:pt x="396042" y="169246"/>
                </a:lnTo>
                <a:lnTo>
                  <a:pt x="338145" y="175953"/>
                </a:lnTo>
                <a:lnTo>
                  <a:pt x="275081" y="178308"/>
                </a:lnTo>
                <a:lnTo>
                  <a:pt x="212018" y="175953"/>
                </a:lnTo>
                <a:lnTo>
                  <a:pt x="154121" y="169246"/>
                </a:lnTo>
                <a:lnTo>
                  <a:pt x="103045" y="158721"/>
                </a:lnTo>
                <a:lnTo>
                  <a:pt x="60442" y="144915"/>
                </a:lnTo>
                <a:lnTo>
                  <a:pt x="7266" y="109596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107680" y="5788152"/>
            <a:ext cx="550545" cy="178435"/>
          </a:xfrm>
          <a:custGeom>
            <a:avLst/>
            <a:gdLst/>
            <a:ahLst/>
            <a:cxnLst/>
            <a:rect l="l" t="t" r="r" b="b"/>
            <a:pathLst>
              <a:path w="550545" h="178435">
                <a:moveTo>
                  <a:pt x="0" y="89154"/>
                </a:moveTo>
                <a:lnTo>
                  <a:pt x="27965" y="49946"/>
                </a:lnTo>
                <a:lnTo>
                  <a:pt x="103045" y="19586"/>
                </a:lnTo>
                <a:lnTo>
                  <a:pt x="154121" y="9061"/>
                </a:lnTo>
                <a:lnTo>
                  <a:pt x="212018" y="2354"/>
                </a:lnTo>
                <a:lnTo>
                  <a:pt x="275081" y="0"/>
                </a:lnTo>
                <a:lnTo>
                  <a:pt x="338145" y="2354"/>
                </a:lnTo>
                <a:lnTo>
                  <a:pt x="396042" y="9061"/>
                </a:lnTo>
                <a:lnTo>
                  <a:pt x="447118" y="19586"/>
                </a:lnTo>
                <a:lnTo>
                  <a:pt x="489721" y="33392"/>
                </a:lnTo>
                <a:lnTo>
                  <a:pt x="542897" y="68711"/>
                </a:lnTo>
                <a:lnTo>
                  <a:pt x="550164" y="89154"/>
                </a:lnTo>
                <a:lnTo>
                  <a:pt x="542897" y="109596"/>
                </a:lnTo>
                <a:lnTo>
                  <a:pt x="489721" y="144915"/>
                </a:lnTo>
                <a:lnTo>
                  <a:pt x="447118" y="158721"/>
                </a:lnTo>
                <a:lnTo>
                  <a:pt x="396042" y="169246"/>
                </a:lnTo>
                <a:lnTo>
                  <a:pt x="338145" y="175953"/>
                </a:lnTo>
                <a:lnTo>
                  <a:pt x="275081" y="178308"/>
                </a:lnTo>
                <a:lnTo>
                  <a:pt x="212018" y="175953"/>
                </a:lnTo>
                <a:lnTo>
                  <a:pt x="154121" y="169246"/>
                </a:lnTo>
                <a:lnTo>
                  <a:pt x="103045" y="158721"/>
                </a:lnTo>
                <a:lnTo>
                  <a:pt x="60442" y="144915"/>
                </a:lnTo>
                <a:lnTo>
                  <a:pt x="7266" y="109596"/>
                </a:lnTo>
                <a:lnTo>
                  <a:pt x="0" y="89154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814816" y="5788152"/>
            <a:ext cx="551815" cy="178435"/>
          </a:xfrm>
          <a:custGeom>
            <a:avLst/>
            <a:gdLst/>
            <a:ahLst/>
            <a:cxnLst/>
            <a:rect l="l" t="t" r="r" b="b"/>
            <a:pathLst>
              <a:path w="551815" h="178435">
                <a:moveTo>
                  <a:pt x="0" y="89154"/>
                </a:moveTo>
                <a:lnTo>
                  <a:pt x="28027" y="49946"/>
                </a:lnTo>
                <a:lnTo>
                  <a:pt x="103294" y="19586"/>
                </a:lnTo>
                <a:lnTo>
                  <a:pt x="154510" y="9061"/>
                </a:lnTo>
                <a:lnTo>
                  <a:pt x="212578" y="2354"/>
                </a:lnTo>
                <a:lnTo>
                  <a:pt x="275843" y="0"/>
                </a:lnTo>
                <a:lnTo>
                  <a:pt x="339109" y="2354"/>
                </a:lnTo>
                <a:lnTo>
                  <a:pt x="397177" y="9061"/>
                </a:lnTo>
                <a:lnTo>
                  <a:pt x="448393" y="19586"/>
                </a:lnTo>
                <a:lnTo>
                  <a:pt x="491105" y="33392"/>
                </a:lnTo>
                <a:lnTo>
                  <a:pt x="544405" y="68711"/>
                </a:lnTo>
                <a:lnTo>
                  <a:pt x="551687" y="89154"/>
                </a:lnTo>
                <a:lnTo>
                  <a:pt x="544405" y="109596"/>
                </a:lnTo>
                <a:lnTo>
                  <a:pt x="491105" y="144915"/>
                </a:lnTo>
                <a:lnTo>
                  <a:pt x="448393" y="158721"/>
                </a:lnTo>
                <a:lnTo>
                  <a:pt x="397177" y="169246"/>
                </a:lnTo>
                <a:lnTo>
                  <a:pt x="339109" y="175953"/>
                </a:lnTo>
                <a:lnTo>
                  <a:pt x="275843" y="178308"/>
                </a:lnTo>
                <a:lnTo>
                  <a:pt x="212578" y="175953"/>
                </a:lnTo>
                <a:lnTo>
                  <a:pt x="154510" y="169246"/>
                </a:lnTo>
                <a:lnTo>
                  <a:pt x="103294" y="158721"/>
                </a:lnTo>
                <a:lnTo>
                  <a:pt x="60582" y="144915"/>
                </a:lnTo>
                <a:lnTo>
                  <a:pt x="7282" y="109596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665207" y="5788152"/>
            <a:ext cx="548640" cy="178435"/>
          </a:xfrm>
          <a:custGeom>
            <a:avLst/>
            <a:gdLst/>
            <a:ahLst/>
            <a:cxnLst/>
            <a:rect l="l" t="t" r="r" b="b"/>
            <a:pathLst>
              <a:path w="548640" h="178435">
                <a:moveTo>
                  <a:pt x="0" y="89154"/>
                </a:moveTo>
                <a:lnTo>
                  <a:pt x="37450" y="44156"/>
                </a:lnTo>
                <a:lnTo>
                  <a:pt x="80343" y="26112"/>
                </a:lnTo>
                <a:lnTo>
                  <a:pt x="135861" y="12172"/>
                </a:lnTo>
                <a:lnTo>
                  <a:pt x="201392" y="3184"/>
                </a:lnTo>
                <a:lnTo>
                  <a:pt x="274320" y="0"/>
                </a:lnTo>
                <a:lnTo>
                  <a:pt x="347247" y="3184"/>
                </a:lnTo>
                <a:lnTo>
                  <a:pt x="412778" y="12172"/>
                </a:lnTo>
                <a:lnTo>
                  <a:pt x="468296" y="26112"/>
                </a:lnTo>
                <a:lnTo>
                  <a:pt x="511189" y="44156"/>
                </a:lnTo>
                <a:lnTo>
                  <a:pt x="548640" y="89154"/>
                </a:lnTo>
                <a:lnTo>
                  <a:pt x="538841" y="112854"/>
                </a:lnTo>
                <a:lnTo>
                  <a:pt x="468296" y="152195"/>
                </a:lnTo>
                <a:lnTo>
                  <a:pt x="412778" y="166135"/>
                </a:lnTo>
                <a:lnTo>
                  <a:pt x="347247" y="175123"/>
                </a:lnTo>
                <a:lnTo>
                  <a:pt x="274320" y="178308"/>
                </a:lnTo>
                <a:lnTo>
                  <a:pt x="201392" y="175123"/>
                </a:lnTo>
                <a:lnTo>
                  <a:pt x="135861" y="166135"/>
                </a:lnTo>
                <a:lnTo>
                  <a:pt x="80343" y="152195"/>
                </a:lnTo>
                <a:lnTo>
                  <a:pt x="37450" y="134151"/>
                </a:lnTo>
                <a:lnTo>
                  <a:pt x="0" y="89154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430256" y="5788152"/>
            <a:ext cx="550545" cy="178435"/>
          </a:xfrm>
          <a:custGeom>
            <a:avLst/>
            <a:gdLst/>
            <a:ahLst/>
            <a:cxnLst/>
            <a:rect l="l" t="t" r="r" b="b"/>
            <a:pathLst>
              <a:path w="550545" h="178435">
                <a:moveTo>
                  <a:pt x="0" y="89154"/>
                </a:moveTo>
                <a:lnTo>
                  <a:pt x="27965" y="49946"/>
                </a:lnTo>
                <a:lnTo>
                  <a:pt x="103045" y="19586"/>
                </a:lnTo>
                <a:lnTo>
                  <a:pt x="154121" y="9061"/>
                </a:lnTo>
                <a:lnTo>
                  <a:pt x="212018" y="2354"/>
                </a:lnTo>
                <a:lnTo>
                  <a:pt x="275082" y="0"/>
                </a:lnTo>
                <a:lnTo>
                  <a:pt x="338145" y="2354"/>
                </a:lnTo>
                <a:lnTo>
                  <a:pt x="396042" y="9061"/>
                </a:lnTo>
                <a:lnTo>
                  <a:pt x="447118" y="19586"/>
                </a:lnTo>
                <a:lnTo>
                  <a:pt x="489721" y="33392"/>
                </a:lnTo>
                <a:lnTo>
                  <a:pt x="542897" y="68711"/>
                </a:lnTo>
                <a:lnTo>
                  <a:pt x="550164" y="89154"/>
                </a:lnTo>
                <a:lnTo>
                  <a:pt x="542897" y="109596"/>
                </a:lnTo>
                <a:lnTo>
                  <a:pt x="489721" y="144915"/>
                </a:lnTo>
                <a:lnTo>
                  <a:pt x="447118" y="158721"/>
                </a:lnTo>
                <a:lnTo>
                  <a:pt x="396042" y="169246"/>
                </a:lnTo>
                <a:lnTo>
                  <a:pt x="338145" y="175953"/>
                </a:lnTo>
                <a:lnTo>
                  <a:pt x="275082" y="178308"/>
                </a:lnTo>
                <a:lnTo>
                  <a:pt x="212018" y="175953"/>
                </a:lnTo>
                <a:lnTo>
                  <a:pt x="154121" y="169246"/>
                </a:lnTo>
                <a:lnTo>
                  <a:pt x="103045" y="158721"/>
                </a:lnTo>
                <a:lnTo>
                  <a:pt x="60442" y="144915"/>
                </a:lnTo>
                <a:lnTo>
                  <a:pt x="7266" y="109596"/>
                </a:lnTo>
                <a:lnTo>
                  <a:pt x="0" y="89154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196828" y="5788152"/>
            <a:ext cx="550545" cy="178435"/>
          </a:xfrm>
          <a:custGeom>
            <a:avLst/>
            <a:gdLst/>
            <a:ahLst/>
            <a:cxnLst/>
            <a:rect l="l" t="t" r="r" b="b"/>
            <a:pathLst>
              <a:path w="550545" h="178435">
                <a:moveTo>
                  <a:pt x="0" y="89154"/>
                </a:moveTo>
                <a:lnTo>
                  <a:pt x="27965" y="49946"/>
                </a:lnTo>
                <a:lnTo>
                  <a:pt x="103045" y="19586"/>
                </a:lnTo>
                <a:lnTo>
                  <a:pt x="154121" y="9061"/>
                </a:lnTo>
                <a:lnTo>
                  <a:pt x="212018" y="2354"/>
                </a:lnTo>
                <a:lnTo>
                  <a:pt x="275081" y="0"/>
                </a:lnTo>
                <a:lnTo>
                  <a:pt x="338145" y="2354"/>
                </a:lnTo>
                <a:lnTo>
                  <a:pt x="396042" y="9061"/>
                </a:lnTo>
                <a:lnTo>
                  <a:pt x="447118" y="19586"/>
                </a:lnTo>
                <a:lnTo>
                  <a:pt x="489721" y="33392"/>
                </a:lnTo>
                <a:lnTo>
                  <a:pt x="542897" y="68711"/>
                </a:lnTo>
                <a:lnTo>
                  <a:pt x="550164" y="89154"/>
                </a:lnTo>
                <a:lnTo>
                  <a:pt x="542897" y="109596"/>
                </a:lnTo>
                <a:lnTo>
                  <a:pt x="489721" y="144915"/>
                </a:lnTo>
                <a:lnTo>
                  <a:pt x="447118" y="158721"/>
                </a:lnTo>
                <a:lnTo>
                  <a:pt x="396042" y="169246"/>
                </a:lnTo>
                <a:lnTo>
                  <a:pt x="338145" y="175953"/>
                </a:lnTo>
                <a:lnTo>
                  <a:pt x="275081" y="178308"/>
                </a:lnTo>
                <a:lnTo>
                  <a:pt x="212018" y="175953"/>
                </a:lnTo>
                <a:lnTo>
                  <a:pt x="154121" y="169246"/>
                </a:lnTo>
                <a:lnTo>
                  <a:pt x="103045" y="158721"/>
                </a:lnTo>
                <a:lnTo>
                  <a:pt x="60442" y="144915"/>
                </a:lnTo>
                <a:lnTo>
                  <a:pt x="7266" y="109596"/>
                </a:lnTo>
                <a:lnTo>
                  <a:pt x="0" y="89154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7" name="object 87"/>
          <p:cNvGrpSpPr/>
          <p:nvPr/>
        </p:nvGrpSpPr>
        <p:grpSpPr>
          <a:xfrm>
            <a:off x="4948301" y="2823845"/>
            <a:ext cx="1788160" cy="2040255"/>
            <a:chOff x="4948301" y="2823845"/>
            <a:chExt cx="1788160" cy="2040255"/>
          </a:xfrm>
        </p:grpSpPr>
        <p:sp>
          <p:nvSpPr>
            <p:cNvPr id="88" name="object 88"/>
            <p:cNvSpPr/>
            <p:nvPr/>
          </p:nvSpPr>
          <p:spPr>
            <a:xfrm>
              <a:off x="4951476" y="2827020"/>
              <a:ext cx="1449705" cy="1945639"/>
            </a:xfrm>
            <a:custGeom>
              <a:avLst/>
              <a:gdLst/>
              <a:ahLst/>
              <a:cxnLst/>
              <a:rect l="l" t="t" r="r" b="b"/>
              <a:pathLst>
                <a:path w="1449704" h="1945639">
                  <a:moveTo>
                    <a:pt x="0" y="1945258"/>
                  </a:moveTo>
                  <a:lnTo>
                    <a:pt x="1524" y="138683"/>
                  </a:lnTo>
                </a:path>
                <a:path w="1449704" h="1945639">
                  <a:moveTo>
                    <a:pt x="1447800" y="245999"/>
                  </a:moveTo>
                  <a:lnTo>
                    <a:pt x="1449324" y="0"/>
                  </a:lnTo>
                </a:path>
                <a:path w="1449704" h="1945639">
                  <a:moveTo>
                    <a:pt x="0" y="139572"/>
                  </a:moveTo>
                  <a:lnTo>
                    <a:pt x="1446149" y="3047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5040757" y="2835023"/>
              <a:ext cx="481965" cy="202565"/>
            </a:xfrm>
            <a:custGeom>
              <a:avLst/>
              <a:gdLst/>
              <a:ahLst/>
              <a:cxnLst/>
              <a:rect l="l" t="t" r="r" b="b"/>
              <a:pathLst>
                <a:path w="481964" h="202564">
                  <a:moveTo>
                    <a:pt x="298681" y="0"/>
                  </a:moveTo>
                  <a:lnTo>
                    <a:pt x="234441" y="505"/>
                  </a:lnTo>
                  <a:lnTo>
                    <a:pt x="170659" y="8195"/>
                  </a:lnTo>
                  <a:lnTo>
                    <a:pt x="113773" y="22015"/>
                  </a:lnTo>
                  <a:lnTo>
                    <a:pt x="66024" y="40859"/>
                  </a:lnTo>
                  <a:lnTo>
                    <a:pt x="29652" y="63619"/>
                  </a:lnTo>
                  <a:lnTo>
                    <a:pt x="0" y="116456"/>
                  </a:lnTo>
                  <a:lnTo>
                    <a:pt x="10316" y="142674"/>
                  </a:lnTo>
                  <a:lnTo>
                    <a:pt x="36138" y="165163"/>
                  </a:lnTo>
                  <a:lnTo>
                    <a:pt x="75104" y="183115"/>
                  </a:lnTo>
                  <a:lnTo>
                    <a:pt x="124855" y="195723"/>
                  </a:lnTo>
                  <a:lnTo>
                    <a:pt x="183029" y="202178"/>
                  </a:lnTo>
                  <a:lnTo>
                    <a:pt x="247268" y="201673"/>
                  </a:lnTo>
                  <a:lnTo>
                    <a:pt x="311051" y="193983"/>
                  </a:lnTo>
                  <a:lnTo>
                    <a:pt x="367937" y="180158"/>
                  </a:lnTo>
                  <a:lnTo>
                    <a:pt x="415686" y="161303"/>
                  </a:lnTo>
                  <a:lnTo>
                    <a:pt x="452058" y="138521"/>
                  </a:lnTo>
                  <a:lnTo>
                    <a:pt x="481710" y="85595"/>
                  </a:lnTo>
                  <a:lnTo>
                    <a:pt x="471394" y="59431"/>
                  </a:lnTo>
                  <a:lnTo>
                    <a:pt x="445572" y="36978"/>
                  </a:lnTo>
                  <a:lnTo>
                    <a:pt x="406606" y="19047"/>
                  </a:lnTo>
                  <a:lnTo>
                    <a:pt x="356855" y="6451"/>
                  </a:lnTo>
                  <a:lnTo>
                    <a:pt x="298681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5144319" y="2881630"/>
              <a:ext cx="278130" cy="108585"/>
            </a:xfrm>
            <a:custGeom>
              <a:avLst/>
              <a:gdLst/>
              <a:ahLst/>
              <a:cxnLst/>
              <a:rect l="l" t="t" r="r" b="b"/>
              <a:pathLst>
                <a:path w="278129" h="108585">
                  <a:moveTo>
                    <a:pt x="34613" y="15240"/>
                  </a:moveTo>
                  <a:lnTo>
                    <a:pt x="32" y="33782"/>
                  </a:lnTo>
                  <a:lnTo>
                    <a:pt x="0" y="35052"/>
                  </a:lnTo>
                  <a:lnTo>
                    <a:pt x="577" y="44704"/>
                  </a:lnTo>
                  <a:lnTo>
                    <a:pt x="1847" y="48260"/>
                  </a:lnTo>
                  <a:lnTo>
                    <a:pt x="4133" y="51435"/>
                  </a:lnTo>
                  <a:lnTo>
                    <a:pt x="6292" y="54610"/>
                  </a:lnTo>
                  <a:lnTo>
                    <a:pt x="9721" y="57023"/>
                  </a:lnTo>
                  <a:lnTo>
                    <a:pt x="14420" y="58674"/>
                  </a:lnTo>
                  <a:lnTo>
                    <a:pt x="9340" y="61214"/>
                  </a:lnTo>
                  <a:lnTo>
                    <a:pt x="5657" y="64516"/>
                  </a:lnTo>
                  <a:lnTo>
                    <a:pt x="3498" y="68834"/>
                  </a:lnTo>
                  <a:lnTo>
                    <a:pt x="1404" y="72898"/>
                  </a:lnTo>
                  <a:lnTo>
                    <a:pt x="1314" y="73152"/>
                  </a:lnTo>
                  <a:lnTo>
                    <a:pt x="450" y="77597"/>
                  </a:lnTo>
                  <a:lnTo>
                    <a:pt x="749" y="83185"/>
                  </a:lnTo>
                  <a:lnTo>
                    <a:pt x="1339" y="91440"/>
                  </a:lnTo>
                  <a:lnTo>
                    <a:pt x="5022" y="98171"/>
                  </a:lnTo>
                  <a:lnTo>
                    <a:pt x="17468" y="106807"/>
                  </a:lnTo>
                  <a:lnTo>
                    <a:pt x="24453" y="108585"/>
                  </a:lnTo>
                  <a:lnTo>
                    <a:pt x="32708" y="107950"/>
                  </a:lnTo>
                  <a:lnTo>
                    <a:pt x="41471" y="107442"/>
                  </a:lnTo>
                  <a:lnTo>
                    <a:pt x="48456" y="104394"/>
                  </a:lnTo>
                  <a:lnTo>
                    <a:pt x="57349" y="94361"/>
                  </a:lnTo>
                  <a:lnTo>
                    <a:pt x="27882" y="94361"/>
                  </a:lnTo>
                  <a:lnTo>
                    <a:pt x="24707" y="93218"/>
                  </a:lnTo>
                  <a:lnTo>
                    <a:pt x="22040" y="90678"/>
                  </a:lnTo>
                  <a:lnTo>
                    <a:pt x="19500" y="88137"/>
                  </a:lnTo>
                  <a:lnTo>
                    <a:pt x="17976" y="84582"/>
                  </a:lnTo>
                  <a:lnTo>
                    <a:pt x="17722" y="79756"/>
                  </a:lnTo>
                  <a:lnTo>
                    <a:pt x="17468" y="76327"/>
                  </a:lnTo>
                  <a:lnTo>
                    <a:pt x="18357" y="73152"/>
                  </a:lnTo>
                  <a:lnTo>
                    <a:pt x="20262" y="70104"/>
                  </a:lnTo>
                  <a:lnTo>
                    <a:pt x="22040" y="67056"/>
                  </a:lnTo>
                  <a:lnTo>
                    <a:pt x="25088" y="65405"/>
                  </a:lnTo>
                  <a:lnTo>
                    <a:pt x="29406" y="65024"/>
                  </a:lnTo>
                  <a:lnTo>
                    <a:pt x="33089" y="64897"/>
                  </a:lnTo>
                  <a:lnTo>
                    <a:pt x="55314" y="64897"/>
                  </a:lnTo>
                  <a:lnTo>
                    <a:pt x="52520" y="61214"/>
                  </a:lnTo>
                  <a:lnTo>
                    <a:pt x="48456" y="58420"/>
                  </a:lnTo>
                  <a:lnTo>
                    <a:pt x="43376" y="56769"/>
                  </a:lnTo>
                  <a:lnTo>
                    <a:pt x="47186" y="54737"/>
                  </a:lnTo>
                  <a:lnTo>
                    <a:pt x="50107" y="52070"/>
                  </a:lnTo>
                  <a:lnTo>
                    <a:pt x="50460" y="51435"/>
                  </a:lnTo>
                  <a:lnTo>
                    <a:pt x="24961" y="51435"/>
                  </a:lnTo>
                  <a:lnTo>
                    <a:pt x="22294" y="50673"/>
                  </a:lnTo>
                  <a:lnTo>
                    <a:pt x="20262" y="48895"/>
                  </a:lnTo>
                  <a:lnTo>
                    <a:pt x="18230" y="46990"/>
                  </a:lnTo>
                  <a:lnTo>
                    <a:pt x="17087" y="44450"/>
                  </a:lnTo>
                  <a:lnTo>
                    <a:pt x="16579" y="37719"/>
                  </a:lnTo>
                  <a:lnTo>
                    <a:pt x="17468" y="35052"/>
                  </a:lnTo>
                  <a:lnTo>
                    <a:pt x="19246" y="32893"/>
                  </a:lnTo>
                  <a:lnTo>
                    <a:pt x="21151" y="30861"/>
                  </a:lnTo>
                  <a:lnTo>
                    <a:pt x="23691" y="29718"/>
                  </a:lnTo>
                  <a:lnTo>
                    <a:pt x="30295" y="29210"/>
                  </a:lnTo>
                  <a:lnTo>
                    <a:pt x="53456" y="29210"/>
                  </a:lnTo>
                  <a:lnTo>
                    <a:pt x="51377" y="25146"/>
                  </a:lnTo>
                  <a:lnTo>
                    <a:pt x="41344" y="16891"/>
                  </a:lnTo>
                  <a:lnTo>
                    <a:pt x="34613" y="15240"/>
                  </a:lnTo>
                  <a:close/>
                </a:path>
                <a:path w="278129" h="108585">
                  <a:moveTo>
                    <a:pt x="55314" y="64897"/>
                  </a:moveTo>
                  <a:lnTo>
                    <a:pt x="33089" y="64897"/>
                  </a:lnTo>
                  <a:lnTo>
                    <a:pt x="36137" y="65912"/>
                  </a:lnTo>
                  <a:lnTo>
                    <a:pt x="41217" y="70739"/>
                  </a:lnTo>
                  <a:lnTo>
                    <a:pt x="42614" y="74041"/>
                  </a:lnTo>
                  <a:lnTo>
                    <a:pt x="42868" y="78359"/>
                  </a:lnTo>
                  <a:lnTo>
                    <a:pt x="43249" y="83185"/>
                  </a:lnTo>
                  <a:lnTo>
                    <a:pt x="42233" y="86995"/>
                  </a:lnTo>
                  <a:lnTo>
                    <a:pt x="40074" y="89662"/>
                  </a:lnTo>
                  <a:lnTo>
                    <a:pt x="37915" y="92456"/>
                  </a:lnTo>
                  <a:lnTo>
                    <a:pt x="35121" y="93853"/>
                  </a:lnTo>
                  <a:lnTo>
                    <a:pt x="27882" y="94361"/>
                  </a:lnTo>
                  <a:lnTo>
                    <a:pt x="57349" y="94361"/>
                  </a:lnTo>
                  <a:lnTo>
                    <a:pt x="58362" y="93218"/>
                  </a:lnTo>
                  <a:lnTo>
                    <a:pt x="60648" y="86360"/>
                  </a:lnTo>
                  <a:lnTo>
                    <a:pt x="60140" y="77978"/>
                  </a:lnTo>
                  <a:lnTo>
                    <a:pt x="59759" y="72898"/>
                  </a:lnTo>
                  <a:lnTo>
                    <a:pt x="58235" y="68580"/>
                  </a:lnTo>
                  <a:lnTo>
                    <a:pt x="55314" y="64897"/>
                  </a:lnTo>
                  <a:close/>
                </a:path>
                <a:path w="278129" h="108585">
                  <a:moveTo>
                    <a:pt x="53456" y="29210"/>
                  </a:moveTo>
                  <a:lnTo>
                    <a:pt x="30295" y="29210"/>
                  </a:lnTo>
                  <a:lnTo>
                    <a:pt x="32835" y="30099"/>
                  </a:lnTo>
                  <a:lnTo>
                    <a:pt x="34994" y="31877"/>
                  </a:lnTo>
                  <a:lnTo>
                    <a:pt x="37026" y="33782"/>
                  </a:lnTo>
                  <a:lnTo>
                    <a:pt x="38169" y="36322"/>
                  </a:lnTo>
                  <a:lnTo>
                    <a:pt x="38423" y="39497"/>
                  </a:lnTo>
                  <a:lnTo>
                    <a:pt x="38550" y="42925"/>
                  </a:lnTo>
                  <a:lnTo>
                    <a:pt x="37788" y="45720"/>
                  </a:lnTo>
                  <a:lnTo>
                    <a:pt x="34105" y="49911"/>
                  </a:lnTo>
                  <a:lnTo>
                    <a:pt x="31565" y="51054"/>
                  </a:lnTo>
                  <a:lnTo>
                    <a:pt x="28263" y="51181"/>
                  </a:lnTo>
                  <a:lnTo>
                    <a:pt x="24961" y="51435"/>
                  </a:lnTo>
                  <a:lnTo>
                    <a:pt x="50460" y="51435"/>
                  </a:lnTo>
                  <a:lnTo>
                    <a:pt x="52012" y="48641"/>
                  </a:lnTo>
                  <a:lnTo>
                    <a:pt x="54044" y="45339"/>
                  </a:lnTo>
                  <a:lnTo>
                    <a:pt x="54806" y="41529"/>
                  </a:lnTo>
                  <a:lnTo>
                    <a:pt x="54171" y="30607"/>
                  </a:lnTo>
                  <a:lnTo>
                    <a:pt x="53456" y="29210"/>
                  </a:lnTo>
                  <a:close/>
                </a:path>
                <a:path w="278129" h="108585">
                  <a:moveTo>
                    <a:pt x="92525" y="85217"/>
                  </a:moveTo>
                  <a:lnTo>
                    <a:pt x="75126" y="86233"/>
                  </a:lnTo>
                  <a:lnTo>
                    <a:pt x="76269" y="103632"/>
                  </a:lnTo>
                  <a:lnTo>
                    <a:pt x="93668" y="102489"/>
                  </a:lnTo>
                  <a:lnTo>
                    <a:pt x="92525" y="85217"/>
                  </a:lnTo>
                  <a:close/>
                </a:path>
                <a:path w="278129" h="108585">
                  <a:moveTo>
                    <a:pt x="158096" y="26035"/>
                  </a:moveTo>
                  <a:lnTo>
                    <a:pt x="142309" y="26035"/>
                  </a:lnTo>
                  <a:lnTo>
                    <a:pt x="137021" y="34349"/>
                  </a:lnTo>
                  <a:lnTo>
                    <a:pt x="122418" y="72012"/>
                  </a:lnTo>
                  <a:lnTo>
                    <a:pt x="119703" y="100837"/>
                  </a:lnTo>
                  <a:lnTo>
                    <a:pt x="136467" y="99822"/>
                  </a:lnTo>
                  <a:lnTo>
                    <a:pt x="136351" y="91356"/>
                  </a:lnTo>
                  <a:lnTo>
                    <a:pt x="136546" y="86963"/>
                  </a:lnTo>
                  <a:lnTo>
                    <a:pt x="148278" y="42925"/>
                  </a:lnTo>
                  <a:lnTo>
                    <a:pt x="155072" y="30543"/>
                  </a:lnTo>
                  <a:lnTo>
                    <a:pt x="158096" y="26035"/>
                  </a:lnTo>
                  <a:close/>
                </a:path>
                <a:path w="278129" h="108585">
                  <a:moveTo>
                    <a:pt x="161105" y="8636"/>
                  </a:moveTo>
                  <a:lnTo>
                    <a:pt x="101923" y="12446"/>
                  </a:lnTo>
                  <a:lnTo>
                    <a:pt x="102939" y="28575"/>
                  </a:lnTo>
                  <a:lnTo>
                    <a:pt x="142309" y="26035"/>
                  </a:lnTo>
                  <a:lnTo>
                    <a:pt x="158096" y="26035"/>
                  </a:lnTo>
                  <a:lnTo>
                    <a:pt x="158458" y="25495"/>
                  </a:lnTo>
                  <a:lnTo>
                    <a:pt x="161867" y="21209"/>
                  </a:lnTo>
                  <a:lnTo>
                    <a:pt x="161105" y="8636"/>
                  </a:lnTo>
                  <a:close/>
                </a:path>
                <a:path w="278129" h="108585">
                  <a:moveTo>
                    <a:pt x="252545" y="0"/>
                  </a:moveTo>
                  <a:lnTo>
                    <a:pt x="240099" y="889"/>
                  </a:lnTo>
                  <a:lnTo>
                    <a:pt x="198062" y="99314"/>
                  </a:lnTo>
                  <a:lnTo>
                    <a:pt x="210889" y="98425"/>
                  </a:lnTo>
                  <a:lnTo>
                    <a:pt x="252545" y="0"/>
                  </a:lnTo>
                  <a:close/>
                </a:path>
                <a:path w="278129" h="108585">
                  <a:moveTo>
                    <a:pt x="261943" y="47371"/>
                  </a:moveTo>
                  <a:lnTo>
                    <a:pt x="255720" y="47879"/>
                  </a:lnTo>
                  <a:lnTo>
                    <a:pt x="249497" y="48260"/>
                  </a:lnTo>
                  <a:lnTo>
                    <a:pt x="244798" y="50419"/>
                  </a:lnTo>
                  <a:lnTo>
                    <a:pt x="241496" y="54610"/>
                  </a:lnTo>
                  <a:lnTo>
                    <a:pt x="238194" y="58674"/>
                  </a:lnTo>
                  <a:lnTo>
                    <a:pt x="236797" y="64897"/>
                  </a:lnTo>
                  <a:lnTo>
                    <a:pt x="237813" y="81025"/>
                  </a:lnTo>
                  <a:lnTo>
                    <a:pt x="239972" y="86995"/>
                  </a:lnTo>
                  <a:lnTo>
                    <a:pt x="247592" y="94361"/>
                  </a:lnTo>
                  <a:lnTo>
                    <a:pt x="252672" y="96012"/>
                  </a:lnTo>
                  <a:lnTo>
                    <a:pt x="258895" y="95631"/>
                  </a:lnTo>
                  <a:lnTo>
                    <a:pt x="264991" y="95123"/>
                  </a:lnTo>
                  <a:lnTo>
                    <a:pt x="269690" y="92964"/>
                  </a:lnTo>
                  <a:lnTo>
                    <a:pt x="272992" y="88773"/>
                  </a:lnTo>
                  <a:lnTo>
                    <a:pt x="275468" y="85725"/>
                  </a:lnTo>
                  <a:lnTo>
                    <a:pt x="256228" y="85725"/>
                  </a:lnTo>
                  <a:lnTo>
                    <a:pt x="254704" y="85090"/>
                  </a:lnTo>
                  <a:lnTo>
                    <a:pt x="253561" y="83693"/>
                  </a:lnTo>
                  <a:lnTo>
                    <a:pt x="252164" y="81787"/>
                  </a:lnTo>
                  <a:lnTo>
                    <a:pt x="251148" y="77850"/>
                  </a:lnTo>
                  <a:lnTo>
                    <a:pt x="250386" y="66167"/>
                  </a:lnTo>
                  <a:lnTo>
                    <a:pt x="250894" y="62103"/>
                  </a:lnTo>
                  <a:lnTo>
                    <a:pt x="252037" y="60071"/>
                  </a:lnTo>
                  <a:lnTo>
                    <a:pt x="252926" y="58547"/>
                  </a:lnTo>
                  <a:lnTo>
                    <a:pt x="254323" y="57658"/>
                  </a:lnTo>
                  <a:lnTo>
                    <a:pt x="258006" y="57404"/>
                  </a:lnTo>
                  <a:lnTo>
                    <a:pt x="274883" y="57404"/>
                  </a:lnTo>
                  <a:lnTo>
                    <a:pt x="274516" y="56387"/>
                  </a:lnTo>
                  <a:lnTo>
                    <a:pt x="266896" y="49022"/>
                  </a:lnTo>
                  <a:lnTo>
                    <a:pt x="261943" y="47371"/>
                  </a:lnTo>
                  <a:close/>
                </a:path>
                <a:path w="278129" h="108585">
                  <a:moveTo>
                    <a:pt x="274883" y="57404"/>
                  </a:moveTo>
                  <a:lnTo>
                    <a:pt x="258006" y="57404"/>
                  </a:lnTo>
                  <a:lnTo>
                    <a:pt x="259530" y="58039"/>
                  </a:lnTo>
                  <a:lnTo>
                    <a:pt x="262070" y="61468"/>
                  </a:lnTo>
                  <a:lnTo>
                    <a:pt x="262959" y="65278"/>
                  </a:lnTo>
                  <a:lnTo>
                    <a:pt x="263721" y="77089"/>
                  </a:lnTo>
                  <a:lnTo>
                    <a:pt x="263340" y="81025"/>
                  </a:lnTo>
                  <a:lnTo>
                    <a:pt x="261181" y="84709"/>
                  </a:lnTo>
                  <a:lnTo>
                    <a:pt x="259784" y="85598"/>
                  </a:lnTo>
                  <a:lnTo>
                    <a:pt x="258006" y="85725"/>
                  </a:lnTo>
                  <a:lnTo>
                    <a:pt x="275468" y="85725"/>
                  </a:lnTo>
                  <a:lnTo>
                    <a:pt x="276294" y="84709"/>
                  </a:lnTo>
                  <a:lnTo>
                    <a:pt x="277691" y="78486"/>
                  </a:lnTo>
                  <a:lnTo>
                    <a:pt x="276675" y="62357"/>
                  </a:lnTo>
                  <a:lnTo>
                    <a:pt x="274883" y="57404"/>
                  </a:lnTo>
                  <a:close/>
                </a:path>
                <a:path w="278129" h="108585">
                  <a:moveTo>
                    <a:pt x="197808" y="3556"/>
                  </a:moveTo>
                  <a:lnTo>
                    <a:pt x="185489" y="4318"/>
                  </a:lnTo>
                  <a:lnTo>
                    <a:pt x="180790" y="6604"/>
                  </a:lnTo>
                  <a:lnTo>
                    <a:pt x="177488" y="10795"/>
                  </a:lnTo>
                  <a:lnTo>
                    <a:pt x="174186" y="14859"/>
                  </a:lnTo>
                  <a:lnTo>
                    <a:pt x="172789" y="20955"/>
                  </a:lnTo>
                  <a:lnTo>
                    <a:pt x="173805" y="37211"/>
                  </a:lnTo>
                  <a:lnTo>
                    <a:pt x="175964" y="43053"/>
                  </a:lnTo>
                  <a:lnTo>
                    <a:pt x="183584" y="50419"/>
                  </a:lnTo>
                  <a:lnTo>
                    <a:pt x="188664" y="52070"/>
                  </a:lnTo>
                  <a:lnTo>
                    <a:pt x="200983" y="51308"/>
                  </a:lnTo>
                  <a:lnTo>
                    <a:pt x="205682" y="49022"/>
                  </a:lnTo>
                  <a:lnTo>
                    <a:pt x="208984" y="44831"/>
                  </a:lnTo>
                  <a:lnTo>
                    <a:pt x="211357" y="41910"/>
                  </a:lnTo>
                  <a:lnTo>
                    <a:pt x="192220" y="41910"/>
                  </a:lnTo>
                  <a:lnTo>
                    <a:pt x="190696" y="41148"/>
                  </a:lnTo>
                  <a:lnTo>
                    <a:pt x="189553" y="39750"/>
                  </a:lnTo>
                  <a:lnTo>
                    <a:pt x="188156" y="37846"/>
                  </a:lnTo>
                  <a:lnTo>
                    <a:pt x="187140" y="33909"/>
                  </a:lnTo>
                  <a:lnTo>
                    <a:pt x="186378" y="22225"/>
                  </a:lnTo>
                  <a:lnTo>
                    <a:pt x="186886" y="18287"/>
                  </a:lnTo>
                  <a:lnTo>
                    <a:pt x="188029" y="16129"/>
                  </a:lnTo>
                  <a:lnTo>
                    <a:pt x="189045" y="14605"/>
                  </a:lnTo>
                  <a:lnTo>
                    <a:pt x="190315" y="13716"/>
                  </a:lnTo>
                  <a:lnTo>
                    <a:pt x="193998" y="13462"/>
                  </a:lnTo>
                  <a:lnTo>
                    <a:pt x="210875" y="13462"/>
                  </a:lnTo>
                  <a:lnTo>
                    <a:pt x="210508" y="12446"/>
                  </a:lnTo>
                  <a:lnTo>
                    <a:pt x="206698" y="8890"/>
                  </a:lnTo>
                  <a:lnTo>
                    <a:pt x="202888" y="5207"/>
                  </a:lnTo>
                  <a:lnTo>
                    <a:pt x="197808" y="3556"/>
                  </a:lnTo>
                  <a:close/>
                </a:path>
                <a:path w="278129" h="108585">
                  <a:moveTo>
                    <a:pt x="210875" y="13462"/>
                  </a:moveTo>
                  <a:lnTo>
                    <a:pt x="193998" y="13462"/>
                  </a:lnTo>
                  <a:lnTo>
                    <a:pt x="195522" y="14224"/>
                  </a:lnTo>
                  <a:lnTo>
                    <a:pt x="196665" y="15621"/>
                  </a:lnTo>
                  <a:lnTo>
                    <a:pt x="198062" y="17525"/>
                  </a:lnTo>
                  <a:lnTo>
                    <a:pt x="198951" y="21462"/>
                  </a:lnTo>
                  <a:lnTo>
                    <a:pt x="199713" y="33147"/>
                  </a:lnTo>
                  <a:lnTo>
                    <a:pt x="199332" y="37211"/>
                  </a:lnTo>
                  <a:lnTo>
                    <a:pt x="198189" y="39243"/>
                  </a:lnTo>
                  <a:lnTo>
                    <a:pt x="197173" y="40767"/>
                  </a:lnTo>
                  <a:lnTo>
                    <a:pt x="195776" y="41656"/>
                  </a:lnTo>
                  <a:lnTo>
                    <a:pt x="192220" y="41910"/>
                  </a:lnTo>
                  <a:lnTo>
                    <a:pt x="211357" y="41910"/>
                  </a:lnTo>
                  <a:lnTo>
                    <a:pt x="212286" y="40767"/>
                  </a:lnTo>
                  <a:lnTo>
                    <a:pt x="213683" y="34671"/>
                  </a:lnTo>
                  <a:lnTo>
                    <a:pt x="212667" y="18415"/>
                  </a:lnTo>
                  <a:lnTo>
                    <a:pt x="210875" y="134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244084" y="3011424"/>
              <a:ext cx="1489075" cy="1849755"/>
            </a:xfrm>
            <a:custGeom>
              <a:avLst/>
              <a:gdLst/>
              <a:ahLst/>
              <a:cxnLst/>
              <a:rect l="l" t="t" r="r" b="b"/>
              <a:pathLst>
                <a:path w="1489075" h="1849754">
                  <a:moveTo>
                    <a:pt x="0" y="1849501"/>
                  </a:moveTo>
                  <a:lnTo>
                    <a:pt x="1524" y="150875"/>
                  </a:lnTo>
                </a:path>
                <a:path w="1489075" h="1849754">
                  <a:moveTo>
                    <a:pt x="1487423" y="680974"/>
                  </a:moveTo>
                  <a:lnTo>
                    <a:pt x="1489074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624957" y="2981050"/>
              <a:ext cx="483234" cy="203835"/>
            </a:xfrm>
            <a:custGeom>
              <a:avLst/>
              <a:gdLst/>
              <a:ahLst/>
              <a:cxnLst/>
              <a:rect l="l" t="t" r="r" b="b"/>
              <a:pathLst>
                <a:path w="483235" h="203835">
                  <a:moveTo>
                    <a:pt x="299631" y="0"/>
                  </a:moveTo>
                  <a:lnTo>
                    <a:pt x="235203" y="528"/>
                  </a:lnTo>
                  <a:lnTo>
                    <a:pt x="171188" y="8248"/>
                  </a:lnTo>
                  <a:lnTo>
                    <a:pt x="114111" y="22156"/>
                  </a:lnTo>
                  <a:lnTo>
                    <a:pt x="66214" y="41136"/>
                  </a:lnTo>
                  <a:lnTo>
                    <a:pt x="29736" y="64075"/>
                  </a:lnTo>
                  <a:lnTo>
                    <a:pt x="0" y="117368"/>
                  </a:lnTo>
                  <a:lnTo>
                    <a:pt x="10391" y="143774"/>
                  </a:lnTo>
                  <a:lnTo>
                    <a:pt x="36312" y="166437"/>
                  </a:lnTo>
                  <a:lnTo>
                    <a:pt x="75406" y="184535"/>
                  </a:lnTo>
                  <a:lnTo>
                    <a:pt x="125316" y="197246"/>
                  </a:lnTo>
                  <a:lnTo>
                    <a:pt x="183685" y="203749"/>
                  </a:lnTo>
                  <a:lnTo>
                    <a:pt x="248157" y="203220"/>
                  </a:lnTo>
                  <a:lnTo>
                    <a:pt x="312120" y="195500"/>
                  </a:lnTo>
                  <a:lnTo>
                    <a:pt x="369160" y="181592"/>
                  </a:lnTo>
                  <a:lnTo>
                    <a:pt x="417036" y="162612"/>
                  </a:lnTo>
                  <a:lnTo>
                    <a:pt x="453502" y="139673"/>
                  </a:lnTo>
                  <a:lnTo>
                    <a:pt x="483234" y="86380"/>
                  </a:lnTo>
                  <a:lnTo>
                    <a:pt x="472888" y="59974"/>
                  </a:lnTo>
                  <a:lnTo>
                    <a:pt x="446983" y="37311"/>
                  </a:lnTo>
                  <a:lnTo>
                    <a:pt x="407892" y="19213"/>
                  </a:lnTo>
                  <a:lnTo>
                    <a:pt x="357984" y="6502"/>
                  </a:lnTo>
                  <a:lnTo>
                    <a:pt x="299631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726303" y="3021457"/>
              <a:ext cx="280670" cy="107950"/>
            </a:xfrm>
            <a:custGeom>
              <a:avLst/>
              <a:gdLst/>
              <a:ahLst/>
              <a:cxnLst/>
              <a:rect l="l" t="t" r="r" b="b"/>
              <a:pathLst>
                <a:path w="280670" h="107950">
                  <a:moveTo>
                    <a:pt x="56101" y="32765"/>
                  </a:moveTo>
                  <a:lnTo>
                    <a:pt x="40386" y="32765"/>
                  </a:lnTo>
                  <a:lnTo>
                    <a:pt x="35079" y="41026"/>
                  </a:lnTo>
                  <a:lnTo>
                    <a:pt x="20494" y="78690"/>
                  </a:lnTo>
                  <a:lnTo>
                    <a:pt x="17780" y="107568"/>
                  </a:lnTo>
                  <a:lnTo>
                    <a:pt x="34544" y="106425"/>
                  </a:lnTo>
                  <a:lnTo>
                    <a:pt x="34422" y="98069"/>
                  </a:lnTo>
                  <a:lnTo>
                    <a:pt x="34623" y="93567"/>
                  </a:lnTo>
                  <a:lnTo>
                    <a:pt x="46355" y="49656"/>
                  </a:lnTo>
                  <a:lnTo>
                    <a:pt x="53101" y="37179"/>
                  </a:lnTo>
                  <a:lnTo>
                    <a:pt x="56101" y="32765"/>
                  </a:lnTo>
                  <a:close/>
                </a:path>
                <a:path w="280670" h="107950">
                  <a:moveTo>
                    <a:pt x="59182" y="15366"/>
                  </a:moveTo>
                  <a:lnTo>
                    <a:pt x="0" y="19176"/>
                  </a:lnTo>
                  <a:lnTo>
                    <a:pt x="1016" y="35305"/>
                  </a:lnTo>
                  <a:lnTo>
                    <a:pt x="40386" y="32765"/>
                  </a:lnTo>
                  <a:lnTo>
                    <a:pt x="56101" y="32765"/>
                  </a:lnTo>
                  <a:lnTo>
                    <a:pt x="56516" y="32154"/>
                  </a:lnTo>
                  <a:lnTo>
                    <a:pt x="59944" y="27939"/>
                  </a:lnTo>
                  <a:lnTo>
                    <a:pt x="59182" y="15366"/>
                  </a:lnTo>
                  <a:close/>
                </a:path>
                <a:path w="280670" h="107950">
                  <a:moveTo>
                    <a:pt x="95504" y="85089"/>
                  </a:moveTo>
                  <a:lnTo>
                    <a:pt x="78232" y="86232"/>
                  </a:lnTo>
                  <a:lnTo>
                    <a:pt x="79248" y="103631"/>
                  </a:lnTo>
                  <a:lnTo>
                    <a:pt x="96647" y="102488"/>
                  </a:lnTo>
                  <a:lnTo>
                    <a:pt x="95504" y="85089"/>
                  </a:lnTo>
                  <a:close/>
                </a:path>
                <a:path w="280670" h="107950">
                  <a:moveTo>
                    <a:pt x="126492" y="75437"/>
                  </a:moveTo>
                  <a:lnTo>
                    <a:pt x="109347" y="78358"/>
                  </a:lnTo>
                  <a:lnTo>
                    <a:pt x="110871" y="85851"/>
                  </a:lnTo>
                  <a:lnTo>
                    <a:pt x="114426" y="91693"/>
                  </a:lnTo>
                  <a:lnTo>
                    <a:pt x="125475" y="99948"/>
                  </a:lnTo>
                  <a:lnTo>
                    <a:pt x="132461" y="101726"/>
                  </a:lnTo>
                  <a:lnTo>
                    <a:pt x="140716" y="101218"/>
                  </a:lnTo>
                  <a:lnTo>
                    <a:pt x="164547" y="87502"/>
                  </a:lnTo>
                  <a:lnTo>
                    <a:pt x="136906" y="87502"/>
                  </a:lnTo>
                  <a:lnTo>
                    <a:pt x="133985" y="86613"/>
                  </a:lnTo>
                  <a:lnTo>
                    <a:pt x="128905" y="82295"/>
                  </a:lnTo>
                  <a:lnTo>
                    <a:pt x="127254" y="79247"/>
                  </a:lnTo>
                  <a:lnTo>
                    <a:pt x="126492" y="75437"/>
                  </a:lnTo>
                  <a:close/>
                </a:path>
                <a:path w="280670" h="107950">
                  <a:moveTo>
                    <a:pt x="166587" y="52704"/>
                  </a:moveTo>
                  <a:lnTo>
                    <a:pt x="141350" y="52704"/>
                  </a:lnTo>
                  <a:lnTo>
                    <a:pt x="144652" y="53975"/>
                  </a:lnTo>
                  <a:lnTo>
                    <a:pt x="147320" y="56514"/>
                  </a:lnTo>
                  <a:lnTo>
                    <a:pt x="149987" y="59181"/>
                  </a:lnTo>
                  <a:lnTo>
                    <a:pt x="151511" y="63245"/>
                  </a:lnTo>
                  <a:lnTo>
                    <a:pt x="152273" y="74675"/>
                  </a:lnTo>
                  <a:lnTo>
                    <a:pt x="151257" y="79247"/>
                  </a:lnTo>
                  <a:lnTo>
                    <a:pt x="148971" y="82295"/>
                  </a:lnTo>
                  <a:lnTo>
                    <a:pt x="146685" y="85470"/>
                  </a:lnTo>
                  <a:lnTo>
                    <a:pt x="143637" y="87121"/>
                  </a:lnTo>
                  <a:lnTo>
                    <a:pt x="140081" y="87248"/>
                  </a:lnTo>
                  <a:lnTo>
                    <a:pt x="136906" y="87502"/>
                  </a:lnTo>
                  <a:lnTo>
                    <a:pt x="164547" y="87502"/>
                  </a:lnTo>
                  <a:lnTo>
                    <a:pt x="168401" y="81533"/>
                  </a:lnTo>
                  <a:lnTo>
                    <a:pt x="170180" y="74802"/>
                  </a:lnTo>
                  <a:lnTo>
                    <a:pt x="169672" y="67309"/>
                  </a:lnTo>
                  <a:lnTo>
                    <a:pt x="169037" y="58419"/>
                  </a:lnTo>
                  <a:lnTo>
                    <a:pt x="166587" y="52704"/>
                  </a:lnTo>
                  <a:close/>
                </a:path>
                <a:path w="280670" h="107950">
                  <a:moveTo>
                    <a:pt x="161925" y="8762"/>
                  </a:moveTo>
                  <a:lnTo>
                    <a:pt x="116077" y="11683"/>
                  </a:lnTo>
                  <a:lnTo>
                    <a:pt x="110236" y="59308"/>
                  </a:lnTo>
                  <a:lnTo>
                    <a:pt x="124460" y="60451"/>
                  </a:lnTo>
                  <a:lnTo>
                    <a:pt x="128016" y="55752"/>
                  </a:lnTo>
                  <a:lnTo>
                    <a:pt x="132334" y="53339"/>
                  </a:lnTo>
                  <a:lnTo>
                    <a:pt x="137413" y="52958"/>
                  </a:lnTo>
                  <a:lnTo>
                    <a:pt x="141350" y="52704"/>
                  </a:lnTo>
                  <a:lnTo>
                    <a:pt x="166587" y="52704"/>
                  </a:lnTo>
                  <a:lnTo>
                    <a:pt x="165988" y="51307"/>
                  </a:lnTo>
                  <a:lnTo>
                    <a:pt x="156510" y="42671"/>
                  </a:lnTo>
                  <a:lnTo>
                    <a:pt x="128524" y="42671"/>
                  </a:lnTo>
                  <a:lnTo>
                    <a:pt x="130301" y="27050"/>
                  </a:lnTo>
                  <a:lnTo>
                    <a:pt x="162941" y="25018"/>
                  </a:lnTo>
                  <a:lnTo>
                    <a:pt x="161925" y="8762"/>
                  </a:lnTo>
                  <a:close/>
                </a:path>
                <a:path w="280670" h="107950">
                  <a:moveTo>
                    <a:pt x="147827" y="38480"/>
                  </a:moveTo>
                  <a:lnTo>
                    <a:pt x="136144" y="39242"/>
                  </a:lnTo>
                  <a:lnTo>
                    <a:pt x="132334" y="40385"/>
                  </a:lnTo>
                  <a:lnTo>
                    <a:pt x="128524" y="42671"/>
                  </a:lnTo>
                  <a:lnTo>
                    <a:pt x="156510" y="42671"/>
                  </a:lnTo>
                  <a:lnTo>
                    <a:pt x="154559" y="40893"/>
                  </a:lnTo>
                  <a:lnTo>
                    <a:pt x="147827" y="38480"/>
                  </a:lnTo>
                  <a:close/>
                </a:path>
                <a:path w="280670" h="107950">
                  <a:moveTo>
                    <a:pt x="255524" y="0"/>
                  </a:moveTo>
                  <a:lnTo>
                    <a:pt x="243077" y="762"/>
                  </a:lnTo>
                  <a:lnTo>
                    <a:pt x="201041" y="99313"/>
                  </a:lnTo>
                  <a:lnTo>
                    <a:pt x="213868" y="98425"/>
                  </a:lnTo>
                  <a:lnTo>
                    <a:pt x="255524" y="0"/>
                  </a:lnTo>
                  <a:close/>
                </a:path>
                <a:path w="280670" h="107950">
                  <a:moveTo>
                    <a:pt x="264922" y="47370"/>
                  </a:moveTo>
                  <a:lnTo>
                    <a:pt x="252602" y="48132"/>
                  </a:lnTo>
                  <a:lnTo>
                    <a:pt x="247776" y="50418"/>
                  </a:lnTo>
                  <a:lnTo>
                    <a:pt x="244475" y="54609"/>
                  </a:lnTo>
                  <a:lnTo>
                    <a:pt x="241173" y="58673"/>
                  </a:lnTo>
                  <a:lnTo>
                    <a:pt x="239775" y="64769"/>
                  </a:lnTo>
                  <a:lnTo>
                    <a:pt x="240792" y="81025"/>
                  </a:lnTo>
                  <a:lnTo>
                    <a:pt x="242950" y="86994"/>
                  </a:lnTo>
                  <a:lnTo>
                    <a:pt x="250571" y="94360"/>
                  </a:lnTo>
                  <a:lnTo>
                    <a:pt x="255650" y="95884"/>
                  </a:lnTo>
                  <a:lnTo>
                    <a:pt x="268097" y="95122"/>
                  </a:lnTo>
                  <a:lnTo>
                    <a:pt x="272669" y="92837"/>
                  </a:lnTo>
                  <a:lnTo>
                    <a:pt x="278468" y="85725"/>
                  </a:lnTo>
                  <a:lnTo>
                    <a:pt x="259207" y="85725"/>
                  </a:lnTo>
                  <a:lnTo>
                    <a:pt x="257683" y="85089"/>
                  </a:lnTo>
                  <a:lnTo>
                    <a:pt x="256667" y="83565"/>
                  </a:lnTo>
                  <a:lnTo>
                    <a:pt x="255143" y="81787"/>
                  </a:lnTo>
                  <a:lnTo>
                    <a:pt x="254254" y="77850"/>
                  </a:lnTo>
                  <a:lnTo>
                    <a:pt x="253492" y="66166"/>
                  </a:lnTo>
                  <a:lnTo>
                    <a:pt x="253873" y="62102"/>
                  </a:lnTo>
                  <a:lnTo>
                    <a:pt x="255143" y="60070"/>
                  </a:lnTo>
                  <a:lnTo>
                    <a:pt x="256032" y="58419"/>
                  </a:lnTo>
                  <a:lnTo>
                    <a:pt x="257301" y="57657"/>
                  </a:lnTo>
                  <a:lnTo>
                    <a:pt x="261112" y="57403"/>
                  </a:lnTo>
                  <a:lnTo>
                    <a:pt x="277870" y="57403"/>
                  </a:lnTo>
                  <a:lnTo>
                    <a:pt x="277495" y="56387"/>
                  </a:lnTo>
                  <a:lnTo>
                    <a:pt x="269875" y="49021"/>
                  </a:lnTo>
                  <a:lnTo>
                    <a:pt x="264922" y="47370"/>
                  </a:lnTo>
                  <a:close/>
                </a:path>
                <a:path w="280670" h="107950">
                  <a:moveTo>
                    <a:pt x="277870" y="57403"/>
                  </a:moveTo>
                  <a:lnTo>
                    <a:pt x="261112" y="57403"/>
                  </a:lnTo>
                  <a:lnTo>
                    <a:pt x="262509" y="58038"/>
                  </a:lnTo>
                  <a:lnTo>
                    <a:pt x="263651" y="59435"/>
                  </a:lnTo>
                  <a:lnTo>
                    <a:pt x="265049" y="61340"/>
                  </a:lnTo>
                  <a:lnTo>
                    <a:pt x="266064" y="65277"/>
                  </a:lnTo>
                  <a:lnTo>
                    <a:pt x="266826" y="77088"/>
                  </a:lnTo>
                  <a:lnTo>
                    <a:pt x="266319" y="81025"/>
                  </a:lnTo>
                  <a:lnTo>
                    <a:pt x="265175" y="83184"/>
                  </a:lnTo>
                  <a:lnTo>
                    <a:pt x="264287" y="84708"/>
                  </a:lnTo>
                  <a:lnTo>
                    <a:pt x="262889" y="85470"/>
                  </a:lnTo>
                  <a:lnTo>
                    <a:pt x="259207" y="85725"/>
                  </a:lnTo>
                  <a:lnTo>
                    <a:pt x="278468" y="85725"/>
                  </a:lnTo>
                  <a:lnTo>
                    <a:pt x="279400" y="84581"/>
                  </a:lnTo>
                  <a:lnTo>
                    <a:pt x="280670" y="78485"/>
                  </a:lnTo>
                  <a:lnTo>
                    <a:pt x="279654" y="62229"/>
                  </a:lnTo>
                  <a:lnTo>
                    <a:pt x="277870" y="57403"/>
                  </a:lnTo>
                  <a:close/>
                </a:path>
                <a:path w="280670" h="107950">
                  <a:moveTo>
                    <a:pt x="200913" y="3555"/>
                  </a:moveTo>
                  <a:lnTo>
                    <a:pt x="175768" y="20954"/>
                  </a:lnTo>
                  <a:lnTo>
                    <a:pt x="176784" y="37210"/>
                  </a:lnTo>
                  <a:lnTo>
                    <a:pt x="178943" y="43052"/>
                  </a:lnTo>
                  <a:lnTo>
                    <a:pt x="186562" y="50418"/>
                  </a:lnTo>
                  <a:lnTo>
                    <a:pt x="191643" y="52069"/>
                  </a:lnTo>
                  <a:lnTo>
                    <a:pt x="197993" y="51562"/>
                  </a:lnTo>
                  <a:lnTo>
                    <a:pt x="203962" y="51180"/>
                  </a:lnTo>
                  <a:lnTo>
                    <a:pt x="208661" y="49021"/>
                  </a:lnTo>
                  <a:lnTo>
                    <a:pt x="214364" y="41782"/>
                  </a:lnTo>
                  <a:lnTo>
                    <a:pt x="195199" y="41782"/>
                  </a:lnTo>
                  <a:lnTo>
                    <a:pt x="193675" y="41147"/>
                  </a:lnTo>
                  <a:lnTo>
                    <a:pt x="192532" y="39750"/>
                  </a:lnTo>
                  <a:lnTo>
                    <a:pt x="191135" y="37845"/>
                  </a:lnTo>
                  <a:lnTo>
                    <a:pt x="190119" y="33908"/>
                  </a:lnTo>
                  <a:lnTo>
                    <a:pt x="189815" y="27304"/>
                  </a:lnTo>
                  <a:lnTo>
                    <a:pt x="189484" y="22225"/>
                  </a:lnTo>
                  <a:lnTo>
                    <a:pt x="189864" y="18160"/>
                  </a:lnTo>
                  <a:lnTo>
                    <a:pt x="191135" y="16128"/>
                  </a:lnTo>
                  <a:lnTo>
                    <a:pt x="192024" y="14604"/>
                  </a:lnTo>
                  <a:lnTo>
                    <a:pt x="193421" y="13715"/>
                  </a:lnTo>
                  <a:lnTo>
                    <a:pt x="196976" y="13462"/>
                  </a:lnTo>
                  <a:lnTo>
                    <a:pt x="213854" y="13462"/>
                  </a:lnTo>
                  <a:lnTo>
                    <a:pt x="213487" y="12445"/>
                  </a:lnTo>
                  <a:lnTo>
                    <a:pt x="209676" y="8762"/>
                  </a:lnTo>
                  <a:lnTo>
                    <a:pt x="205867" y="5206"/>
                  </a:lnTo>
                  <a:lnTo>
                    <a:pt x="200913" y="3555"/>
                  </a:lnTo>
                  <a:close/>
                </a:path>
                <a:path w="280670" h="107950">
                  <a:moveTo>
                    <a:pt x="213854" y="13462"/>
                  </a:moveTo>
                  <a:lnTo>
                    <a:pt x="196976" y="13462"/>
                  </a:lnTo>
                  <a:lnTo>
                    <a:pt x="198500" y="14096"/>
                  </a:lnTo>
                  <a:lnTo>
                    <a:pt x="201041" y="17525"/>
                  </a:lnTo>
                  <a:lnTo>
                    <a:pt x="202057" y="21335"/>
                  </a:lnTo>
                  <a:lnTo>
                    <a:pt x="202437" y="27304"/>
                  </a:lnTo>
                  <a:lnTo>
                    <a:pt x="202515" y="29082"/>
                  </a:lnTo>
                  <a:lnTo>
                    <a:pt x="202618" y="33908"/>
                  </a:lnTo>
                  <a:lnTo>
                    <a:pt x="202311" y="37083"/>
                  </a:lnTo>
                  <a:lnTo>
                    <a:pt x="201168" y="39242"/>
                  </a:lnTo>
                  <a:lnTo>
                    <a:pt x="200279" y="40766"/>
                  </a:lnTo>
                  <a:lnTo>
                    <a:pt x="198882" y="41528"/>
                  </a:lnTo>
                  <a:lnTo>
                    <a:pt x="195199" y="41782"/>
                  </a:lnTo>
                  <a:lnTo>
                    <a:pt x="214364" y="41782"/>
                  </a:lnTo>
                  <a:lnTo>
                    <a:pt x="215264" y="40639"/>
                  </a:lnTo>
                  <a:lnTo>
                    <a:pt x="216662" y="34543"/>
                  </a:lnTo>
                  <a:lnTo>
                    <a:pt x="215646" y="18414"/>
                  </a:lnTo>
                  <a:lnTo>
                    <a:pt x="213854" y="134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4" name="object 94"/>
          <p:cNvGrpSpPr/>
          <p:nvPr/>
        </p:nvGrpSpPr>
        <p:grpSpPr>
          <a:xfrm>
            <a:off x="7452232" y="2754828"/>
            <a:ext cx="1724025" cy="2576830"/>
            <a:chOff x="7452232" y="2754828"/>
            <a:chExt cx="1724025" cy="2576830"/>
          </a:xfrm>
        </p:grpSpPr>
        <p:sp>
          <p:nvSpPr>
            <p:cNvPr id="95" name="object 95"/>
            <p:cNvSpPr/>
            <p:nvPr/>
          </p:nvSpPr>
          <p:spPr>
            <a:xfrm>
              <a:off x="7455407" y="4541520"/>
              <a:ext cx="1395730" cy="786765"/>
            </a:xfrm>
            <a:custGeom>
              <a:avLst/>
              <a:gdLst/>
              <a:ahLst/>
              <a:cxnLst/>
              <a:rect l="l" t="t" r="r" b="b"/>
              <a:pathLst>
                <a:path w="1395729" h="786764">
                  <a:moveTo>
                    <a:pt x="0" y="786383"/>
                  </a:moveTo>
                  <a:lnTo>
                    <a:pt x="1650" y="175259"/>
                  </a:lnTo>
                </a:path>
                <a:path w="1395729" h="786764">
                  <a:moveTo>
                    <a:pt x="1388364" y="325246"/>
                  </a:moveTo>
                  <a:lnTo>
                    <a:pt x="1389888" y="4571"/>
                  </a:lnTo>
                </a:path>
                <a:path w="1395729" h="786764">
                  <a:moveTo>
                    <a:pt x="0" y="174624"/>
                  </a:moveTo>
                  <a:lnTo>
                    <a:pt x="1395476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7899907" y="4514628"/>
              <a:ext cx="481965" cy="203835"/>
            </a:xfrm>
            <a:custGeom>
              <a:avLst/>
              <a:gdLst/>
              <a:ahLst/>
              <a:cxnLst/>
              <a:rect l="l" t="t" r="r" b="b"/>
              <a:pathLst>
                <a:path w="481965" h="203835">
                  <a:moveTo>
                    <a:pt x="298554" y="0"/>
                  </a:moveTo>
                  <a:lnTo>
                    <a:pt x="234315" y="475"/>
                  </a:lnTo>
                  <a:lnTo>
                    <a:pt x="170541" y="8185"/>
                  </a:lnTo>
                  <a:lnTo>
                    <a:pt x="113679" y="22069"/>
                  </a:lnTo>
                  <a:lnTo>
                    <a:pt x="65960" y="41019"/>
                  </a:lnTo>
                  <a:lnTo>
                    <a:pt x="29619" y="63928"/>
                  </a:lnTo>
                  <a:lnTo>
                    <a:pt x="0" y="117188"/>
                  </a:lnTo>
                  <a:lnTo>
                    <a:pt x="10316" y="143594"/>
                  </a:lnTo>
                  <a:lnTo>
                    <a:pt x="36138" y="166261"/>
                  </a:lnTo>
                  <a:lnTo>
                    <a:pt x="75104" y="184371"/>
                  </a:lnTo>
                  <a:lnTo>
                    <a:pt x="124855" y="197104"/>
                  </a:lnTo>
                  <a:lnTo>
                    <a:pt x="183029" y="203642"/>
                  </a:lnTo>
                  <a:lnTo>
                    <a:pt x="247269" y="203167"/>
                  </a:lnTo>
                  <a:lnTo>
                    <a:pt x="311042" y="195456"/>
                  </a:lnTo>
                  <a:lnTo>
                    <a:pt x="367904" y="181572"/>
                  </a:lnTo>
                  <a:lnTo>
                    <a:pt x="415623" y="162622"/>
                  </a:lnTo>
                  <a:lnTo>
                    <a:pt x="451964" y="139714"/>
                  </a:lnTo>
                  <a:lnTo>
                    <a:pt x="481584" y="86454"/>
                  </a:lnTo>
                  <a:lnTo>
                    <a:pt x="471267" y="60047"/>
                  </a:lnTo>
                  <a:lnTo>
                    <a:pt x="445445" y="37380"/>
                  </a:lnTo>
                  <a:lnTo>
                    <a:pt x="406479" y="19271"/>
                  </a:lnTo>
                  <a:lnTo>
                    <a:pt x="356728" y="6538"/>
                  </a:lnTo>
                  <a:lnTo>
                    <a:pt x="298554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23097" y="4563236"/>
              <a:ext cx="239775" cy="104267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7726679" y="2816352"/>
              <a:ext cx="1446530" cy="2146935"/>
            </a:xfrm>
            <a:custGeom>
              <a:avLst/>
              <a:gdLst/>
              <a:ahLst/>
              <a:cxnLst/>
              <a:rect l="l" t="t" r="r" b="b"/>
              <a:pathLst>
                <a:path w="1446529" h="2146935">
                  <a:moveTo>
                    <a:pt x="0" y="2146681"/>
                  </a:moveTo>
                  <a:lnTo>
                    <a:pt x="1524" y="141732"/>
                  </a:lnTo>
                </a:path>
                <a:path w="1446529" h="2146935">
                  <a:moveTo>
                    <a:pt x="1446276" y="460375"/>
                  </a:moveTo>
                  <a:lnTo>
                    <a:pt x="1444752" y="0"/>
                  </a:lnTo>
                </a:path>
                <a:path w="1446529" h="2146935">
                  <a:moveTo>
                    <a:pt x="0" y="141224"/>
                  </a:moveTo>
                  <a:lnTo>
                    <a:pt x="1444625" y="1524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8372728" y="2754828"/>
              <a:ext cx="464820" cy="243840"/>
            </a:xfrm>
            <a:custGeom>
              <a:avLst/>
              <a:gdLst/>
              <a:ahLst/>
              <a:cxnLst/>
              <a:rect l="l" t="t" r="r" b="b"/>
              <a:pathLst>
                <a:path w="464820" h="243839">
                  <a:moveTo>
                    <a:pt x="279578" y="0"/>
                  </a:moveTo>
                  <a:lnTo>
                    <a:pt x="217297" y="3611"/>
                  </a:lnTo>
                  <a:lnTo>
                    <a:pt x="156089" y="15653"/>
                  </a:lnTo>
                  <a:lnTo>
                    <a:pt x="102117" y="34589"/>
                  </a:lnTo>
                  <a:lnTo>
                    <a:pt x="57451" y="59015"/>
                  </a:lnTo>
                  <a:lnTo>
                    <a:pt x="24162" y="87525"/>
                  </a:lnTo>
                  <a:lnTo>
                    <a:pt x="0" y="151185"/>
                  </a:lnTo>
                  <a:lnTo>
                    <a:pt x="12274" y="181546"/>
                  </a:lnTo>
                  <a:lnTo>
                    <a:pt x="39271" y="206792"/>
                  </a:lnTo>
                  <a:lnTo>
                    <a:pt x="78628" y="226083"/>
                  </a:lnTo>
                  <a:lnTo>
                    <a:pt x="127987" y="238580"/>
                  </a:lnTo>
                  <a:lnTo>
                    <a:pt x="184987" y="243442"/>
                  </a:lnTo>
                  <a:lnTo>
                    <a:pt x="247269" y="239831"/>
                  </a:lnTo>
                  <a:lnTo>
                    <a:pt x="308485" y="227788"/>
                  </a:lnTo>
                  <a:lnTo>
                    <a:pt x="362476" y="208852"/>
                  </a:lnTo>
                  <a:lnTo>
                    <a:pt x="407162" y="184427"/>
                  </a:lnTo>
                  <a:lnTo>
                    <a:pt x="440459" y="155917"/>
                  </a:lnTo>
                  <a:lnTo>
                    <a:pt x="464566" y="92257"/>
                  </a:lnTo>
                  <a:lnTo>
                    <a:pt x="452291" y="61896"/>
                  </a:lnTo>
                  <a:lnTo>
                    <a:pt x="425294" y="36650"/>
                  </a:lnTo>
                  <a:lnTo>
                    <a:pt x="385937" y="17359"/>
                  </a:lnTo>
                  <a:lnTo>
                    <a:pt x="336578" y="4862"/>
                  </a:lnTo>
                  <a:lnTo>
                    <a:pt x="279578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8464168" y="2814701"/>
              <a:ext cx="283210" cy="123189"/>
            </a:xfrm>
            <a:custGeom>
              <a:avLst/>
              <a:gdLst/>
              <a:ahLst/>
              <a:cxnLst/>
              <a:rect l="l" t="t" r="r" b="b"/>
              <a:pathLst>
                <a:path w="283209" h="123189">
                  <a:moveTo>
                    <a:pt x="24256" y="98933"/>
                  </a:moveTo>
                  <a:lnTo>
                    <a:pt x="7747" y="102870"/>
                  </a:lnTo>
                  <a:lnTo>
                    <a:pt x="9905" y="110109"/>
                  </a:lnTo>
                  <a:lnTo>
                    <a:pt x="13461" y="115315"/>
                  </a:lnTo>
                  <a:lnTo>
                    <a:pt x="18287" y="118490"/>
                  </a:lnTo>
                  <a:lnTo>
                    <a:pt x="22986" y="121665"/>
                  </a:lnTo>
                  <a:lnTo>
                    <a:pt x="28955" y="122936"/>
                  </a:lnTo>
                  <a:lnTo>
                    <a:pt x="35940" y="121920"/>
                  </a:lnTo>
                  <a:lnTo>
                    <a:pt x="42846" y="120399"/>
                  </a:lnTo>
                  <a:lnTo>
                    <a:pt x="48894" y="117570"/>
                  </a:lnTo>
                  <a:lnTo>
                    <a:pt x="54086" y="113454"/>
                  </a:lnTo>
                  <a:lnTo>
                    <a:pt x="58420" y="108076"/>
                  </a:lnTo>
                  <a:lnTo>
                    <a:pt x="32638" y="107950"/>
                  </a:lnTo>
                  <a:lnTo>
                    <a:pt x="30225" y="107441"/>
                  </a:lnTo>
                  <a:lnTo>
                    <a:pt x="26415" y="104648"/>
                  </a:lnTo>
                  <a:lnTo>
                    <a:pt x="25019" y="102235"/>
                  </a:lnTo>
                  <a:lnTo>
                    <a:pt x="24256" y="98933"/>
                  </a:lnTo>
                  <a:close/>
                </a:path>
                <a:path w="283209" h="123189">
                  <a:moveTo>
                    <a:pt x="63681" y="80645"/>
                  </a:moveTo>
                  <a:lnTo>
                    <a:pt x="46100" y="80645"/>
                  </a:lnTo>
                  <a:lnTo>
                    <a:pt x="46626" y="89153"/>
                  </a:lnTo>
                  <a:lnTo>
                    <a:pt x="46722" y="91059"/>
                  </a:lnTo>
                  <a:lnTo>
                    <a:pt x="35432" y="107569"/>
                  </a:lnTo>
                  <a:lnTo>
                    <a:pt x="32638" y="107950"/>
                  </a:lnTo>
                  <a:lnTo>
                    <a:pt x="58478" y="107950"/>
                  </a:lnTo>
                  <a:lnTo>
                    <a:pt x="61563" y="101270"/>
                  </a:lnTo>
                  <a:lnTo>
                    <a:pt x="63372" y="92868"/>
                  </a:lnTo>
                  <a:lnTo>
                    <a:pt x="63849" y="82895"/>
                  </a:lnTo>
                  <a:lnTo>
                    <a:pt x="63681" y="80645"/>
                  </a:lnTo>
                  <a:close/>
                </a:path>
                <a:path w="283209" h="123189">
                  <a:moveTo>
                    <a:pt x="32656" y="29807"/>
                  </a:moveTo>
                  <a:lnTo>
                    <a:pt x="26034" y="29972"/>
                  </a:lnTo>
                  <a:lnTo>
                    <a:pt x="17652" y="30987"/>
                  </a:lnTo>
                  <a:lnTo>
                    <a:pt x="11175" y="34671"/>
                  </a:lnTo>
                  <a:lnTo>
                    <a:pt x="6476" y="41021"/>
                  </a:lnTo>
                  <a:lnTo>
                    <a:pt x="1777" y="47244"/>
                  </a:lnTo>
                  <a:lnTo>
                    <a:pt x="0" y="54863"/>
                  </a:lnTo>
                  <a:lnTo>
                    <a:pt x="1142" y="64008"/>
                  </a:lnTo>
                  <a:lnTo>
                    <a:pt x="2285" y="72771"/>
                  </a:lnTo>
                  <a:lnTo>
                    <a:pt x="5714" y="79501"/>
                  </a:lnTo>
                  <a:lnTo>
                    <a:pt x="11556" y="84327"/>
                  </a:lnTo>
                  <a:lnTo>
                    <a:pt x="17272" y="89153"/>
                  </a:lnTo>
                  <a:lnTo>
                    <a:pt x="23749" y="91059"/>
                  </a:lnTo>
                  <a:lnTo>
                    <a:pt x="37337" y="89408"/>
                  </a:lnTo>
                  <a:lnTo>
                    <a:pt x="42417" y="86233"/>
                  </a:lnTo>
                  <a:lnTo>
                    <a:pt x="46100" y="80645"/>
                  </a:lnTo>
                  <a:lnTo>
                    <a:pt x="63681" y="80645"/>
                  </a:lnTo>
                  <a:lnTo>
                    <a:pt x="63455" y="77597"/>
                  </a:lnTo>
                  <a:lnTo>
                    <a:pt x="28701" y="77597"/>
                  </a:lnTo>
                  <a:lnTo>
                    <a:pt x="25653" y="76708"/>
                  </a:lnTo>
                  <a:lnTo>
                    <a:pt x="23113" y="74168"/>
                  </a:lnTo>
                  <a:lnTo>
                    <a:pt x="20447" y="71754"/>
                  </a:lnTo>
                  <a:lnTo>
                    <a:pt x="18796" y="67690"/>
                  </a:lnTo>
                  <a:lnTo>
                    <a:pt x="17272" y="56134"/>
                  </a:lnTo>
                  <a:lnTo>
                    <a:pt x="17779" y="51943"/>
                  </a:lnTo>
                  <a:lnTo>
                    <a:pt x="19557" y="49149"/>
                  </a:lnTo>
                  <a:lnTo>
                    <a:pt x="21462" y="46354"/>
                  </a:lnTo>
                  <a:lnTo>
                    <a:pt x="23875" y="44703"/>
                  </a:lnTo>
                  <a:lnTo>
                    <a:pt x="30479" y="43941"/>
                  </a:lnTo>
                  <a:lnTo>
                    <a:pt x="54678" y="43941"/>
                  </a:lnTo>
                  <a:lnTo>
                    <a:pt x="54401" y="43388"/>
                  </a:lnTo>
                  <a:lnTo>
                    <a:pt x="49783" y="37719"/>
                  </a:lnTo>
                  <a:lnTo>
                    <a:pt x="44519" y="33668"/>
                  </a:lnTo>
                  <a:lnTo>
                    <a:pt x="38814" y="31035"/>
                  </a:lnTo>
                  <a:lnTo>
                    <a:pt x="32656" y="29807"/>
                  </a:lnTo>
                  <a:close/>
                </a:path>
                <a:path w="283209" h="123189">
                  <a:moveTo>
                    <a:pt x="54678" y="43941"/>
                  </a:moveTo>
                  <a:lnTo>
                    <a:pt x="30479" y="43941"/>
                  </a:lnTo>
                  <a:lnTo>
                    <a:pt x="33527" y="45085"/>
                  </a:lnTo>
                  <a:lnTo>
                    <a:pt x="36449" y="47878"/>
                  </a:lnTo>
                  <a:lnTo>
                    <a:pt x="39497" y="50546"/>
                  </a:lnTo>
                  <a:lnTo>
                    <a:pt x="41275" y="54737"/>
                  </a:lnTo>
                  <a:lnTo>
                    <a:pt x="42036" y="60325"/>
                  </a:lnTo>
                  <a:lnTo>
                    <a:pt x="42672" y="65277"/>
                  </a:lnTo>
                  <a:lnTo>
                    <a:pt x="42036" y="69341"/>
                  </a:lnTo>
                  <a:lnTo>
                    <a:pt x="40004" y="72262"/>
                  </a:lnTo>
                  <a:lnTo>
                    <a:pt x="38100" y="75184"/>
                  </a:lnTo>
                  <a:lnTo>
                    <a:pt x="35432" y="76835"/>
                  </a:lnTo>
                  <a:lnTo>
                    <a:pt x="28701" y="77597"/>
                  </a:lnTo>
                  <a:lnTo>
                    <a:pt x="63455" y="77597"/>
                  </a:lnTo>
                  <a:lnTo>
                    <a:pt x="62991" y="71374"/>
                  </a:lnTo>
                  <a:lnTo>
                    <a:pt x="61017" y="60203"/>
                  </a:lnTo>
                  <a:lnTo>
                    <a:pt x="58150" y="50879"/>
                  </a:lnTo>
                  <a:lnTo>
                    <a:pt x="54678" y="43941"/>
                  </a:lnTo>
                  <a:close/>
                </a:path>
                <a:path w="283209" h="123189">
                  <a:moveTo>
                    <a:pt x="98298" y="94996"/>
                  </a:moveTo>
                  <a:lnTo>
                    <a:pt x="81152" y="97154"/>
                  </a:lnTo>
                  <a:lnTo>
                    <a:pt x="83311" y="114426"/>
                  </a:lnTo>
                  <a:lnTo>
                    <a:pt x="100456" y="112140"/>
                  </a:lnTo>
                  <a:lnTo>
                    <a:pt x="98298" y="94996"/>
                  </a:lnTo>
                  <a:close/>
                </a:path>
                <a:path w="283209" h="123189">
                  <a:moveTo>
                    <a:pt x="163096" y="30352"/>
                  </a:moveTo>
                  <a:lnTo>
                    <a:pt x="137540" y="30352"/>
                  </a:lnTo>
                  <a:lnTo>
                    <a:pt x="140588" y="30987"/>
                  </a:lnTo>
                  <a:lnTo>
                    <a:pt x="142875" y="32765"/>
                  </a:lnTo>
                  <a:lnTo>
                    <a:pt x="145287" y="34544"/>
                  </a:lnTo>
                  <a:lnTo>
                    <a:pt x="146684" y="37464"/>
                  </a:lnTo>
                  <a:lnTo>
                    <a:pt x="147065" y="41275"/>
                  </a:lnTo>
                  <a:lnTo>
                    <a:pt x="147574" y="44703"/>
                  </a:lnTo>
                  <a:lnTo>
                    <a:pt x="146811" y="48387"/>
                  </a:lnTo>
                  <a:lnTo>
                    <a:pt x="143509" y="54990"/>
                  </a:lnTo>
                  <a:lnTo>
                    <a:pt x="139319" y="60578"/>
                  </a:lnTo>
                  <a:lnTo>
                    <a:pt x="132460" y="68834"/>
                  </a:lnTo>
                  <a:lnTo>
                    <a:pt x="126646" y="76047"/>
                  </a:lnTo>
                  <a:lnTo>
                    <a:pt x="112013" y="104521"/>
                  </a:lnTo>
                  <a:lnTo>
                    <a:pt x="112140" y="110744"/>
                  </a:lnTo>
                  <a:lnTo>
                    <a:pt x="172465" y="102997"/>
                  </a:lnTo>
                  <a:lnTo>
                    <a:pt x="170998" y="91439"/>
                  </a:lnTo>
                  <a:lnTo>
                    <a:pt x="136271" y="91439"/>
                  </a:lnTo>
                  <a:lnTo>
                    <a:pt x="137032" y="89662"/>
                  </a:lnTo>
                  <a:lnTo>
                    <a:pt x="148335" y="74929"/>
                  </a:lnTo>
                  <a:lnTo>
                    <a:pt x="153034" y="69214"/>
                  </a:lnTo>
                  <a:lnTo>
                    <a:pt x="156336" y="64897"/>
                  </a:lnTo>
                  <a:lnTo>
                    <a:pt x="158114" y="61975"/>
                  </a:lnTo>
                  <a:lnTo>
                    <a:pt x="160781" y="57658"/>
                  </a:lnTo>
                  <a:lnTo>
                    <a:pt x="164639" y="41275"/>
                  </a:lnTo>
                  <a:lnTo>
                    <a:pt x="163322" y="30734"/>
                  </a:lnTo>
                  <a:lnTo>
                    <a:pt x="163096" y="30352"/>
                  </a:lnTo>
                  <a:close/>
                </a:path>
                <a:path w="283209" h="123189">
                  <a:moveTo>
                    <a:pt x="170433" y="86995"/>
                  </a:moveTo>
                  <a:lnTo>
                    <a:pt x="136271" y="91439"/>
                  </a:lnTo>
                  <a:lnTo>
                    <a:pt x="170998" y="91439"/>
                  </a:lnTo>
                  <a:lnTo>
                    <a:pt x="170433" y="86995"/>
                  </a:lnTo>
                  <a:close/>
                </a:path>
                <a:path w="283209" h="123189">
                  <a:moveTo>
                    <a:pt x="141477" y="15366"/>
                  </a:moveTo>
                  <a:lnTo>
                    <a:pt x="124459" y="17525"/>
                  </a:lnTo>
                  <a:lnTo>
                    <a:pt x="117982" y="20447"/>
                  </a:lnTo>
                  <a:lnTo>
                    <a:pt x="113156" y="25273"/>
                  </a:lnTo>
                  <a:lnTo>
                    <a:pt x="108330" y="29972"/>
                  </a:lnTo>
                  <a:lnTo>
                    <a:pt x="105917" y="37211"/>
                  </a:lnTo>
                  <a:lnTo>
                    <a:pt x="106172" y="46862"/>
                  </a:lnTo>
                  <a:lnTo>
                    <a:pt x="123444" y="46354"/>
                  </a:lnTo>
                  <a:lnTo>
                    <a:pt x="123189" y="41275"/>
                  </a:lnTo>
                  <a:lnTo>
                    <a:pt x="123951" y="37591"/>
                  </a:lnTo>
                  <a:lnTo>
                    <a:pt x="125856" y="35178"/>
                  </a:lnTo>
                  <a:lnTo>
                    <a:pt x="127634" y="32638"/>
                  </a:lnTo>
                  <a:lnTo>
                    <a:pt x="130428" y="31241"/>
                  </a:lnTo>
                  <a:lnTo>
                    <a:pt x="133984" y="30734"/>
                  </a:lnTo>
                  <a:lnTo>
                    <a:pt x="137540" y="30352"/>
                  </a:lnTo>
                  <a:lnTo>
                    <a:pt x="163096" y="30352"/>
                  </a:lnTo>
                  <a:lnTo>
                    <a:pt x="160020" y="25146"/>
                  </a:lnTo>
                  <a:lnTo>
                    <a:pt x="154431" y="20954"/>
                  </a:lnTo>
                  <a:lnTo>
                    <a:pt x="148716" y="16890"/>
                  </a:lnTo>
                  <a:lnTo>
                    <a:pt x="141477" y="15366"/>
                  </a:lnTo>
                  <a:close/>
                </a:path>
                <a:path w="283209" h="123189">
                  <a:moveTo>
                    <a:pt x="252729" y="0"/>
                  </a:moveTo>
                  <a:lnTo>
                    <a:pt x="240283" y="1650"/>
                  </a:lnTo>
                  <a:lnTo>
                    <a:pt x="204470" y="102488"/>
                  </a:lnTo>
                  <a:lnTo>
                    <a:pt x="217297" y="100837"/>
                  </a:lnTo>
                  <a:lnTo>
                    <a:pt x="252729" y="0"/>
                  </a:lnTo>
                  <a:close/>
                </a:path>
                <a:path w="283209" h="123189">
                  <a:moveTo>
                    <a:pt x="265049" y="46736"/>
                  </a:moveTo>
                  <a:lnTo>
                    <a:pt x="241109" y="66166"/>
                  </a:lnTo>
                  <a:lnTo>
                    <a:pt x="243077" y="81787"/>
                  </a:lnTo>
                  <a:lnTo>
                    <a:pt x="245617" y="87629"/>
                  </a:lnTo>
                  <a:lnTo>
                    <a:pt x="253746" y="94487"/>
                  </a:lnTo>
                  <a:lnTo>
                    <a:pt x="258825" y="95758"/>
                  </a:lnTo>
                  <a:lnTo>
                    <a:pt x="271145" y="94234"/>
                  </a:lnTo>
                  <a:lnTo>
                    <a:pt x="275716" y="91694"/>
                  </a:lnTo>
                  <a:lnTo>
                    <a:pt x="278764" y="87375"/>
                  </a:lnTo>
                  <a:lnTo>
                    <a:pt x="280139" y="85344"/>
                  </a:lnTo>
                  <a:lnTo>
                    <a:pt x="261747" y="85344"/>
                  </a:lnTo>
                  <a:lnTo>
                    <a:pt x="260223" y="84836"/>
                  </a:lnTo>
                  <a:lnTo>
                    <a:pt x="258952" y="83438"/>
                  </a:lnTo>
                  <a:lnTo>
                    <a:pt x="257428" y="81661"/>
                  </a:lnTo>
                  <a:lnTo>
                    <a:pt x="256285" y="77850"/>
                  </a:lnTo>
                  <a:lnTo>
                    <a:pt x="254761" y="66166"/>
                  </a:lnTo>
                  <a:lnTo>
                    <a:pt x="254888" y="62102"/>
                  </a:lnTo>
                  <a:lnTo>
                    <a:pt x="256031" y="59944"/>
                  </a:lnTo>
                  <a:lnTo>
                    <a:pt x="256794" y="58293"/>
                  </a:lnTo>
                  <a:lnTo>
                    <a:pt x="258190" y="57403"/>
                  </a:lnTo>
                  <a:lnTo>
                    <a:pt x="259969" y="57150"/>
                  </a:lnTo>
                  <a:lnTo>
                    <a:pt x="261747" y="57023"/>
                  </a:lnTo>
                  <a:lnTo>
                    <a:pt x="279068" y="57023"/>
                  </a:lnTo>
                  <a:lnTo>
                    <a:pt x="278129" y="54863"/>
                  </a:lnTo>
                  <a:lnTo>
                    <a:pt x="274192" y="51435"/>
                  </a:lnTo>
                  <a:lnTo>
                    <a:pt x="270128" y="48006"/>
                  </a:lnTo>
                  <a:lnTo>
                    <a:pt x="265049" y="46736"/>
                  </a:lnTo>
                  <a:close/>
                </a:path>
                <a:path w="283209" h="123189">
                  <a:moveTo>
                    <a:pt x="279068" y="57023"/>
                  </a:moveTo>
                  <a:lnTo>
                    <a:pt x="261747" y="57023"/>
                  </a:lnTo>
                  <a:lnTo>
                    <a:pt x="263271" y="57531"/>
                  </a:lnTo>
                  <a:lnTo>
                    <a:pt x="264540" y="58927"/>
                  </a:lnTo>
                  <a:lnTo>
                    <a:pt x="266064" y="60706"/>
                  </a:lnTo>
                  <a:lnTo>
                    <a:pt x="267207" y="64515"/>
                  </a:lnTo>
                  <a:lnTo>
                    <a:pt x="268731" y="76200"/>
                  </a:lnTo>
                  <a:lnTo>
                    <a:pt x="268604" y="80263"/>
                  </a:lnTo>
                  <a:lnTo>
                    <a:pt x="267461" y="82423"/>
                  </a:lnTo>
                  <a:lnTo>
                    <a:pt x="266700" y="83947"/>
                  </a:lnTo>
                  <a:lnTo>
                    <a:pt x="265302" y="84962"/>
                  </a:lnTo>
                  <a:lnTo>
                    <a:pt x="263525" y="85089"/>
                  </a:lnTo>
                  <a:lnTo>
                    <a:pt x="261747" y="85344"/>
                  </a:lnTo>
                  <a:lnTo>
                    <a:pt x="280139" y="85344"/>
                  </a:lnTo>
                  <a:lnTo>
                    <a:pt x="281685" y="83058"/>
                  </a:lnTo>
                  <a:lnTo>
                    <a:pt x="282701" y="76835"/>
                  </a:lnTo>
                  <a:lnTo>
                    <a:pt x="280670" y="60706"/>
                  </a:lnTo>
                  <a:lnTo>
                    <a:pt x="279068" y="57023"/>
                  </a:lnTo>
                  <a:close/>
                </a:path>
                <a:path w="283209" h="123189">
                  <a:moveTo>
                    <a:pt x="198374" y="6985"/>
                  </a:moveTo>
                  <a:lnTo>
                    <a:pt x="186054" y="8509"/>
                  </a:lnTo>
                  <a:lnTo>
                    <a:pt x="181482" y="11049"/>
                  </a:lnTo>
                  <a:lnTo>
                    <a:pt x="175386" y="19685"/>
                  </a:lnTo>
                  <a:lnTo>
                    <a:pt x="174498" y="25908"/>
                  </a:lnTo>
                  <a:lnTo>
                    <a:pt x="176529" y="42037"/>
                  </a:lnTo>
                  <a:lnTo>
                    <a:pt x="179070" y="47751"/>
                  </a:lnTo>
                  <a:lnTo>
                    <a:pt x="183006" y="51181"/>
                  </a:lnTo>
                  <a:lnTo>
                    <a:pt x="187071" y="54610"/>
                  </a:lnTo>
                  <a:lnTo>
                    <a:pt x="192150" y="55879"/>
                  </a:lnTo>
                  <a:lnTo>
                    <a:pt x="204470" y="54356"/>
                  </a:lnTo>
                  <a:lnTo>
                    <a:pt x="209041" y="51815"/>
                  </a:lnTo>
                  <a:lnTo>
                    <a:pt x="213524" y="45465"/>
                  </a:lnTo>
                  <a:lnTo>
                    <a:pt x="195072" y="45465"/>
                  </a:lnTo>
                  <a:lnTo>
                    <a:pt x="193548" y="44958"/>
                  </a:lnTo>
                  <a:lnTo>
                    <a:pt x="192404" y="43561"/>
                  </a:lnTo>
                  <a:lnTo>
                    <a:pt x="190753" y="41783"/>
                  </a:lnTo>
                  <a:lnTo>
                    <a:pt x="189610" y="37973"/>
                  </a:lnTo>
                  <a:lnTo>
                    <a:pt x="188086" y="26288"/>
                  </a:lnTo>
                  <a:lnTo>
                    <a:pt x="188340" y="22225"/>
                  </a:lnTo>
                  <a:lnTo>
                    <a:pt x="189356" y="20065"/>
                  </a:lnTo>
                  <a:lnTo>
                    <a:pt x="190246" y="18541"/>
                  </a:lnTo>
                  <a:lnTo>
                    <a:pt x="191515" y="17525"/>
                  </a:lnTo>
                  <a:lnTo>
                    <a:pt x="193294" y="17399"/>
                  </a:lnTo>
                  <a:lnTo>
                    <a:pt x="195199" y="17145"/>
                  </a:lnTo>
                  <a:lnTo>
                    <a:pt x="212485" y="17145"/>
                  </a:lnTo>
                  <a:lnTo>
                    <a:pt x="211581" y="15112"/>
                  </a:lnTo>
                  <a:lnTo>
                    <a:pt x="203453" y="8254"/>
                  </a:lnTo>
                  <a:lnTo>
                    <a:pt x="198374" y="6985"/>
                  </a:lnTo>
                  <a:close/>
                </a:path>
                <a:path w="283209" h="123189">
                  <a:moveTo>
                    <a:pt x="212485" y="17145"/>
                  </a:moveTo>
                  <a:lnTo>
                    <a:pt x="195199" y="17145"/>
                  </a:lnTo>
                  <a:lnTo>
                    <a:pt x="196723" y="17652"/>
                  </a:lnTo>
                  <a:lnTo>
                    <a:pt x="197865" y="19050"/>
                  </a:lnTo>
                  <a:lnTo>
                    <a:pt x="199516" y="20827"/>
                  </a:lnTo>
                  <a:lnTo>
                    <a:pt x="200659" y="24637"/>
                  </a:lnTo>
                  <a:lnTo>
                    <a:pt x="201422" y="30479"/>
                  </a:lnTo>
                  <a:lnTo>
                    <a:pt x="202056" y="36322"/>
                  </a:lnTo>
                  <a:lnTo>
                    <a:pt x="201929" y="40386"/>
                  </a:lnTo>
                  <a:lnTo>
                    <a:pt x="195072" y="45465"/>
                  </a:lnTo>
                  <a:lnTo>
                    <a:pt x="213524" y="45465"/>
                  </a:lnTo>
                  <a:lnTo>
                    <a:pt x="215137" y="43179"/>
                  </a:lnTo>
                  <a:lnTo>
                    <a:pt x="216153" y="36957"/>
                  </a:lnTo>
                  <a:lnTo>
                    <a:pt x="214122" y="20827"/>
                  </a:lnTo>
                  <a:lnTo>
                    <a:pt x="212485" y="171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1" name="object 101"/>
          <p:cNvSpPr/>
          <p:nvPr/>
        </p:nvSpPr>
        <p:spPr>
          <a:xfrm>
            <a:off x="728472" y="5788152"/>
            <a:ext cx="675640" cy="178435"/>
          </a:xfrm>
          <a:custGeom>
            <a:avLst/>
            <a:gdLst/>
            <a:ahLst/>
            <a:cxnLst/>
            <a:rect l="l" t="t" r="r" b="b"/>
            <a:pathLst>
              <a:path w="675640" h="178435">
                <a:moveTo>
                  <a:pt x="0" y="89154"/>
                </a:moveTo>
                <a:lnTo>
                  <a:pt x="26527" y="54451"/>
                </a:lnTo>
                <a:lnTo>
                  <a:pt x="98869" y="26112"/>
                </a:lnTo>
                <a:lnTo>
                  <a:pt x="148828" y="15226"/>
                </a:lnTo>
                <a:lnTo>
                  <a:pt x="206168" y="7006"/>
                </a:lnTo>
                <a:lnTo>
                  <a:pt x="269533" y="1811"/>
                </a:lnTo>
                <a:lnTo>
                  <a:pt x="337566" y="0"/>
                </a:lnTo>
                <a:lnTo>
                  <a:pt x="405598" y="1811"/>
                </a:lnTo>
                <a:lnTo>
                  <a:pt x="468963" y="7006"/>
                </a:lnTo>
                <a:lnTo>
                  <a:pt x="526303" y="15226"/>
                </a:lnTo>
                <a:lnTo>
                  <a:pt x="576262" y="26112"/>
                </a:lnTo>
                <a:lnTo>
                  <a:pt x="617481" y="39307"/>
                </a:lnTo>
                <a:lnTo>
                  <a:pt x="668274" y="71186"/>
                </a:lnTo>
                <a:lnTo>
                  <a:pt x="675132" y="89154"/>
                </a:lnTo>
                <a:lnTo>
                  <a:pt x="668273" y="107121"/>
                </a:lnTo>
                <a:lnTo>
                  <a:pt x="617481" y="139000"/>
                </a:lnTo>
                <a:lnTo>
                  <a:pt x="576262" y="152195"/>
                </a:lnTo>
                <a:lnTo>
                  <a:pt x="526303" y="163081"/>
                </a:lnTo>
                <a:lnTo>
                  <a:pt x="468963" y="171301"/>
                </a:lnTo>
                <a:lnTo>
                  <a:pt x="405598" y="176496"/>
                </a:lnTo>
                <a:lnTo>
                  <a:pt x="337566" y="178308"/>
                </a:lnTo>
                <a:lnTo>
                  <a:pt x="269533" y="176496"/>
                </a:lnTo>
                <a:lnTo>
                  <a:pt x="206168" y="171301"/>
                </a:lnTo>
                <a:lnTo>
                  <a:pt x="148828" y="163081"/>
                </a:lnTo>
                <a:lnTo>
                  <a:pt x="98869" y="152195"/>
                </a:lnTo>
                <a:lnTo>
                  <a:pt x="57650" y="139000"/>
                </a:lnTo>
                <a:lnTo>
                  <a:pt x="6857" y="107121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987295" y="5788152"/>
            <a:ext cx="675640" cy="178435"/>
          </a:xfrm>
          <a:custGeom>
            <a:avLst/>
            <a:gdLst/>
            <a:ahLst/>
            <a:cxnLst/>
            <a:rect l="l" t="t" r="r" b="b"/>
            <a:pathLst>
              <a:path w="675639" h="178435">
                <a:moveTo>
                  <a:pt x="0" y="89154"/>
                </a:moveTo>
                <a:lnTo>
                  <a:pt x="26527" y="54451"/>
                </a:lnTo>
                <a:lnTo>
                  <a:pt x="98869" y="26112"/>
                </a:lnTo>
                <a:lnTo>
                  <a:pt x="148828" y="15226"/>
                </a:lnTo>
                <a:lnTo>
                  <a:pt x="206168" y="7006"/>
                </a:lnTo>
                <a:lnTo>
                  <a:pt x="269533" y="1811"/>
                </a:lnTo>
                <a:lnTo>
                  <a:pt x="337566" y="0"/>
                </a:lnTo>
                <a:lnTo>
                  <a:pt x="405598" y="1811"/>
                </a:lnTo>
                <a:lnTo>
                  <a:pt x="468963" y="7006"/>
                </a:lnTo>
                <a:lnTo>
                  <a:pt x="526303" y="15226"/>
                </a:lnTo>
                <a:lnTo>
                  <a:pt x="576262" y="26112"/>
                </a:lnTo>
                <a:lnTo>
                  <a:pt x="617481" y="39307"/>
                </a:lnTo>
                <a:lnTo>
                  <a:pt x="668273" y="71186"/>
                </a:lnTo>
                <a:lnTo>
                  <a:pt x="675132" y="89154"/>
                </a:lnTo>
                <a:lnTo>
                  <a:pt x="668274" y="107121"/>
                </a:lnTo>
                <a:lnTo>
                  <a:pt x="617481" y="139000"/>
                </a:lnTo>
                <a:lnTo>
                  <a:pt x="576262" y="152195"/>
                </a:lnTo>
                <a:lnTo>
                  <a:pt x="526303" y="163081"/>
                </a:lnTo>
                <a:lnTo>
                  <a:pt x="468963" y="171301"/>
                </a:lnTo>
                <a:lnTo>
                  <a:pt x="405598" y="176496"/>
                </a:lnTo>
                <a:lnTo>
                  <a:pt x="337566" y="178308"/>
                </a:lnTo>
                <a:lnTo>
                  <a:pt x="269533" y="176496"/>
                </a:lnTo>
                <a:lnTo>
                  <a:pt x="206168" y="171301"/>
                </a:lnTo>
                <a:lnTo>
                  <a:pt x="148828" y="163081"/>
                </a:lnTo>
                <a:lnTo>
                  <a:pt x="98869" y="152195"/>
                </a:lnTo>
                <a:lnTo>
                  <a:pt x="57650" y="139000"/>
                </a:lnTo>
                <a:lnTo>
                  <a:pt x="6857" y="107121"/>
                </a:lnTo>
                <a:lnTo>
                  <a:pt x="0" y="89154"/>
                </a:lnTo>
                <a:close/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275076" y="5788152"/>
            <a:ext cx="673735" cy="178435"/>
          </a:xfrm>
          <a:custGeom>
            <a:avLst/>
            <a:gdLst/>
            <a:ahLst/>
            <a:cxnLst/>
            <a:rect l="l" t="t" r="r" b="b"/>
            <a:pathLst>
              <a:path w="673735" h="178435">
                <a:moveTo>
                  <a:pt x="0" y="89154"/>
                </a:moveTo>
                <a:lnTo>
                  <a:pt x="26461" y="54451"/>
                </a:lnTo>
                <a:lnTo>
                  <a:pt x="98631" y="26112"/>
                </a:lnTo>
                <a:lnTo>
                  <a:pt x="148474" y="15226"/>
                </a:lnTo>
                <a:lnTo>
                  <a:pt x="205686" y="7006"/>
                </a:lnTo>
                <a:lnTo>
                  <a:pt x="268913" y="1811"/>
                </a:lnTo>
                <a:lnTo>
                  <a:pt x="336803" y="0"/>
                </a:lnTo>
                <a:lnTo>
                  <a:pt x="404694" y="1811"/>
                </a:lnTo>
                <a:lnTo>
                  <a:pt x="467921" y="7006"/>
                </a:lnTo>
                <a:lnTo>
                  <a:pt x="525133" y="15226"/>
                </a:lnTo>
                <a:lnTo>
                  <a:pt x="574976" y="26112"/>
                </a:lnTo>
                <a:lnTo>
                  <a:pt x="616098" y="39307"/>
                </a:lnTo>
                <a:lnTo>
                  <a:pt x="666767" y="71186"/>
                </a:lnTo>
                <a:lnTo>
                  <a:pt x="673608" y="89154"/>
                </a:lnTo>
                <a:lnTo>
                  <a:pt x="666767" y="107121"/>
                </a:lnTo>
                <a:lnTo>
                  <a:pt x="616098" y="139000"/>
                </a:lnTo>
                <a:lnTo>
                  <a:pt x="574976" y="152195"/>
                </a:lnTo>
                <a:lnTo>
                  <a:pt x="525133" y="163081"/>
                </a:lnTo>
                <a:lnTo>
                  <a:pt x="467921" y="171301"/>
                </a:lnTo>
                <a:lnTo>
                  <a:pt x="404694" y="176496"/>
                </a:lnTo>
                <a:lnTo>
                  <a:pt x="336803" y="178308"/>
                </a:lnTo>
                <a:lnTo>
                  <a:pt x="268913" y="176496"/>
                </a:lnTo>
                <a:lnTo>
                  <a:pt x="205686" y="171301"/>
                </a:lnTo>
                <a:lnTo>
                  <a:pt x="148474" y="163081"/>
                </a:lnTo>
                <a:lnTo>
                  <a:pt x="98631" y="152195"/>
                </a:lnTo>
                <a:lnTo>
                  <a:pt x="57509" y="139000"/>
                </a:lnTo>
                <a:lnTo>
                  <a:pt x="6840" y="107121"/>
                </a:lnTo>
                <a:lnTo>
                  <a:pt x="0" y="89154"/>
                </a:lnTo>
                <a:close/>
              </a:path>
            </a:pathLst>
          </a:custGeom>
          <a:ln w="6349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4" name="object 104"/>
          <p:cNvGrpSpPr/>
          <p:nvPr/>
        </p:nvGrpSpPr>
        <p:grpSpPr>
          <a:xfrm>
            <a:off x="458723" y="2493264"/>
            <a:ext cx="3348990" cy="2472690"/>
            <a:chOff x="458723" y="2493264"/>
            <a:chExt cx="3348990" cy="2472690"/>
          </a:xfrm>
        </p:grpSpPr>
        <p:sp>
          <p:nvSpPr>
            <p:cNvPr id="105" name="object 105"/>
            <p:cNvSpPr/>
            <p:nvPr/>
          </p:nvSpPr>
          <p:spPr>
            <a:xfrm>
              <a:off x="850391" y="3011424"/>
              <a:ext cx="2492375" cy="1951355"/>
            </a:xfrm>
            <a:custGeom>
              <a:avLst/>
              <a:gdLst/>
              <a:ahLst/>
              <a:cxnLst/>
              <a:rect l="l" t="t" r="r" b="b"/>
              <a:pathLst>
                <a:path w="2492375" h="1951354">
                  <a:moveTo>
                    <a:pt x="0" y="1951227"/>
                  </a:moveTo>
                  <a:lnTo>
                    <a:pt x="1587" y="603503"/>
                  </a:lnTo>
                </a:path>
                <a:path w="2492375" h="1951354">
                  <a:moveTo>
                    <a:pt x="2487168" y="421766"/>
                  </a:moveTo>
                  <a:lnTo>
                    <a:pt x="2488819" y="13715"/>
                  </a:lnTo>
                </a:path>
                <a:path w="2492375" h="1951354">
                  <a:moveTo>
                    <a:pt x="0" y="615950"/>
                  </a:moveTo>
                  <a:lnTo>
                    <a:pt x="249237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1830831" y="3219198"/>
              <a:ext cx="481965" cy="202565"/>
            </a:xfrm>
            <a:custGeom>
              <a:avLst/>
              <a:gdLst/>
              <a:ahLst/>
              <a:cxnLst/>
              <a:rect l="l" t="t" r="r" b="b"/>
              <a:pathLst>
                <a:path w="481964" h="202564">
                  <a:moveTo>
                    <a:pt x="298681" y="0"/>
                  </a:moveTo>
                  <a:lnTo>
                    <a:pt x="234442" y="505"/>
                  </a:lnTo>
                  <a:lnTo>
                    <a:pt x="170659" y="8195"/>
                  </a:lnTo>
                  <a:lnTo>
                    <a:pt x="113773" y="22015"/>
                  </a:lnTo>
                  <a:lnTo>
                    <a:pt x="66024" y="40859"/>
                  </a:lnTo>
                  <a:lnTo>
                    <a:pt x="29652" y="63619"/>
                  </a:lnTo>
                  <a:lnTo>
                    <a:pt x="0" y="116456"/>
                  </a:lnTo>
                  <a:lnTo>
                    <a:pt x="10316" y="142674"/>
                  </a:lnTo>
                  <a:lnTo>
                    <a:pt x="36138" y="165163"/>
                  </a:lnTo>
                  <a:lnTo>
                    <a:pt x="75104" y="183115"/>
                  </a:lnTo>
                  <a:lnTo>
                    <a:pt x="124855" y="195723"/>
                  </a:lnTo>
                  <a:lnTo>
                    <a:pt x="183029" y="202178"/>
                  </a:lnTo>
                  <a:lnTo>
                    <a:pt x="247269" y="201673"/>
                  </a:lnTo>
                  <a:lnTo>
                    <a:pt x="311051" y="193983"/>
                  </a:lnTo>
                  <a:lnTo>
                    <a:pt x="367937" y="180158"/>
                  </a:lnTo>
                  <a:lnTo>
                    <a:pt x="415686" y="161303"/>
                  </a:lnTo>
                  <a:lnTo>
                    <a:pt x="452058" y="138521"/>
                  </a:lnTo>
                  <a:lnTo>
                    <a:pt x="481711" y="85595"/>
                  </a:lnTo>
                  <a:lnTo>
                    <a:pt x="471394" y="59431"/>
                  </a:lnTo>
                  <a:lnTo>
                    <a:pt x="445572" y="36978"/>
                  </a:lnTo>
                  <a:lnTo>
                    <a:pt x="406606" y="19047"/>
                  </a:lnTo>
                  <a:lnTo>
                    <a:pt x="356855" y="6451"/>
                  </a:lnTo>
                  <a:lnTo>
                    <a:pt x="298681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931288" y="3265805"/>
              <a:ext cx="281305" cy="109220"/>
            </a:xfrm>
            <a:custGeom>
              <a:avLst/>
              <a:gdLst/>
              <a:ahLst/>
              <a:cxnLst/>
              <a:rect l="l" t="t" r="r" b="b"/>
              <a:pathLst>
                <a:path w="281305" h="109220">
                  <a:moveTo>
                    <a:pt x="21462" y="84455"/>
                  </a:moveTo>
                  <a:lnTo>
                    <a:pt x="4825" y="87375"/>
                  </a:lnTo>
                  <a:lnTo>
                    <a:pt x="6477" y="94869"/>
                  </a:lnTo>
                  <a:lnTo>
                    <a:pt x="9652" y="100203"/>
                  </a:lnTo>
                  <a:lnTo>
                    <a:pt x="14224" y="103759"/>
                  </a:lnTo>
                  <a:lnTo>
                    <a:pt x="18796" y="107188"/>
                  </a:lnTo>
                  <a:lnTo>
                    <a:pt x="24637" y="108712"/>
                  </a:lnTo>
                  <a:lnTo>
                    <a:pt x="31750" y="108331"/>
                  </a:lnTo>
                  <a:lnTo>
                    <a:pt x="55881" y="94107"/>
                  </a:lnTo>
                  <a:lnTo>
                    <a:pt x="29210" y="94107"/>
                  </a:lnTo>
                  <a:lnTo>
                    <a:pt x="26924" y="93345"/>
                  </a:lnTo>
                  <a:lnTo>
                    <a:pt x="25146" y="91821"/>
                  </a:lnTo>
                  <a:lnTo>
                    <a:pt x="23241" y="90297"/>
                  </a:lnTo>
                  <a:lnTo>
                    <a:pt x="22098" y="87884"/>
                  </a:lnTo>
                  <a:lnTo>
                    <a:pt x="21462" y="84455"/>
                  </a:lnTo>
                  <a:close/>
                </a:path>
                <a:path w="281305" h="109220">
                  <a:moveTo>
                    <a:pt x="61949" y="67564"/>
                  </a:moveTo>
                  <a:lnTo>
                    <a:pt x="44450" y="67564"/>
                  </a:lnTo>
                  <a:lnTo>
                    <a:pt x="44323" y="77978"/>
                  </a:lnTo>
                  <a:lnTo>
                    <a:pt x="43180" y="84962"/>
                  </a:lnTo>
                  <a:lnTo>
                    <a:pt x="38608" y="91821"/>
                  </a:lnTo>
                  <a:lnTo>
                    <a:pt x="35687" y="93599"/>
                  </a:lnTo>
                  <a:lnTo>
                    <a:pt x="32131" y="93853"/>
                  </a:lnTo>
                  <a:lnTo>
                    <a:pt x="29210" y="94107"/>
                  </a:lnTo>
                  <a:lnTo>
                    <a:pt x="55881" y="94107"/>
                  </a:lnTo>
                  <a:lnTo>
                    <a:pt x="58562" y="89136"/>
                  </a:lnTo>
                  <a:lnTo>
                    <a:pt x="60896" y="80883"/>
                  </a:lnTo>
                  <a:lnTo>
                    <a:pt x="61991" y="70987"/>
                  </a:lnTo>
                  <a:lnTo>
                    <a:pt x="61949" y="67564"/>
                  </a:lnTo>
                  <a:close/>
                </a:path>
                <a:path w="281305" h="109220">
                  <a:moveTo>
                    <a:pt x="27559" y="15875"/>
                  </a:moveTo>
                  <a:lnTo>
                    <a:pt x="19177" y="16383"/>
                  </a:lnTo>
                  <a:lnTo>
                    <a:pt x="12318" y="19558"/>
                  </a:lnTo>
                  <a:lnTo>
                    <a:pt x="2159" y="31496"/>
                  </a:lnTo>
                  <a:lnTo>
                    <a:pt x="0" y="39116"/>
                  </a:lnTo>
                  <a:lnTo>
                    <a:pt x="508" y="48260"/>
                  </a:lnTo>
                  <a:lnTo>
                    <a:pt x="21462" y="76708"/>
                  </a:lnTo>
                  <a:lnTo>
                    <a:pt x="28575" y="76200"/>
                  </a:lnTo>
                  <a:lnTo>
                    <a:pt x="35052" y="75819"/>
                  </a:lnTo>
                  <a:lnTo>
                    <a:pt x="40386" y="72898"/>
                  </a:lnTo>
                  <a:lnTo>
                    <a:pt x="44450" y="67564"/>
                  </a:lnTo>
                  <a:lnTo>
                    <a:pt x="61949" y="67564"/>
                  </a:lnTo>
                  <a:lnTo>
                    <a:pt x="61899" y="63500"/>
                  </a:lnTo>
                  <a:lnTo>
                    <a:pt x="27305" y="63500"/>
                  </a:lnTo>
                  <a:lnTo>
                    <a:pt x="24256" y="62357"/>
                  </a:lnTo>
                  <a:lnTo>
                    <a:pt x="19304" y="57150"/>
                  </a:lnTo>
                  <a:lnTo>
                    <a:pt x="17906" y="52959"/>
                  </a:lnTo>
                  <a:lnTo>
                    <a:pt x="17144" y="41402"/>
                  </a:lnTo>
                  <a:lnTo>
                    <a:pt x="17906" y="37211"/>
                  </a:lnTo>
                  <a:lnTo>
                    <a:pt x="19938" y="34544"/>
                  </a:lnTo>
                  <a:lnTo>
                    <a:pt x="21843" y="31877"/>
                  </a:lnTo>
                  <a:lnTo>
                    <a:pt x="24511" y="30480"/>
                  </a:lnTo>
                  <a:lnTo>
                    <a:pt x="30987" y="29972"/>
                  </a:lnTo>
                  <a:lnTo>
                    <a:pt x="54359" y="29972"/>
                  </a:lnTo>
                  <a:lnTo>
                    <a:pt x="50800" y="25019"/>
                  </a:lnTo>
                  <a:lnTo>
                    <a:pt x="45775" y="20661"/>
                  </a:lnTo>
                  <a:lnTo>
                    <a:pt x="40227" y="17684"/>
                  </a:lnTo>
                  <a:lnTo>
                    <a:pt x="34155" y="16089"/>
                  </a:lnTo>
                  <a:lnTo>
                    <a:pt x="27559" y="15875"/>
                  </a:lnTo>
                  <a:close/>
                </a:path>
                <a:path w="281305" h="109220">
                  <a:moveTo>
                    <a:pt x="54359" y="29972"/>
                  </a:moveTo>
                  <a:lnTo>
                    <a:pt x="30987" y="29972"/>
                  </a:lnTo>
                  <a:lnTo>
                    <a:pt x="34036" y="31369"/>
                  </a:lnTo>
                  <a:lnTo>
                    <a:pt x="39624" y="37211"/>
                  </a:lnTo>
                  <a:lnTo>
                    <a:pt x="41148" y="41402"/>
                  </a:lnTo>
                  <a:lnTo>
                    <a:pt x="41910" y="52197"/>
                  </a:lnTo>
                  <a:lnTo>
                    <a:pt x="41021" y="56134"/>
                  </a:lnTo>
                  <a:lnTo>
                    <a:pt x="38862" y="58800"/>
                  </a:lnTo>
                  <a:lnTo>
                    <a:pt x="36703" y="61595"/>
                  </a:lnTo>
                  <a:lnTo>
                    <a:pt x="34036" y="63119"/>
                  </a:lnTo>
                  <a:lnTo>
                    <a:pt x="30734" y="63373"/>
                  </a:lnTo>
                  <a:lnTo>
                    <a:pt x="27305" y="63500"/>
                  </a:lnTo>
                  <a:lnTo>
                    <a:pt x="61899" y="63500"/>
                  </a:lnTo>
                  <a:lnTo>
                    <a:pt x="61778" y="58800"/>
                  </a:lnTo>
                  <a:lnTo>
                    <a:pt x="60586" y="48146"/>
                  </a:lnTo>
                  <a:lnTo>
                    <a:pt x="58324" y="38655"/>
                  </a:lnTo>
                  <a:lnTo>
                    <a:pt x="55062" y="30950"/>
                  </a:lnTo>
                  <a:lnTo>
                    <a:pt x="54359" y="29972"/>
                  </a:lnTo>
                  <a:close/>
                </a:path>
                <a:path w="281305" h="109220">
                  <a:moveTo>
                    <a:pt x="95631" y="85217"/>
                  </a:moveTo>
                  <a:lnTo>
                    <a:pt x="78231" y="86233"/>
                  </a:lnTo>
                  <a:lnTo>
                    <a:pt x="79375" y="103632"/>
                  </a:lnTo>
                  <a:lnTo>
                    <a:pt x="96774" y="102489"/>
                  </a:lnTo>
                  <a:lnTo>
                    <a:pt x="95631" y="85217"/>
                  </a:lnTo>
                  <a:close/>
                </a:path>
                <a:path w="281305" h="109220">
                  <a:moveTo>
                    <a:pt x="161201" y="26035"/>
                  </a:moveTo>
                  <a:lnTo>
                    <a:pt x="145415" y="26035"/>
                  </a:lnTo>
                  <a:lnTo>
                    <a:pt x="140126" y="34349"/>
                  </a:lnTo>
                  <a:lnTo>
                    <a:pt x="125523" y="72012"/>
                  </a:lnTo>
                  <a:lnTo>
                    <a:pt x="122809" y="100837"/>
                  </a:lnTo>
                  <a:lnTo>
                    <a:pt x="139573" y="99822"/>
                  </a:lnTo>
                  <a:lnTo>
                    <a:pt x="139456" y="91356"/>
                  </a:lnTo>
                  <a:lnTo>
                    <a:pt x="139652" y="86963"/>
                  </a:lnTo>
                  <a:lnTo>
                    <a:pt x="151384" y="42925"/>
                  </a:lnTo>
                  <a:lnTo>
                    <a:pt x="158178" y="30543"/>
                  </a:lnTo>
                  <a:lnTo>
                    <a:pt x="161201" y="26035"/>
                  </a:lnTo>
                  <a:close/>
                </a:path>
                <a:path w="281305" h="109220">
                  <a:moveTo>
                    <a:pt x="164211" y="8636"/>
                  </a:moveTo>
                  <a:lnTo>
                    <a:pt x="105029" y="12446"/>
                  </a:lnTo>
                  <a:lnTo>
                    <a:pt x="106044" y="28575"/>
                  </a:lnTo>
                  <a:lnTo>
                    <a:pt x="145415" y="26035"/>
                  </a:lnTo>
                  <a:lnTo>
                    <a:pt x="161201" y="26035"/>
                  </a:lnTo>
                  <a:lnTo>
                    <a:pt x="161563" y="25495"/>
                  </a:lnTo>
                  <a:lnTo>
                    <a:pt x="164973" y="21209"/>
                  </a:lnTo>
                  <a:lnTo>
                    <a:pt x="164211" y="8636"/>
                  </a:lnTo>
                  <a:close/>
                </a:path>
                <a:path w="281305" h="109220">
                  <a:moveTo>
                    <a:pt x="255650" y="0"/>
                  </a:moveTo>
                  <a:lnTo>
                    <a:pt x="243205" y="889"/>
                  </a:lnTo>
                  <a:lnTo>
                    <a:pt x="201168" y="99314"/>
                  </a:lnTo>
                  <a:lnTo>
                    <a:pt x="213994" y="98425"/>
                  </a:lnTo>
                  <a:lnTo>
                    <a:pt x="255650" y="0"/>
                  </a:lnTo>
                  <a:close/>
                </a:path>
                <a:path w="281305" h="109220">
                  <a:moveTo>
                    <a:pt x="265049" y="47371"/>
                  </a:moveTo>
                  <a:lnTo>
                    <a:pt x="258825" y="47879"/>
                  </a:lnTo>
                  <a:lnTo>
                    <a:pt x="252603" y="48260"/>
                  </a:lnTo>
                  <a:lnTo>
                    <a:pt x="247904" y="50419"/>
                  </a:lnTo>
                  <a:lnTo>
                    <a:pt x="244602" y="54610"/>
                  </a:lnTo>
                  <a:lnTo>
                    <a:pt x="241300" y="58674"/>
                  </a:lnTo>
                  <a:lnTo>
                    <a:pt x="239903" y="64897"/>
                  </a:lnTo>
                  <a:lnTo>
                    <a:pt x="240919" y="81025"/>
                  </a:lnTo>
                  <a:lnTo>
                    <a:pt x="243078" y="86995"/>
                  </a:lnTo>
                  <a:lnTo>
                    <a:pt x="250698" y="94361"/>
                  </a:lnTo>
                  <a:lnTo>
                    <a:pt x="255778" y="96012"/>
                  </a:lnTo>
                  <a:lnTo>
                    <a:pt x="262000" y="95631"/>
                  </a:lnTo>
                  <a:lnTo>
                    <a:pt x="268097" y="95123"/>
                  </a:lnTo>
                  <a:lnTo>
                    <a:pt x="272796" y="92964"/>
                  </a:lnTo>
                  <a:lnTo>
                    <a:pt x="276098" y="88773"/>
                  </a:lnTo>
                  <a:lnTo>
                    <a:pt x="278574" y="85725"/>
                  </a:lnTo>
                  <a:lnTo>
                    <a:pt x="259334" y="85725"/>
                  </a:lnTo>
                  <a:lnTo>
                    <a:pt x="257810" y="85090"/>
                  </a:lnTo>
                  <a:lnTo>
                    <a:pt x="256667" y="83693"/>
                  </a:lnTo>
                  <a:lnTo>
                    <a:pt x="255269" y="81787"/>
                  </a:lnTo>
                  <a:lnTo>
                    <a:pt x="254254" y="77850"/>
                  </a:lnTo>
                  <a:lnTo>
                    <a:pt x="253492" y="66167"/>
                  </a:lnTo>
                  <a:lnTo>
                    <a:pt x="254000" y="62103"/>
                  </a:lnTo>
                  <a:lnTo>
                    <a:pt x="255143" y="60071"/>
                  </a:lnTo>
                  <a:lnTo>
                    <a:pt x="256031" y="58547"/>
                  </a:lnTo>
                  <a:lnTo>
                    <a:pt x="257429" y="57658"/>
                  </a:lnTo>
                  <a:lnTo>
                    <a:pt x="261112" y="57404"/>
                  </a:lnTo>
                  <a:lnTo>
                    <a:pt x="277989" y="57404"/>
                  </a:lnTo>
                  <a:lnTo>
                    <a:pt x="277622" y="56387"/>
                  </a:lnTo>
                  <a:lnTo>
                    <a:pt x="270002" y="49022"/>
                  </a:lnTo>
                  <a:lnTo>
                    <a:pt x="265049" y="47371"/>
                  </a:lnTo>
                  <a:close/>
                </a:path>
                <a:path w="281305" h="109220">
                  <a:moveTo>
                    <a:pt x="277989" y="57404"/>
                  </a:moveTo>
                  <a:lnTo>
                    <a:pt x="261112" y="57404"/>
                  </a:lnTo>
                  <a:lnTo>
                    <a:pt x="262636" y="58039"/>
                  </a:lnTo>
                  <a:lnTo>
                    <a:pt x="265175" y="61468"/>
                  </a:lnTo>
                  <a:lnTo>
                    <a:pt x="266065" y="65278"/>
                  </a:lnTo>
                  <a:lnTo>
                    <a:pt x="266827" y="77089"/>
                  </a:lnTo>
                  <a:lnTo>
                    <a:pt x="266446" y="81025"/>
                  </a:lnTo>
                  <a:lnTo>
                    <a:pt x="264287" y="84709"/>
                  </a:lnTo>
                  <a:lnTo>
                    <a:pt x="262890" y="85598"/>
                  </a:lnTo>
                  <a:lnTo>
                    <a:pt x="261112" y="85725"/>
                  </a:lnTo>
                  <a:lnTo>
                    <a:pt x="278574" y="85725"/>
                  </a:lnTo>
                  <a:lnTo>
                    <a:pt x="279400" y="84709"/>
                  </a:lnTo>
                  <a:lnTo>
                    <a:pt x="280797" y="78486"/>
                  </a:lnTo>
                  <a:lnTo>
                    <a:pt x="279781" y="62357"/>
                  </a:lnTo>
                  <a:lnTo>
                    <a:pt x="277989" y="57404"/>
                  </a:lnTo>
                  <a:close/>
                </a:path>
                <a:path w="281305" h="109220">
                  <a:moveTo>
                    <a:pt x="200913" y="3556"/>
                  </a:moveTo>
                  <a:lnTo>
                    <a:pt x="188594" y="4318"/>
                  </a:lnTo>
                  <a:lnTo>
                    <a:pt x="183896" y="6604"/>
                  </a:lnTo>
                  <a:lnTo>
                    <a:pt x="180594" y="10795"/>
                  </a:lnTo>
                  <a:lnTo>
                    <a:pt x="177292" y="14859"/>
                  </a:lnTo>
                  <a:lnTo>
                    <a:pt x="175894" y="20955"/>
                  </a:lnTo>
                  <a:lnTo>
                    <a:pt x="176911" y="37211"/>
                  </a:lnTo>
                  <a:lnTo>
                    <a:pt x="179069" y="43053"/>
                  </a:lnTo>
                  <a:lnTo>
                    <a:pt x="186690" y="50419"/>
                  </a:lnTo>
                  <a:lnTo>
                    <a:pt x="191769" y="52070"/>
                  </a:lnTo>
                  <a:lnTo>
                    <a:pt x="204088" y="51308"/>
                  </a:lnTo>
                  <a:lnTo>
                    <a:pt x="208787" y="49022"/>
                  </a:lnTo>
                  <a:lnTo>
                    <a:pt x="212090" y="44831"/>
                  </a:lnTo>
                  <a:lnTo>
                    <a:pt x="214463" y="41910"/>
                  </a:lnTo>
                  <a:lnTo>
                    <a:pt x="195325" y="41910"/>
                  </a:lnTo>
                  <a:lnTo>
                    <a:pt x="193802" y="41148"/>
                  </a:lnTo>
                  <a:lnTo>
                    <a:pt x="192659" y="39750"/>
                  </a:lnTo>
                  <a:lnTo>
                    <a:pt x="191262" y="37846"/>
                  </a:lnTo>
                  <a:lnTo>
                    <a:pt x="190246" y="33909"/>
                  </a:lnTo>
                  <a:lnTo>
                    <a:pt x="189484" y="22225"/>
                  </a:lnTo>
                  <a:lnTo>
                    <a:pt x="189992" y="18287"/>
                  </a:lnTo>
                  <a:lnTo>
                    <a:pt x="191135" y="16129"/>
                  </a:lnTo>
                  <a:lnTo>
                    <a:pt x="192150" y="14605"/>
                  </a:lnTo>
                  <a:lnTo>
                    <a:pt x="193421" y="13716"/>
                  </a:lnTo>
                  <a:lnTo>
                    <a:pt x="197104" y="13462"/>
                  </a:lnTo>
                  <a:lnTo>
                    <a:pt x="213981" y="13462"/>
                  </a:lnTo>
                  <a:lnTo>
                    <a:pt x="213613" y="12446"/>
                  </a:lnTo>
                  <a:lnTo>
                    <a:pt x="209804" y="8890"/>
                  </a:lnTo>
                  <a:lnTo>
                    <a:pt x="205994" y="5207"/>
                  </a:lnTo>
                  <a:lnTo>
                    <a:pt x="200913" y="3556"/>
                  </a:lnTo>
                  <a:close/>
                </a:path>
                <a:path w="281305" h="109220">
                  <a:moveTo>
                    <a:pt x="213981" y="13462"/>
                  </a:moveTo>
                  <a:lnTo>
                    <a:pt x="197104" y="13462"/>
                  </a:lnTo>
                  <a:lnTo>
                    <a:pt x="198628" y="14224"/>
                  </a:lnTo>
                  <a:lnTo>
                    <a:pt x="199771" y="15621"/>
                  </a:lnTo>
                  <a:lnTo>
                    <a:pt x="201168" y="17525"/>
                  </a:lnTo>
                  <a:lnTo>
                    <a:pt x="202056" y="21462"/>
                  </a:lnTo>
                  <a:lnTo>
                    <a:pt x="202819" y="33147"/>
                  </a:lnTo>
                  <a:lnTo>
                    <a:pt x="202437" y="37211"/>
                  </a:lnTo>
                  <a:lnTo>
                    <a:pt x="201294" y="39243"/>
                  </a:lnTo>
                  <a:lnTo>
                    <a:pt x="200279" y="40767"/>
                  </a:lnTo>
                  <a:lnTo>
                    <a:pt x="198881" y="41656"/>
                  </a:lnTo>
                  <a:lnTo>
                    <a:pt x="195325" y="41910"/>
                  </a:lnTo>
                  <a:lnTo>
                    <a:pt x="214463" y="41910"/>
                  </a:lnTo>
                  <a:lnTo>
                    <a:pt x="215392" y="40767"/>
                  </a:lnTo>
                  <a:lnTo>
                    <a:pt x="216788" y="34671"/>
                  </a:lnTo>
                  <a:lnTo>
                    <a:pt x="215773" y="18415"/>
                  </a:lnTo>
                  <a:lnTo>
                    <a:pt x="213981" y="134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1312163" y="2522220"/>
              <a:ext cx="2492375" cy="2252345"/>
            </a:xfrm>
            <a:custGeom>
              <a:avLst/>
              <a:gdLst/>
              <a:ahLst/>
              <a:cxnLst/>
              <a:rect l="l" t="t" r="r" b="b"/>
              <a:pathLst>
                <a:path w="2492375" h="2252345">
                  <a:moveTo>
                    <a:pt x="0" y="2252091"/>
                  </a:moveTo>
                  <a:lnTo>
                    <a:pt x="1524" y="624839"/>
                  </a:lnTo>
                </a:path>
                <a:path w="2492375" h="2252345">
                  <a:moveTo>
                    <a:pt x="2485644" y="245871"/>
                  </a:moveTo>
                  <a:lnTo>
                    <a:pt x="2487295" y="4571"/>
                  </a:lnTo>
                </a:path>
                <a:path w="2492375" h="2252345">
                  <a:moveTo>
                    <a:pt x="0" y="615950"/>
                  </a:moveTo>
                  <a:lnTo>
                    <a:pt x="249237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2291206" y="2730225"/>
              <a:ext cx="483234" cy="203835"/>
            </a:xfrm>
            <a:custGeom>
              <a:avLst/>
              <a:gdLst/>
              <a:ahLst/>
              <a:cxnLst/>
              <a:rect l="l" t="t" r="r" b="b"/>
              <a:pathLst>
                <a:path w="483235" h="203835">
                  <a:moveTo>
                    <a:pt x="299631" y="0"/>
                  </a:moveTo>
                  <a:lnTo>
                    <a:pt x="235204" y="528"/>
                  </a:lnTo>
                  <a:lnTo>
                    <a:pt x="171188" y="8248"/>
                  </a:lnTo>
                  <a:lnTo>
                    <a:pt x="114111" y="22156"/>
                  </a:lnTo>
                  <a:lnTo>
                    <a:pt x="66214" y="41136"/>
                  </a:lnTo>
                  <a:lnTo>
                    <a:pt x="29736" y="64075"/>
                  </a:lnTo>
                  <a:lnTo>
                    <a:pt x="0" y="117368"/>
                  </a:lnTo>
                  <a:lnTo>
                    <a:pt x="10391" y="143774"/>
                  </a:lnTo>
                  <a:lnTo>
                    <a:pt x="36312" y="166437"/>
                  </a:lnTo>
                  <a:lnTo>
                    <a:pt x="75406" y="184535"/>
                  </a:lnTo>
                  <a:lnTo>
                    <a:pt x="125316" y="197246"/>
                  </a:lnTo>
                  <a:lnTo>
                    <a:pt x="183685" y="203749"/>
                  </a:lnTo>
                  <a:lnTo>
                    <a:pt x="248157" y="203220"/>
                  </a:lnTo>
                  <a:lnTo>
                    <a:pt x="312120" y="195500"/>
                  </a:lnTo>
                  <a:lnTo>
                    <a:pt x="369160" y="181592"/>
                  </a:lnTo>
                  <a:lnTo>
                    <a:pt x="417036" y="162612"/>
                  </a:lnTo>
                  <a:lnTo>
                    <a:pt x="453502" y="139673"/>
                  </a:lnTo>
                  <a:lnTo>
                    <a:pt x="483235" y="86380"/>
                  </a:lnTo>
                  <a:lnTo>
                    <a:pt x="472888" y="59974"/>
                  </a:lnTo>
                  <a:lnTo>
                    <a:pt x="446983" y="37311"/>
                  </a:lnTo>
                  <a:lnTo>
                    <a:pt x="407892" y="19213"/>
                  </a:lnTo>
                  <a:lnTo>
                    <a:pt x="357984" y="6502"/>
                  </a:lnTo>
                  <a:lnTo>
                    <a:pt x="299631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2392560" y="2777744"/>
              <a:ext cx="280670" cy="108585"/>
            </a:xfrm>
            <a:custGeom>
              <a:avLst/>
              <a:gdLst/>
              <a:ahLst/>
              <a:cxnLst/>
              <a:rect l="l" t="t" r="r" b="b"/>
              <a:pathLst>
                <a:path w="280669" h="108585">
                  <a:moveTo>
                    <a:pt x="21328" y="84327"/>
                  </a:moveTo>
                  <a:lnTo>
                    <a:pt x="4691" y="87248"/>
                  </a:lnTo>
                  <a:lnTo>
                    <a:pt x="6342" y="94741"/>
                  </a:lnTo>
                  <a:lnTo>
                    <a:pt x="9517" y="100202"/>
                  </a:lnTo>
                  <a:lnTo>
                    <a:pt x="18661" y="107061"/>
                  </a:lnTo>
                  <a:lnTo>
                    <a:pt x="24503" y="108584"/>
                  </a:lnTo>
                  <a:lnTo>
                    <a:pt x="31615" y="108203"/>
                  </a:lnTo>
                  <a:lnTo>
                    <a:pt x="55754" y="93979"/>
                  </a:lnTo>
                  <a:lnTo>
                    <a:pt x="29202" y="93979"/>
                  </a:lnTo>
                  <a:lnTo>
                    <a:pt x="26789" y="93344"/>
                  </a:lnTo>
                  <a:lnTo>
                    <a:pt x="25011" y="91693"/>
                  </a:lnTo>
                  <a:lnTo>
                    <a:pt x="23233" y="90169"/>
                  </a:lnTo>
                  <a:lnTo>
                    <a:pt x="21963" y="87756"/>
                  </a:lnTo>
                  <a:lnTo>
                    <a:pt x="21328" y="84327"/>
                  </a:lnTo>
                  <a:close/>
                </a:path>
                <a:path w="280669" h="108585">
                  <a:moveTo>
                    <a:pt x="61815" y="67436"/>
                  </a:moveTo>
                  <a:lnTo>
                    <a:pt x="44315" y="67436"/>
                  </a:lnTo>
                  <a:lnTo>
                    <a:pt x="44315" y="77850"/>
                  </a:lnTo>
                  <a:lnTo>
                    <a:pt x="43045" y="84835"/>
                  </a:lnTo>
                  <a:lnTo>
                    <a:pt x="38473" y="91693"/>
                  </a:lnTo>
                  <a:lnTo>
                    <a:pt x="35552" y="93598"/>
                  </a:lnTo>
                  <a:lnTo>
                    <a:pt x="31996" y="93725"/>
                  </a:lnTo>
                  <a:lnTo>
                    <a:pt x="29202" y="93979"/>
                  </a:lnTo>
                  <a:lnTo>
                    <a:pt x="55754" y="93979"/>
                  </a:lnTo>
                  <a:lnTo>
                    <a:pt x="58428" y="89062"/>
                  </a:lnTo>
                  <a:lnTo>
                    <a:pt x="60762" y="80803"/>
                  </a:lnTo>
                  <a:lnTo>
                    <a:pt x="61857" y="70877"/>
                  </a:lnTo>
                  <a:lnTo>
                    <a:pt x="61815" y="67436"/>
                  </a:lnTo>
                  <a:close/>
                </a:path>
                <a:path w="280669" h="108585">
                  <a:moveTo>
                    <a:pt x="27424" y="15747"/>
                  </a:moveTo>
                  <a:lnTo>
                    <a:pt x="19042" y="16255"/>
                  </a:lnTo>
                  <a:lnTo>
                    <a:pt x="12311" y="19557"/>
                  </a:lnTo>
                  <a:lnTo>
                    <a:pt x="7231" y="25526"/>
                  </a:lnTo>
                  <a:lnTo>
                    <a:pt x="2151" y="31368"/>
                  </a:lnTo>
                  <a:lnTo>
                    <a:pt x="4" y="38528"/>
                  </a:lnTo>
                  <a:lnTo>
                    <a:pt x="0" y="41401"/>
                  </a:lnTo>
                  <a:lnTo>
                    <a:pt x="373" y="48132"/>
                  </a:lnTo>
                  <a:lnTo>
                    <a:pt x="21328" y="76580"/>
                  </a:lnTo>
                  <a:lnTo>
                    <a:pt x="28440" y="76072"/>
                  </a:lnTo>
                  <a:lnTo>
                    <a:pt x="35044" y="75691"/>
                  </a:lnTo>
                  <a:lnTo>
                    <a:pt x="40251" y="72770"/>
                  </a:lnTo>
                  <a:lnTo>
                    <a:pt x="44315" y="67436"/>
                  </a:lnTo>
                  <a:lnTo>
                    <a:pt x="61815" y="67436"/>
                  </a:lnTo>
                  <a:lnTo>
                    <a:pt x="61766" y="63500"/>
                  </a:lnTo>
                  <a:lnTo>
                    <a:pt x="27170" y="63500"/>
                  </a:lnTo>
                  <a:lnTo>
                    <a:pt x="24249" y="62229"/>
                  </a:lnTo>
                  <a:lnTo>
                    <a:pt x="21709" y="59689"/>
                  </a:lnTo>
                  <a:lnTo>
                    <a:pt x="19296" y="57150"/>
                  </a:lnTo>
                  <a:lnTo>
                    <a:pt x="17772" y="52958"/>
                  </a:lnTo>
                  <a:lnTo>
                    <a:pt x="17010" y="41275"/>
                  </a:lnTo>
                  <a:lnTo>
                    <a:pt x="17899" y="37083"/>
                  </a:lnTo>
                  <a:lnTo>
                    <a:pt x="21709" y="31750"/>
                  </a:lnTo>
                  <a:lnTo>
                    <a:pt x="24376" y="30352"/>
                  </a:lnTo>
                  <a:lnTo>
                    <a:pt x="27551" y="30098"/>
                  </a:lnTo>
                  <a:lnTo>
                    <a:pt x="30980" y="29971"/>
                  </a:lnTo>
                  <a:lnTo>
                    <a:pt x="54316" y="29971"/>
                  </a:lnTo>
                  <a:lnTo>
                    <a:pt x="50665" y="24891"/>
                  </a:lnTo>
                  <a:lnTo>
                    <a:pt x="45641" y="20534"/>
                  </a:lnTo>
                  <a:lnTo>
                    <a:pt x="40093" y="17557"/>
                  </a:lnTo>
                  <a:lnTo>
                    <a:pt x="34021" y="15962"/>
                  </a:lnTo>
                  <a:lnTo>
                    <a:pt x="27424" y="15747"/>
                  </a:lnTo>
                  <a:close/>
                </a:path>
                <a:path w="280669" h="108585">
                  <a:moveTo>
                    <a:pt x="54316" y="29971"/>
                  </a:moveTo>
                  <a:lnTo>
                    <a:pt x="30980" y="29971"/>
                  </a:lnTo>
                  <a:lnTo>
                    <a:pt x="34028" y="31241"/>
                  </a:lnTo>
                  <a:lnTo>
                    <a:pt x="36822" y="34162"/>
                  </a:lnTo>
                  <a:lnTo>
                    <a:pt x="39489" y="37083"/>
                  </a:lnTo>
                  <a:lnTo>
                    <a:pt x="41140" y="41401"/>
                  </a:lnTo>
                  <a:lnTo>
                    <a:pt x="41394" y="46989"/>
                  </a:lnTo>
                  <a:lnTo>
                    <a:pt x="41775" y="52069"/>
                  </a:lnTo>
                  <a:lnTo>
                    <a:pt x="40886" y="56006"/>
                  </a:lnTo>
                  <a:lnTo>
                    <a:pt x="36695" y="61467"/>
                  </a:lnTo>
                  <a:lnTo>
                    <a:pt x="33901" y="62991"/>
                  </a:lnTo>
                  <a:lnTo>
                    <a:pt x="27170" y="63500"/>
                  </a:lnTo>
                  <a:lnTo>
                    <a:pt x="61766" y="63500"/>
                  </a:lnTo>
                  <a:lnTo>
                    <a:pt x="61714" y="59308"/>
                  </a:lnTo>
                  <a:lnTo>
                    <a:pt x="60452" y="48019"/>
                  </a:lnTo>
                  <a:lnTo>
                    <a:pt x="58190" y="38528"/>
                  </a:lnTo>
                  <a:lnTo>
                    <a:pt x="54928" y="30823"/>
                  </a:lnTo>
                  <a:lnTo>
                    <a:pt x="54316" y="29971"/>
                  </a:lnTo>
                  <a:close/>
                </a:path>
                <a:path w="280669" h="108585">
                  <a:moveTo>
                    <a:pt x="95496" y="85089"/>
                  </a:moveTo>
                  <a:lnTo>
                    <a:pt x="78224" y="86232"/>
                  </a:lnTo>
                  <a:lnTo>
                    <a:pt x="79240" y="103504"/>
                  </a:lnTo>
                  <a:lnTo>
                    <a:pt x="96639" y="102361"/>
                  </a:lnTo>
                  <a:lnTo>
                    <a:pt x="95496" y="85089"/>
                  </a:lnTo>
                  <a:close/>
                </a:path>
                <a:path w="280669" h="108585">
                  <a:moveTo>
                    <a:pt x="160203" y="81152"/>
                  </a:moveTo>
                  <a:lnTo>
                    <a:pt x="143375" y="81152"/>
                  </a:lnTo>
                  <a:lnTo>
                    <a:pt x="144518" y="99313"/>
                  </a:lnTo>
                  <a:lnTo>
                    <a:pt x="161282" y="98297"/>
                  </a:lnTo>
                  <a:lnTo>
                    <a:pt x="160203" y="81152"/>
                  </a:lnTo>
                  <a:close/>
                </a:path>
                <a:path w="280669" h="108585">
                  <a:moveTo>
                    <a:pt x="155440" y="7492"/>
                  </a:moveTo>
                  <a:lnTo>
                    <a:pt x="140962" y="8508"/>
                  </a:lnTo>
                  <a:lnTo>
                    <a:pt x="105402" y="68325"/>
                  </a:lnTo>
                  <a:lnTo>
                    <a:pt x="106418" y="83565"/>
                  </a:lnTo>
                  <a:lnTo>
                    <a:pt x="143375" y="81152"/>
                  </a:lnTo>
                  <a:lnTo>
                    <a:pt x="160203" y="81152"/>
                  </a:lnTo>
                  <a:lnTo>
                    <a:pt x="160139" y="80136"/>
                  </a:lnTo>
                  <a:lnTo>
                    <a:pt x="171315" y="79375"/>
                  </a:lnTo>
                  <a:lnTo>
                    <a:pt x="170612" y="67309"/>
                  </a:lnTo>
                  <a:lnTo>
                    <a:pt x="121658" y="67309"/>
                  </a:lnTo>
                  <a:lnTo>
                    <a:pt x="140454" y="35051"/>
                  </a:lnTo>
                  <a:lnTo>
                    <a:pt x="157209" y="35051"/>
                  </a:lnTo>
                  <a:lnTo>
                    <a:pt x="155440" y="7492"/>
                  </a:lnTo>
                  <a:close/>
                </a:path>
                <a:path w="280669" h="108585">
                  <a:moveTo>
                    <a:pt x="157209" y="35051"/>
                  </a:moveTo>
                  <a:lnTo>
                    <a:pt x="140454" y="35051"/>
                  </a:lnTo>
                  <a:lnTo>
                    <a:pt x="142359" y="65912"/>
                  </a:lnTo>
                  <a:lnTo>
                    <a:pt x="121658" y="67309"/>
                  </a:lnTo>
                  <a:lnTo>
                    <a:pt x="170612" y="67309"/>
                  </a:lnTo>
                  <a:lnTo>
                    <a:pt x="170471" y="64896"/>
                  </a:lnTo>
                  <a:lnTo>
                    <a:pt x="159123" y="64896"/>
                  </a:lnTo>
                  <a:lnTo>
                    <a:pt x="157209" y="35051"/>
                  </a:lnTo>
                  <a:close/>
                </a:path>
                <a:path w="280669" h="108585">
                  <a:moveTo>
                    <a:pt x="170426" y="64134"/>
                  </a:moveTo>
                  <a:lnTo>
                    <a:pt x="159123" y="64896"/>
                  </a:lnTo>
                  <a:lnTo>
                    <a:pt x="170471" y="64896"/>
                  </a:lnTo>
                  <a:lnTo>
                    <a:pt x="170426" y="64134"/>
                  </a:lnTo>
                  <a:close/>
                </a:path>
                <a:path w="280669" h="108585">
                  <a:moveTo>
                    <a:pt x="255516" y="0"/>
                  </a:moveTo>
                  <a:lnTo>
                    <a:pt x="243070" y="761"/>
                  </a:lnTo>
                  <a:lnTo>
                    <a:pt x="201033" y="99186"/>
                  </a:lnTo>
                  <a:lnTo>
                    <a:pt x="213860" y="98297"/>
                  </a:lnTo>
                  <a:lnTo>
                    <a:pt x="255516" y="0"/>
                  </a:lnTo>
                  <a:close/>
                </a:path>
                <a:path w="280669" h="108585">
                  <a:moveTo>
                    <a:pt x="264914" y="47370"/>
                  </a:moveTo>
                  <a:lnTo>
                    <a:pt x="239768" y="64769"/>
                  </a:lnTo>
                  <a:lnTo>
                    <a:pt x="240784" y="81025"/>
                  </a:lnTo>
                  <a:lnTo>
                    <a:pt x="242943" y="86867"/>
                  </a:lnTo>
                  <a:lnTo>
                    <a:pt x="250563" y="94233"/>
                  </a:lnTo>
                  <a:lnTo>
                    <a:pt x="255643" y="95884"/>
                  </a:lnTo>
                  <a:lnTo>
                    <a:pt x="267962" y="95122"/>
                  </a:lnTo>
                  <a:lnTo>
                    <a:pt x="272661" y="92836"/>
                  </a:lnTo>
                  <a:lnTo>
                    <a:pt x="275963" y="88645"/>
                  </a:lnTo>
                  <a:lnTo>
                    <a:pt x="278337" y="85725"/>
                  </a:lnTo>
                  <a:lnTo>
                    <a:pt x="259199" y="85725"/>
                  </a:lnTo>
                  <a:lnTo>
                    <a:pt x="257675" y="84962"/>
                  </a:lnTo>
                  <a:lnTo>
                    <a:pt x="256659" y="83565"/>
                  </a:lnTo>
                  <a:lnTo>
                    <a:pt x="255135" y="81660"/>
                  </a:lnTo>
                  <a:lnTo>
                    <a:pt x="254246" y="77850"/>
                  </a:lnTo>
                  <a:lnTo>
                    <a:pt x="253484" y="66039"/>
                  </a:lnTo>
                  <a:lnTo>
                    <a:pt x="253865" y="62102"/>
                  </a:lnTo>
                  <a:lnTo>
                    <a:pt x="256024" y="58419"/>
                  </a:lnTo>
                  <a:lnTo>
                    <a:pt x="257294" y="57530"/>
                  </a:lnTo>
                  <a:lnTo>
                    <a:pt x="259199" y="57403"/>
                  </a:lnTo>
                  <a:lnTo>
                    <a:pt x="277901" y="57403"/>
                  </a:lnTo>
                  <a:lnTo>
                    <a:pt x="277487" y="56260"/>
                  </a:lnTo>
                  <a:lnTo>
                    <a:pt x="269867" y="48894"/>
                  </a:lnTo>
                  <a:lnTo>
                    <a:pt x="264914" y="47370"/>
                  </a:lnTo>
                  <a:close/>
                </a:path>
                <a:path w="280669" h="108585">
                  <a:moveTo>
                    <a:pt x="277901" y="57403"/>
                  </a:moveTo>
                  <a:lnTo>
                    <a:pt x="261104" y="57403"/>
                  </a:lnTo>
                  <a:lnTo>
                    <a:pt x="262501" y="58038"/>
                  </a:lnTo>
                  <a:lnTo>
                    <a:pt x="263644" y="59435"/>
                  </a:lnTo>
                  <a:lnTo>
                    <a:pt x="265041" y="61340"/>
                  </a:lnTo>
                  <a:lnTo>
                    <a:pt x="266057" y="65277"/>
                  </a:lnTo>
                  <a:lnTo>
                    <a:pt x="266819" y="76961"/>
                  </a:lnTo>
                  <a:lnTo>
                    <a:pt x="266311" y="81025"/>
                  </a:lnTo>
                  <a:lnTo>
                    <a:pt x="265168" y="83057"/>
                  </a:lnTo>
                  <a:lnTo>
                    <a:pt x="264279" y="84581"/>
                  </a:lnTo>
                  <a:lnTo>
                    <a:pt x="262882" y="85470"/>
                  </a:lnTo>
                  <a:lnTo>
                    <a:pt x="259199" y="85725"/>
                  </a:lnTo>
                  <a:lnTo>
                    <a:pt x="278337" y="85725"/>
                  </a:lnTo>
                  <a:lnTo>
                    <a:pt x="279265" y="84581"/>
                  </a:lnTo>
                  <a:lnTo>
                    <a:pt x="280662" y="78485"/>
                  </a:lnTo>
                  <a:lnTo>
                    <a:pt x="279646" y="62229"/>
                  </a:lnTo>
                  <a:lnTo>
                    <a:pt x="277901" y="57403"/>
                  </a:lnTo>
                  <a:close/>
                </a:path>
                <a:path w="280669" h="108585">
                  <a:moveTo>
                    <a:pt x="200906" y="3428"/>
                  </a:moveTo>
                  <a:lnTo>
                    <a:pt x="188460" y="4190"/>
                  </a:lnTo>
                  <a:lnTo>
                    <a:pt x="183761" y="6476"/>
                  </a:lnTo>
                  <a:lnTo>
                    <a:pt x="180459" y="10667"/>
                  </a:lnTo>
                  <a:lnTo>
                    <a:pt x="177157" y="14731"/>
                  </a:lnTo>
                  <a:lnTo>
                    <a:pt x="175760" y="20827"/>
                  </a:lnTo>
                  <a:lnTo>
                    <a:pt x="176776" y="37083"/>
                  </a:lnTo>
                  <a:lnTo>
                    <a:pt x="178935" y="43052"/>
                  </a:lnTo>
                  <a:lnTo>
                    <a:pt x="182745" y="46608"/>
                  </a:lnTo>
                  <a:lnTo>
                    <a:pt x="186555" y="50291"/>
                  </a:lnTo>
                  <a:lnTo>
                    <a:pt x="191635" y="51942"/>
                  </a:lnTo>
                  <a:lnTo>
                    <a:pt x="203954" y="51180"/>
                  </a:lnTo>
                  <a:lnTo>
                    <a:pt x="208653" y="48894"/>
                  </a:lnTo>
                  <a:lnTo>
                    <a:pt x="211955" y="44703"/>
                  </a:lnTo>
                  <a:lnTo>
                    <a:pt x="214329" y="41782"/>
                  </a:lnTo>
                  <a:lnTo>
                    <a:pt x="195191" y="41782"/>
                  </a:lnTo>
                  <a:lnTo>
                    <a:pt x="193667" y="41147"/>
                  </a:lnTo>
                  <a:lnTo>
                    <a:pt x="189476" y="22097"/>
                  </a:lnTo>
                  <a:lnTo>
                    <a:pt x="189857" y="18160"/>
                  </a:lnTo>
                  <a:lnTo>
                    <a:pt x="192016" y="14477"/>
                  </a:lnTo>
                  <a:lnTo>
                    <a:pt x="193413" y="13588"/>
                  </a:lnTo>
                  <a:lnTo>
                    <a:pt x="195191" y="13588"/>
                  </a:lnTo>
                  <a:lnTo>
                    <a:pt x="196969" y="13461"/>
                  </a:lnTo>
                  <a:lnTo>
                    <a:pt x="213855" y="13461"/>
                  </a:lnTo>
                  <a:lnTo>
                    <a:pt x="213479" y="12445"/>
                  </a:lnTo>
                  <a:lnTo>
                    <a:pt x="205859" y="5079"/>
                  </a:lnTo>
                  <a:lnTo>
                    <a:pt x="200906" y="3428"/>
                  </a:lnTo>
                  <a:close/>
                </a:path>
                <a:path w="280669" h="108585">
                  <a:moveTo>
                    <a:pt x="213855" y="13461"/>
                  </a:moveTo>
                  <a:lnTo>
                    <a:pt x="196969" y="13461"/>
                  </a:lnTo>
                  <a:lnTo>
                    <a:pt x="198493" y="14096"/>
                  </a:lnTo>
                  <a:lnTo>
                    <a:pt x="199636" y="15493"/>
                  </a:lnTo>
                  <a:lnTo>
                    <a:pt x="202601" y="33908"/>
                  </a:lnTo>
                  <a:lnTo>
                    <a:pt x="202303" y="37083"/>
                  </a:lnTo>
                  <a:lnTo>
                    <a:pt x="201160" y="39115"/>
                  </a:lnTo>
                  <a:lnTo>
                    <a:pt x="200271" y="40639"/>
                  </a:lnTo>
                  <a:lnTo>
                    <a:pt x="198874" y="41528"/>
                  </a:lnTo>
                  <a:lnTo>
                    <a:pt x="195191" y="41782"/>
                  </a:lnTo>
                  <a:lnTo>
                    <a:pt x="214329" y="41782"/>
                  </a:lnTo>
                  <a:lnTo>
                    <a:pt x="215257" y="40639"/>
                  </a:lnTo>
                  <a:lnTo>
                    <a:pt x="216654" y="34543"/>
                  </a:lnTo>
                  <a:lnTo>
                    <a:pt x="215638" y="18287"/>
                  </a:lnTo>
                  <a:lnTo>
                    <a:pt x="213855" y="1346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58723" y="2493264"/>
              <a:ext cx="139065" cy="139065"/>
            </a:xfrm>
            <a:custGeom>
              <a:avLst/>
              <a:gdLst/>
              <a:ahLst/>
              <a:cxnLst/>
              <a:rect l="l" t="t" r="r" b="b"/>
              <a:pathLst>
                <a:path w="139065" h="139064">
                  <a:moveTo>
                    <a:pt x="138684" y="0"/>
                  </a:moveTo>
                  <a:lnTo>
                    <a:pt x="0" y="0"/>
                  </a:lnTo>
                  <a:lnTo>
                    <a:pt x="0" y="138684"/>
                  </a:lnTo>
                  <a:lnTo>
                    <a:pt x="138684" y="138684"/>
                  </a:lnTo>
                  <a:lnTo>
                    <a:pt x="138684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object 112"/>
          <p:cNvSpPr txBox="1"/>
          <p:nvPr/>
        </p:nvSpPr>
        <p:spPr>
          <a:xfrm>
            <a:off x="9828656" y="519239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8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0516361" y="5035422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15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1239245" y="409168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60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0094721" y="5053329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14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10817732" y="4796154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27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1505438" y="3227577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 MT"/>
                <a:cs typeface="Arial MT"/>
              </a:rPr>
              <a:t>101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118" name="object 118"/>
          <p:cNvGrpSpPr/>
          <p:nvPr/>
        </p:nvGrpSpPr>
        <p:grpSpPr>
          <a:xfrm>
            <a:off x="9710928" y="2510027"/>
            <a:ext cx="1963420" cy="2658745"/>
            <a:chOff x="9710928" y="2510027"/>
            <a:chExt cx="1963420" cy="2658745"/>
          </a:xfrm>
        </p:grpSpPr>
        <p:sp>
          <p:nvSpPr>
            <p:cNvPr id="119" name="object 119"/>
            <p:cNvSpPr/>
            <p:nvPr/>
          </p:nvSpPr>
          <p:spPr>
            <a:xfrm>
              <a:off x="11011408" y="2639548"/>
              <a:ext cx="504190" cy="204470"/>
            </a:xfrm>
            <a:custGeom>
              <a:avLst/>
              <a:gdLst/>
              <a:ahLst/>
              <a:cxnLst/>
              <a:rect l="l" t="t" r="r" b="b"/>
              <a:pathLst>
                <a:path w="504190" h="204469">
                  <a:moveTo>
                    <a:pt x="312591" y="0"/>
                  </a:moveTo>
                  <a:lnTo>
                    <a:pt x="245364" y="654"/>
                  </a:lnTo>
                  <a:lnTo>
                    <a:pt x="178655" y="8562"/>
                  </a:lnTo>
                  <a:lnTo>
                    <a:pt x="119154" y="22644"/>
                  </a:lnTo>
                  <a:lnTo>
                    <a:pt x="69199" y="41770"/>
                  </a:lnTo>
                  <a:lnTo>
                    <a:pt x="31129" y="64812"/>
                  </a:lnTo>
                  <a:lnTo>
                    <a:pt x="0" y="118129"/>
                  </a:lnTo>
                  <a:lnTo>
                    <a:pt x="10712" y="144515"/>
                  </a:lnTo>
                  <a:lnTo>
                    <a:pt x="37653" y="167123"/>
                  </a:lnTo>
                  <a:lnTo>
                    <a:pt x="78358" y="185137"/>
                  </a:lnTo>
                  <a:lnTo>
                    <a:pt x="130367" y="197744"/>
                  </a:lnTo>
                  <a:lnTo>
                    <a:pt x="191217" y="204127"/>
                  </a:lnTo>
                  <a:lnTo>
                    <a:pt x="258445" y="203473"/>
                  </a:lnTo>
                  <a:lnTo>
                    <a:pt x="325153" y="195565"/>
                  </a:lnTo>
                  <a:lnTo>
                    <a:pt x="384654" y="181483"/>
                  </a:lnTo>
                  <a:lnTo>
                    <a:pt x="434609" y="162357"/>
                  </a:lnTo>
                  <a:lnTo>
                    <a:pt x="472679" y="139314"/>
                  </a:lnTo>
                  <a:lnTo>
                    <a:pt x="503809" y="85998"/>
                  </a:lnTo>
                  <a:lnTo>
                    <a:pt x="493096" y="59612"/>
                  </a:lnTo>
                  <a:lnTo>
                    <a:pt x="466155" y="37004"/>
                  </a:lnTo>
                  <a:lnTo>
                    <a:pt x="425450" y="18990"/>
                  </a:lnTo>
                  <a:lnTo>
                    <a:pt x="373441" y="6383"/>
                  </a:lnTo>
                  <a:lnTo>
                    <a:pt x="312591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11089894" y="2675762"/>
              <a:ext cx="366395" cy="118110"/>
            </a:xfrm>
            <a:custGeom>
              <a:avLst/>
              <a:gdLst/>
              <a:ahLst/>
              <a:cxnLst/>
              <a:rect l="l" t="t" r="r" b="b"/>
              <a:pathLst>
                <a:path w="366395" h="118110">
                  <a:moveTo>
                    <a:pt x="42292" y="48513"/>
                  </a:moveTo>
                  <a:lnTo>
                    <a:pt x="23875" y="48513"/>
                  </a:lnTo>
                  <a:lnTo>
                    <a:pt x="28321" y="117728"/>
                  </a:lnTo>
                  <a:lnTo>
                    <a:pt x="46608" y="116586"/>
                  </a:lnTo>
                  <a:lnTo>
                    <a:pt x="42292" y="48513"/>
                  </a:lnTo>
                  <a:close/>
                </a:path>
                <a:path w="366395" h="118110">
                  <a:moveTo>
                    <a:pt x="40512" y="20447"/>
                  </a:moveTo>
                  <a:lnTo>
                    <a:pt x="25653" y="21336"/>
                  </a:lnTo>
                  <a:lnTo>
                    <a:pt x="23875" y="27304"/>
                  </a:lnTo>
                  <a:lnTo>
                    <a:pt x="20320" y="32638"/>
                  </a:lnTo>
                  <a:lnTo>
                    <a:pt x="14985" y="37464"/>
                  </a:lnTo>
                  <a:lnTo>
                    <a:pt x="9651" y="42163"/>
                  </a:lnTo>
                  <a:lnTo>
                    <a:pt x="4699" y="45465"/>
                  </a:lnTo>
                  <a:lnTo>
                    <a:pt x="0" y="47371"/>
                  </a:lnTo>
                  <a:lnTo>
                    <a:pt x="1015" y="64008"/>
                  </a:lnTo>
                  <a:lnTo>
                    <a:pt x="7445" y="61033"/>
                  </a:lnTo>
                  <a:lnTo>
                    <a:pt x="13398" y="57451"/>
                  </a:lnTo>
                  <a:lnTo>
                    <a:pt x="18875" y="53274"/>
                  </a:lnTo>
                  <a:lnTo>
                    <a:pt x="23875" y="48513"/>
                  </a:lnTo>
                  <a:lnTo>
                    <a:pt x="42292" y="48513"/>
                  </a:lnTo>
                  <a:lnTo>
                    <a:pt x="40512" y="20447"/>
                  </a:lnTo>
                  <a:close/>
                </a:path>
                <a:path w="366395" h="118110">
                  <a:moveTo>
                    <a:pt x="108330" y="16001"/>
                  </a:moveTo>
                  <a:lnTo>
                    <a:pt x="74334" y="35004"/>
                  </a:lnTo>
                  <a:lnTo>
                    <a:pt x="70910" y="55117"/>
                  </a:lnTo>
                  <a:lnTo>
                    <a:pt x="71120" y="67437"/>
                  </a:lnTo>
                  <a:lnTo>
                    <a:pt x="82169" y="105156"/>
                  </a:lnTo>
                  <a:lnTo>
                    <a:pt x="105409" y="114426"/>
                  </a:lnTo>
                  <a:lnTo>
                    <a:pt x="114680" y="113919"/>
                  </a:lnTo>
                  <a:lnTo>
                    <a:pt x="121665" y="110109"/>
                  </a:lnTo>
                  <a:lnTo>
                    <a:pt x="126364" y="103250"/>
                  </a:lnTo>
                  <a:lnTo>
                    <a:pt x="128353" y="99440"/>
                  </a:lnTo>
                  <a:lnTo>
                    <a:pt x="102107" y="99440"/>
                  </a:lnTo>
                  <a:lnTo>
                    <a:pt x="100075" y="98806"/>
                  </a:lnTo>
                  <a:lnTo>
                    <a:pt x="96520" y="96265"/>
                  </a:lnTo>
                  <a:lnTo>
                    <a:pt x="94869" y="93599"/>
                  </a:lnTo>
                  <a:lnTo>
                    <a:pt x="93472" y="89408"/>
                  </a:lnTo>
                  <a:lnTo>
                    <a:pt x="92075" y="85344"/>
                  </a:lnTo>
                  <a:lnTo>
                    <a:pt x="91058" y="77597"/>
                  </a:lnTo>
                  <a:lnTo>
                    <a:pt x="90297" y="66294"/>
                  </a:lnTo>
                  <a:lnTo>
                    <a:pt x="89661" y="55117"/>
                  </a:lnTo>
                  <a:lnTo>
                    <a:pt x="89661" y="47116"/>
                  </a:lnTo>
                  <a:lnTo>
                    <a:pt x="90779" y="41783"/>
                  </a:lnTo>
                  <a:lnTo>
                    <a:pt x="91439" y="38481"/>
                  </a:lnTo>
                  <a:lnTo>
                    <a:pt x="92582" y="35940"/>
                  </a:lnTo>
                  <a:lnTo>
                    <a:pt x="95884" y="32892"/>
                  </a:lnTo>
                  <a:lnTo>
                    <a:pt x="97789" y="32003"/>
                  </a:lnTo>
                  <a:lnTo>
                    <a:pt x="102234" y="31750"/>
                  </a:lnTo>
                  <a:lnTo>
                    <a:pt x="126052" y="31750"/>
                  </a:lnTo>
                  <a:lnTo>
                    <a:pt x="121538" y="25146"/>
                  </a:lnTo>
                  <a:lnTo>
                    <a:pt x="115824" y="18923"/>
                  </a:lnTo>
                  <a:lnTo>
                    <a:pt x="108330" y="16001"/>
                  </a:lnTo>
                  <a:close/>
                </a:path>
                <a:path w="366395" h="118110">
                  <a:moveTo>
                    <a:pt x="126052" y="31750"/>
                  </a:moveTo>
                  <a:lnTo>
                    <a:pt x="102234" y="31750"/>
                  </a:lnTo>
                  <a:lnTo>
                    <a:pt x="104266" y="32258"/>
                  </a:lnTo>
                  <a:lnTo>
                    <a:pt x="106172" y="33654"/>
                  </a:lnTo>
                  <a:lnTo>
                    <a:pt x="107950" y="34925"/>
                  </a:lnTo>
                  <a:lnTo>
                    <a:pt x="109474" y="37591"/>
                  </a:lnTo>
                  <a:lnTo>
                    <a:pt x="110871" y="41783"/>
                  </a:lnTo>
                  <a:lnTo>
                    <a:pt x="112395" y="45847"/>
                  </a:lnTo>
                  <a:lnTo>
                    <a:pt x="113410" y="53594"/>
                  </a:lnTo>
                  <a:lnTo>
                    <a:pt x="114173" y="64897"/>
                  </a:lnTo>
                  <a:lnTo>
                    <a:pt x="114807" y="76073"/>
                  </a:lnTo>
                  <a:lnTo>
                    <a:pt x="114680" y="84074"/>
                  </a:lnTo>
                  <a:lnTo>
                    <a:pt x="102107" y="99440"/>
                  </a:lnTo>
                  <a:lnTo>
                    <a:pt x="128353" y="99440"/>
                  </a:lnTo>
                  <a:lnTo>
                    <a:pt x="130081" y="96131"/>
                  </a:lnTo>
                  <a:lnTo>
                    <a:pt x="132476" y="87153"/>
                  </a:lnTo>
                  <a:lnTo>
                    <a:pt x="133562" y="76319"/>
                  </a:lnTo>
                  <a:lnTo>
                    <a:pt x="133350" y="63626"/>
                  </a:lnTo>
                  <a:lnTo>
                    <a:pt x="131968" y="51006"/>
                  </a:lnTo>
                  <a:lnTo>
                    <a:pt x="129540" y="40386"/>
                  </a:lnTo>
                  <a:lnTo>
                    <a:pt x="126052" y="31750"/>
                  </a:lnTo>
                  <a:close/>
                </a:path>
                <a:path w="366395" h="118110">
                  <a:moveTo>
                    <a:pt x="169799" y="90297"/>
                  </a:moveTo>
                  <a:lnTo>
                    <a:pt x="151510" y="91439"/>
                  </a:lnTo>
                  <a:lnTo>
                    <a:pt x="152653" y="109854"/>
                  </a:lnTo>
                  <a:lnTo>
                    <a:pt x="171069" y="108585"/>
                  </a:lnTo>
                  <a:lnTo>
                    <a:pt x="169799" y="90297"/>
                  </a:lnTo>
                  <a:close/>
                </a:path>
                <a:path w="366395" h="118110">
                  <a:moveTo>
                    <a:pt x="219075" y="9016"/>
                  </a:moveTo>
                  <a:lnTo>
                    <a:pt x="182499" y="28575"/>
                  </a:lnTo>
                  <a:lnTo>
                    <a:pt x="182426" y="29972"/>
                  </a:lnTo>
                  <a:lnTo>
                    <a:pt x="182752" y="36067"/>
                  </a:lnTo>
                  <a:lnTo>
                    <a:pt x="183133" y="40259"/>
                  </a:lnTo>
                  <a:lnTo>
                    <a:pt x="184403" y="44069"/>
                  </a:lnTo>
                  <a:lnTo>
                    <a:pt x="186816" y="47371"/>
                  </a:lnTo>
                  <a:lnTo>
                    <a:pt x="189102" y="50800"/>
                  </a:lnTo>
                  <a:lnTo>
                    <a:pt x="192785" y="53339"/>
                  </a:lnTo>
                  <a:lnTo>
                    <a:pt x="197611" y="54990"/>
                  </a:lnTo>
                  <a:lnTo>
                    <a:pt x="192277" y="57785"/>
                  </a:lnTo>
                  <a:lnTo>
                    <a:pt x="188467" y="61340"/>
                  </a:lnTo>
                  <a:lnTo>
                    <a:pt x="186181" y="65786"/>
                  </a:lnTo>
                  <a:lnTo>
                    <a:pt x="183896" y="70358"/>
                  </a:lnTo>
                  <a:lnTo>
                    <a:pt x="182879" y="75184"/>
                  </a:lnTo>
                  <a:lnTo>
                    <a:pt x="183260" y="80390"/>
                  </a:lnTo>
                  <a:lnTo>
                    <a:pt x="183769" y="89788"/>
                  </a:lnTo>
                  <a:lnTo>
                    <a:pt x="187705" y="96900"/>
                  </a:lnTo>
                  <a:lnTo>
                    <a:pt x="194945" y="101981"/>
                  </a:lnTo>
                  <a:lnTo>
                    <a:pt x="201040" y="106172"/>
                  </a:lnTo>
                  <a:lnTo>
                    <a:pt x="208406" y="107950"/>
                  </a:lnTo>
                  <a:lnTo>
                    <a:pt x="226440" y="106807"/>
                  </a:lnTo>
                  <a:lnTo>
                    <a:pt x="233806" y="103504"/>
                  </a:lnTo>
                  <a:lnTo>
                    <a:pt x="239013" y="97662"/>
                  </a:lnTo>
                  <a:lnTo>
                    <a:pt x="243420" y="92837"/>
                  </a:lnTo>
                  <a:lnTo>
                    <a:pt x="211962" y="92837"/>
                  </a:lnTo>
                  <a:lnTo>
                    <a:pt x="208660" y="91694"/>
                  </a:lnTo>
                  <a:lnTo>
                    <a:pt x="203073" y="86360"/>
                  </a:lnTo>
                  <a:lnTo>
                    <a:pt x="201549" y="82550"/>
                  </a:lnTo>
                  <a:lnTo>
                    <a:pt x="200913" y="73787"/>
                  </a:lnTo>
                  <a:lnTo>
                    <a:pt x="201802" y="70358"/>
                  </a:lnTo>
                  <a:lnTo>
                    <a:pt x="203834" y="67183"/>
                  </a:lnTo>
                  <a:lnTo>
                    <a:pt x="205866" y="63881"/>
                  </a:lnTo>
                  <a:lnTo>
                    <a:pt x="209041" y="62229"/>
                  </a:lnTo>
                  <a:lnTo>
                    <a:pt x="213613" y="61849"/>
                  </a:lnTo>
                  <a:lnTo>
                    <a:pt x="217424" y="61595"/>
                  </a:lnTo>
                  <a:lnTo>
                    <a:pt x="241046" y="61595"/>
                  </a:lnTo>
                  <a:lnTo>
                    <a:pt x="238125" y="57658"/>
                  </a:lnTo>
                  <a:lnTo>
                    <a:pt x="233806" y="54863"/>
                  </a:lnTo>
                  <a:lnTo>
                    <a:pt x="228346" y="53086"/>
                  </a:lnTo>
                  <a:lnTo>
                    <a:pt x="232409" y="50926"/>
                  </a:lnTo>
                  <a:lnTo>
                    <a:pt x="235584" y="48133"/>
                  </a:lnTo>
                  <a:lnTo>
                    <a:pt x="236005" y="47371"/>
                  </a:lnTo>
                  <a:lnTo>
                    <a:pt x="208914" y="47371"/>
                  </a:lnTo>
                  <a:lnTo>
                    <a:pt x="206121" y="46609"/>
                  </a:lnTo>
                  <a:lnTo>
                    <a:pt x="201675" y="42672"/>
                  </a:lnTo>
                  <a:lnTo>
                    <a:pt x="200532" y="40004"/>
                  </a:lnTo>
                  <a:lnTo>
                    <a:pt x="200025" y="32892"/>
                  </a:lnTo>
                  <a:lnTo>
                    <a:pt x="200913" y="29972"/>
                  </a:lnTo>
                  <a:lnTo>
                    <a:pt x="204850" y="25526"/>
                  </a:lnTo>
                  <a:lnTo>
                    <a:pt x="207517" y="24384"/>
                  </a:lnTo>
                  <a:lnTo>
                    <a:pt x="214502" y="23875"/>
                  </a:lnTo>
                  <a:lnTo>
                    <a:pt x="239188" y="23875"/>
                  </a:lnTo>
                  <a:lnTo>
                    <a:pt x="236981" y="19558"/>
                  </a:lnTo>
                  <a:lnTo>
                    <a:pt x="231648" y="15239"/>
                  </a:lnTo>
                  <a:lnTo>
                    <a:pt x="226313" y="10795"/>
                  </a:lnTo>
                  <a:lnTo>
                    <a:pt x="219075" y="9016"/>
                  </a:lnTo>
                  <a:close/>
                </a:path>
                <a:path w="366395" h="118110">
                  <a:moveTo>
                    <a:pt x="241046" y="61595"/>
                  </a:moveTo>
                  <a:lnTo>
                    <a:pt x="217424" y="61595"/>
                  </a:lnTo>
                  <a:lnTo>
                    <a:pt x="220725" y="62737"/>
                  </a:lnTo>
                  <a:lnTo>
                    <a:pt x="226186" y="67945"/>
                  </a:lnTo>
                  <a:lnTo>
                    <a:pt x="227710" y="71374"/>
                  </a:lnTo>
                  <a:lnTo>
                    <a:pt x="228219" y="81025"/>
                  </a:lnTo>
                  <a:lnTo>
                    <a:pt x="227329" y="85089"/>
                  </a:lnTo>
                  <a:lnTo>
                    <a:pt x="222630" y="90804"/>
                  </a:lnTo>
                  <a:lnTo>
                    <a:pt x="219582" y="92456"/>
                  </a:lnTo>
                  <a:lnTo>
                    <a:pt x="215773" y="92583"/>
                  </a:lnTo>
                  <a:lnTo>
                    <a:pt x="211962" y="92837"/>
                  </a:lnTo>
                  <a:lnTo>
                    <a:pt x="243420" y="92837"/>
                  </a:lnTo>
                  <a:lnTo>
                    <a:pt x="244348" y="91821"/>
                  </a:lnTo>
                  <a:lnTo>
                    <a:pt x="246760" y="84327"/>
                  </a:lnTo>
                  <a:lnTo>
                    <a:pt x="246153" y="75946"/>
                  </a:lnTo>
                  <a:lnTo>
                    <a:pt x="245872" y="70231"/>
                  </a:lnTo>
                  <a:lnTo>
                    <a:pt x="244094" y="65532"/>
                  </a:lnTo>
                  <a:lnTo>
                    <a:pt x="241046" y="61595"/>
                  </a:lnTo>
                  <a:close/>
                </a:path>
                <a:path w="366395" h="118110">
                  <a:moveTo>
                    <a:pt x="239188" y="23875"/>
                  </a:moveTo>
                  <a:lnTo>
                    <a:pt x="214502" y="23875"/>
                  </a:lnTo>
                  <a:lnTo>
                    <a:pt x="217297" y="24764"/>
                  </a:lnTo>
                  <a:lnTo>
                    <a:pt x="219455" y="26670"/>
                  </a:lnTo>
                  <a:lnTo>
                    <a:pt x="221741" y="28575"/>
                  </a:lnTo>
                  <a:lnTo>
                    <a:pt x="222884" y="31369"/>
                  </a:lnTo>
                  <a:lnTo>
                    <a:pt x="223392" y="38481"/>
                  </a:lnTo>
                  <a:lnTo>
                    <a:pt x="222503" y="41401"/>
                  </a:lnTo>
                  <a:lnTo>
                    <a:pt x="208914" y="47371"/>
                  </a:lnTo>
                  <a:lnTo>
                    <a:pt x="236005" y="47371"/>
                  </a:lnTo>
                  <a:lnTo>
                    <a:pt x="237616" y="44450"/>
                  </a:lnTo>
                  <a:lnTo>
                    <a:pt x="239649" y="40894"/>
                  </a:lnTo>
                  <a:lnTo>
                    <a:pt x="240537" y="36829"/>
                  </a:lnTo>
                  <a:lnTo>
                    <a:pt x="239902" y="25273"/>
                  </a:lnTo>
                  <a:lnTo>
                    <a:pt x="239188" y="23875"/>
                  </a:lnTo>
                  <a:close/>
                </a:path>
                <a:path w="366395" h="118110">
                  <a:moveTo>
                    <a:pt x="339216" y="0"/>
                  </a:moveTo>
                  <a:lnTo>
                    <a:pt x="326008" y="888"/>
                  </a:lnTo>
                  <a:lnTo>
                    <a:pt x="281431" y="105283"/>
                  </a:lnTo>
                  <a:lnTo>
                    <a:pt x="295021" y="104394"/>
                  </a:lnTo>
                  <a:lnTo>
                    <a:pt x="339216" y="0"/>
                  </a:lnTo>
                  <a:close/>
                </a:path>
                <a:path w="366395" h="118110">
                  <a:moveTo>
                    <a:pt x="349250" y="50291"/>
                  </a:moveTo>
                  <a:lnTo>
                    <a:pt x="336041" y="51053"/>
                  </a:lnTo>
                  <a:lnTo>
                    <a:pt x="331088" y="53466"/>
                  </a:lnTo>
                  <a:lnTo>
                    <a:pt x="324103" y="62229"/>
                  </a:lnTo>
                  <a:lnTo>
                    <a:pt x="322579" y="68707"/>
                  </a:lnTo>
                  <a:lnTo>
                    <a:pt x="323087" y="77342"/>
                  </a:lnTo>
                  <a:lnTo>
                    <a:pt x="323723" y="85978"/>
                  </a:lnTo>
                  <a:lnTo>
                    <a:pt x="326008" y="92201"/>
                  </a:lnTo>
                  <a:lnTo>
                    <a:pt x="334009" y="99949"/>
                  </a:lnTo>
                  <a:lnTo>
                    <a:pt x="339344" y="101726"/>
                  </a:lnTo>
                  <a:lnTo>
                    <a:pt x="346075" y="101346"/>
                  </a:lnTo>
                  <a:lnTo>
                    <a:pt x="352551" y="100837"/>
                  </a:lnTo>
                  <a:lnTo>
                    <a:pt x="357504" y="98551"/>
                  </a:lnTo>
                  <a:lnTo>
                    <a:pt x="360933" y="94107"/>
                  </a:lnTo>
                  <a:lnTo>
                    <a:pt x="363548" y="90932"/>
                  </a:lnTo>
                  <a:lnTo>
                    <a:pt x="343153" y="90932"/>
                  </a:lnTo>
                  <a:lnTo>
                    <a:pt x="341629" y="90170"/>
                  </a:lnTo>
                  <a:lnTo>
                    <a:pt x="340359" y="88646"/>
                  </a:lnTo>
                  <a:lnTo>
                    <a:pt x="338835" y="86613"/>
                  </a:lnTo>
                  <a:lnTo>
                    <a:pt x="337820" y="82550"/>
                  </a:lnTo>
                  <a:lnTo>
                    <a:pt x="337057" y="70103"/>
                  </a:lnTo>
                  <a:lnTo>
                    <a:pt x="337438" y="65912"/>
                  </a:lnTo>
                  <a:lnTo>
                    <a:pt x="338835" y="63626"/>
                  </a:lnTo>
                  <a:lnTo>
                    <a:pt x="339725" y="61975"/>
                  </a:lnTo>
                  <a:lnTo>
                    <a:pt x="341249" y="61087"/>
                  </a:lnTo>
                  <a:lnTo>
                    <a:pt x="345058" y="60833"/>
                  </a:lnTo>
                  <a:lnTo>
                    <a:pt x="362958" y="60833"/>
                  </a:lnTo>
                  <a:lnTo>
                    <a:pt x="362584" y="59816"/>
                  </a:lnTo>
                  <a:lnTo>
                    <a:pt x="354456" y="51942"/>
                  </a:lnTo>
                  <a:lnTo>
                    <a:pt x="349250" y="50291"/>
                  </a:lnTo>
                  <a:close/>
                </a:path>
                <a:path w="366395" h="118110">
                  <a:moveTo>
                    <a:pt x="362958" y="60833"/>
                  </a:moveTo>
                  <a:lnTo>
                    <a:pt x="345058" y="60833"/>
                  </a:lnTo>
                  <a:lnTo>
                    <a:pt x="346709" y="61595"/>
                  </a:lnTo>
                  <a:lnTo>
                    <a:pt x="349376" y="65150"/>
                  </a:lnTo>
                  <a:lnTo>
                    <a:pt x="350392" y="69214"/>
                  </a:lnTo>
                  <a:lnTo>
                    <a:pt x="351154" y="81661"/>
                  </a:lnTo>
                  <a:lnTo>
                    <a:pt x="350774" y="85978"/>
                  </a:lnTo>
                  <a:lnTo>
                    <a:pt x="349376" y="88137"/>
                  </a:lnTo>
                  <a:lnTo>
                    <a:pt x="348487" y="89788"/>
                  </a:lnTo>
                  <a:lnTo>
                    <a:pt x="346963" y="90677"/>
                  </a:lnTo>
                  <a:lnTo>
                    <a:pt x="343153" y="90932"/>
                  </a:lnTo>
                  <a:lnTo>
                    <a:pt x="363548" y="90932"/>
                  </a:lnTo>
                  <a:lnTo>
                    <a:pt x="364489" y="89788"/>
                  </a:lnTo>
                  <a:lnTo>
                    <a:pt x="366013" y="83185"/>
                  </a:lnTo>
                  <a:lnTo>
                    <a:pt x="365378" y="74549"/>
                  </a:lnTo>
                  <a:lnTo>
                    <a:pt x="364871" y="66039"/>
                  </a:lnTo>
                  <a:lnTo>
                    <a:pt x="362958" y="60833"/>
                  </a:lnTo>
                  <a:close/>
                </a:path>
                <a:path w="366395" h="118110">
                  <a:moveTo>
                    <a:pt x="281304" y="3683"/>
                  </a:moveTo>
                  <a:lnTo>
                    <a:pt x="274574" y="4190"/>
                  </a:lnTo>
                  <a:lnTo>
                    <a:pt x="268224" y="4572"/>
                  </a:lnTo>
                  <a:lnTo>
                    <a:pt x="263144" y="6985"/>
                  </a:lnTo>
                  <a:lnTo>
                    <a:pt x="256158" y="15748"/>
                  </a:lnTo>
                  <a:lnTo>
                    <a:pt x="254761" y="22225"/>
                  </a:lnTo>
                  <a:lnTo>
                    <a:pt x="255777" y="39370"/>
                  </a:lnTo>
                  <a:lnTo>
                    <a:pt x="258063" y="45720"/>
                  </a:lnTo>
                  <a:lnTo>
                    <a:pt x="262127" y="49529"/>
                  </a:lnTo>
                  <a:lnTo>
                    <a:pt x="266191" y="53466"/>
                  </a:lnTo>
                  <a:lnTo>
                    <a:pt x="271525" y="55117"/>
                  </a:lnTo>
                  <a:lnTo>
                    <a:pt x="284606" y="54356"/>
                  </a:lnTo>
                  <a:lnTo>
                    <a:pt x="289559" y="51942"/>
                  </a:lnTo>
                  <a:lnTo>
                    <a:pt x="293115" y="47498"/>
                  </a:lnTo>
                  <a:lnTo>
                    <a:pt x="295730" y="44323"/>
                  </a:lnTo>
                  <a:lnTo>
                    <a:pt x="275208" y="44323"/>
                  </a:lnTo>
                  <a:lnTo>
                    <a:pt x="273684" y="43687"/>
                  </a:lnTo>
                  <a:lnTo>
                    <a:pt x="272541" y="42163"/>
                  </a:lnTo>
                  <a:lnTo>
                    <a:pt x="270890" y="40132"/>
                  </a:lnTo>
                  <a:lnTo>
                    <a:pt x="270001" y="35940"/>
                  </a:lnTo>
                  <a:lnTo>
                    <a:pt x="269621" y="29717"/>
                  </a:lnTo>
                  <a:lnTo>
                    <a:pt x="269112" y="23495"/>
                  </a:lnTo>
                  <a:lnTo>
                    <a:pt x="277240" y="14350"/>
                  </a:lnTo>
                  <a:lnTo>
                    <a:pt x="295083" y="14350"/>
                  </a:lnTo>
                  <a:lnTo>
                    <a:pt x="294639" y="13208"/>
                  </a:lnTo>
                  <a:lnTo>
                    <a:pt x="286638" y="5461"/>
                  </a:lnTo>
                  <a:lnTo>
                    <a:pt x="281304" y="3683"/>
                  </a:lnTo>
                  <a:close/>
                </a:path>
                <a:path w="366395" h="118110">
                  <a:moveTo>
                    <a:pt x="295083" y="14350"/>
                  </a:moveTo>
                  <a:lnTo>
                    <a:pt x="277240" y="14350"/>
                  </a:lnTo>
                  <a:lnTo>
                    <a:pt x="278764" y="14986"/>
                  </a:lnTo>
                  <a:lnTo>
                    <a:pt x="280034" y="16510"/>
                  </a:lnTo>
                  <a:lnTo>
                    <a:pt x="281558" y="18541"/>
                  </a:lnTo>
                  <a:lnTo>
                    <a:pt x="282448" y="22733"/>
                  </a:lnTo>
                  <a:lnTo>
                    <a:pt x="282955" y="28956"/>
                  </a:lnTo>
                  <a:lnTo>
                    <a:pt x="283336" y="35178"/>
                  </a:lnTo>
                  <a:lnTo>
                    <a:pt x="282828" y="39370"/>
                  </a:lnTo>
                  <a:lnTo>
                    <a:pt x="281558" y="41528"/>
                  </a:lnTo>
                  <a:lnTo>
                    <a:pt x="280670" y="43179"/>
                  </a:lnTo>
                  <a:lnTo>
                    <a:pt x="279146" y="44069"/>
                  </a:lnTo>
                  <a:lnTo>
                    <a:pt x="275208" y="44323"/>
                  </a:lnTo>
                  <a:lnTo>
                    <a:pt x="295730" y="44323"/>
                  </a:lnTo>
                  <a:lnTo>
                    <a:pt x="296672" y="43179"/>
                  </a:lnTo>
                  <a:lnTo>
                    <a:pt x="298069" y="36702"/>
                  </a:lnTo>
                  <a:lnTo>
                    <a:pt x="297052" y="19431"/>
                  </a:lnTo>
                  <a:lnTo>
                    <a:pt x="295083" y="14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9873996" y="2709671"/>
              <a:ext cx="1797050" cy="2456180"/>
            </a:xfrm>
            <a:custGeom>
              <a:avLst/>
              <a:gdLst/>
              <a:ahLst/>
              <a:cxnLst/>
              <a:rect l="l" t="t" r="r" b="b"/>
              <a:pathLst>
                <a:path w="1797050" h="2456179">
                  <a:moveTo>
                    <a:pt x="3048" y="2455672"/>
                  </a:moveTo>
                  <a:lnTo>
                    <a:pt x="4699" y="804672"/>
                  </a:lnTo>
                </a:path>
                <a:path w="1797050" h="2456179">
                  <a:moveTo>
                    <a:pt x="1420368" y="1387220"/>
                  </a:moveTo>
                  <a:lnTo>
                    <a:pt x="1421892" y="731519"/>
                  </a:lnTo>
                </a:path>
                <a:path w="1797050" h="2456179">
                  <a:moveTo>
                    <a:pt x="0" y="812545"/>
                  </a:moveTo>
                  <a:lnTo>
                    <a:pt x="1420749" y="731519"/>
                  </a:lnTo>
                </a:path>
                <a:path w="1797050" h="2456179">
                  <a:moveTo>
                    <a:pt x="303275" y="2386329"/>
                  </a:moveTo>
                  <a:lnTo>
                    <a:pt x="304800" y="106679"/>
                  </a:lnTo>
                </a:path>
                <a:path w="1797050" h="2456179">
                  <a:moveTo>
                    <a:pt x="1795272" y="542925"/>
                  </a:moveTo>
                  <a:lnTo>
                    <a:pt x="1796796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10319258" y="3406523"/>
              <a:ext cx="481965" cy="202565"/>
            </a:xfrm>
            <a:custGeom>
              <a:avLst/>
              <a:gdLst/>
              <a:ahLst/>
              <a:cxnLst/>
              <a:rect l="l" t="t" r="r" b="b"/>
              <a:pathLst>
                <a:path w="481965" h="202564">
                  <a:moveTo>
                    <a:pt x="298598" y="0"/>
                  </a:moveTo>
                  <a:lnTo>
                    <a:pt x="234315" y="505"/>
                  </a:lnTo>
                  <a:lnTo>
                    <a:pt x="170541" y="8195"/>
                  </a:lnTo>
                  <a:lnTo>
                    <a:pt x="113679" y="22015"/>
                  </a:lnTo>
                  <a:lnTo>
                    <a:pt x="65960" y="40859"/>
                  </a:lnTo>
                  <a:lnTo>
                    <a:pt x="29619" y="63619"/>
                  </a:lnTo>
                  <a:lnTo>
                    <a:pt x="0" y="116456"/>
                  </a:lnTo>
                  <a:lnTo>
                    <a:pt x="10308" y="142674"/>
                  </a:lnTo>
                  <a:lnTo>
                    <a:pt x="36110" y="165163"/>
                  </a:lnTo>
                  <a:lnTo>
                    <a:pt x="75056" y="183115"/>
                  </a:lnTo>
                  <a:lnTo>
                    <a:pt x="124798" y="195723"/>
                  </a:lnTo>
                  <a:lnTo>
                    <a:pt x="182985" y="202178"/>
                  </a:lnTo>
                  <a:lnTo>
                    <a:pt x="247269" y="201673"/>
                  </a:lnTo>
                  <a:lnTo>
                    <a:pt x="311042" y="193983"/>
                  </a:lnTo>
                  <a:lnTo>
                    <a:pt x="367904" y="180158"/>
                  </a:lnTo>
                  <a:lnTo>
                    <a:pt x="415623" y="161303"/>
                  </a:lnTo>
                  <a:lnTo>
                    <a:pt x="451964" y="138521"/>
                  </a:lnTo>
                  <a:lnTo>
                    <a:pt x="481584" y="85595"/>
                  </a:lnTo>
                  <a:lnTo>
                    <a:pt x="471275" y="59431"/>
                  </a:lnTo>
                  <a:lnTo>
                    <a:pt x="445473" y="36978"/>
                  </a:lnTo>
                  <a:lnTo>
                    <a:pt x="406527" y="19047"/>
                  </a:lnTo>
                  <a:lnTo>
                    <a:pt x="356785" y="6451"/>
                  </a:lnTo>
                  <a:lnTo>
                    <a:pt x="298598" y="0"/>
                  </a:lnTo>
                  <a:close/>
                </a:path>
              </a:pathLst>
            </a:custGeom>
            <a:solidFill>
              <a:srgbClr val="C5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10368534" y="3445763"/>
              <a:ext cx="366395" cy="118110"/>
            </a:xfrm>
            <a:custGeom>
              <a:avLst/>
              <a:gdLst/>
              <a:ahLst/>
              <a:cxnLst/>
              <a:rect l="l" t="t" r="r" b="b"/>
              <a:pathLst>
                <a:path w="366395" h="118110">
                  <a:moveTo>
                    <a:pt x="42300" y="48513"/>
                  </a:moveTo>
                  <a:lnTo>
                    <a:pt x="23875" y="48513"/>
                  </a:lnTo>
                  <a:lnTo>
                    <a:pt x="28321" y="117728"/>
                  </a:lnTo>
                  <a:lnTo>
                    <a:pt x="46609" y="116459"/>
                  </a:lnTo>
                  <a:lnTo>
                    <a:pt x="42300" y="48513"/>
                  </a:lnTo>
                  <a:close/>
                </a:path>
                <a:path w="366395" h="118110">
                  <a:moveTo>
                    <a:pt x="40513" y="20320"/>
                  </a:moveTo>
                  <a:lnTo>
                    <a:pt x="25526" y="21336"/>
                  </a:lnTo>
                  <a:lnTo>
                    <a:pt x="23875" y="27305"/>
                  </a:lnTo>
                  <a:lnTo>
                    <a:pt x="20320" y="32638"/>
                  </a:lnTo>
                  <a:lnTo>
                    <a:pt x="9651" y="42037"/>
                  </a:lnTo>
                  <a:lnTo>
                    <a:pt x="4572" y="45338"/>
                  </a:lnTo>
                  <a:lnTo>
                    <a:pt x="0" y="47244"/>
                  </a:lnTo>
                  <a:lnTo>
                    <a:pt x="1016" y="63881"/>
                  </a:lnTo>
                  <a:lnTo>
                    <a:pt x="7445" y="60926"/>
                  </a:lnTo>
                  <a:lnTo>
                    <a:pt x="13398" y="57388"/>
                  </a:lnTo>
                  <a:lnTo>
                    <a:pt x="18875" y="53254"/>
                  </a:lnTo>
                  <a:lnTo>
                    <a:pt x="23875" y="48513"/>
                  </a:lnTo>
                  <a:lnTo>
                    <a:pt x="42300" y="48513"/>
                  </a:lnTo>
                  <a:lnTo>
                    <a:pt x="40513" y="20320"/>
                  </a:lnTo>
                  <a:close/>
                </a:path>
                <a:path w="366395" h="118110">
                  <a:moveTo>
                    <a:pt x="116847" y="43687"/>
                  </a:moveTo>
                  <a:lnTo>
                    <a:pt x="98425" y="43687"/>
                  </a:lnTo>
                  <a:lnTo>
                    <a:pt x="102743" y="112902"/>
                  </a:lnTo>
                  <a:lnTo>
                    <a:pt x="121158" y="111760"/>
                  </a:lnTo>
                  <a:lnTo>
                    <a:pt x="116847" y="43687"/>
                  </a:lnTo>
                  <a:close/>
                </a:path>
                <a:path w="366395" h="118110">
                  <a:moveTo>
                    <a:pt x="115062" y="15494"/>
                  </a:moveTo>
                  <a:lnTo>
                    <a:pt x="100075" y="16510"/>
                  </a:lnTo>
                  <a:lnTo>
                    <a:pt x="98425" y="22478"/>
                  </a:lnTo>
                  <a:lnTo>
                    <a:pt x="94869" y="27812"/>
                  </a:lnTo>
                  <a:lnTo>
                    <a:pt x="89535" y="32512"/>
                  </a:lnTo>
                  <a:lnTo>
                    <a:pt x="84200" y="37337"/>
                  </a:lnTo>
                  <a:lnTo>
                    <a:pt x="79121" y="40639"/>
                  </a:lnTo>
                  <a:lnTo>
                    <a:pt x="74422" y="42545"/>
                  </a:lnTo>
                  <a:lnTo>
                    <a:pt x="75565" y="59182"/>
                  </a:lnTo>
                  <a:lnTo>
                    <a:pt x="81994" y="56207"/>
                  </a:lnTo>
                  <a:lnTo>
                    <a:pt x="87947" y="52625"/>
                  </a:lnTo>
                  <a:lnTo>
                    <a:pt x="93424" y="48448"/>
                  </a:lnTo>
                  <a:lnTo>
                    <a:pt x="98425" y="43687"/>
                  </a:lnTo>
                  <a:lnTo>
                    <a:pt x="116847" y="43687"/>
                  </a:lnTo>
                  <a:lnTo>
                    <a:pt x="115062" y="15494"/>
                  </a:lnTo>
                  <a:close/>
                </a:path>
                <a:path w="366395" h="118110">
                  <a:moveTo>
                    <a:pt x="169799" y="90170"/>
                  </a:moveTo>
                  <a:lnTo>
                    <a:pt x="151384" y="91312"/>
                  </a:lnTo>
                  <a:lnTo>
                    <a:pt x="152654" y="109727"/>
                  </a:lnTo>
                  <a:lnTo>
                    <a:pt x="170942" y="108585"/>
                  </a:lnTo>
                  <a:lnTo>
                    <a:pt x="169799" y="90170"/>
                  </a:lnTo>
                  <a:close/>
                </a:path>
                <a:path w="366395" h="118110">
                  <a:moveTo>
                    <a:pt x="241191" y="24384"/>
                  </a:moveTo>
                  <a:lnTo>
                    <a:pt x="215011" y="24384"/>
                  </a:lnTo>
                  <a:lnTo>
                    <a:pt x="218186" y="25400"/>
                  </a:lnTo>
                  <a:lnTo>
                    <a:pt x="220472" y="27432"/>
                  </a:lnTo>
                  <a:lnTo>
                    <a:pt x="222885" y="29463"/>
                  </a:lnTo>
                  <a:lnTo>
                    <a:pt x="224155" y="32512"/>
                  </a:lnTo>
                  <a:lnTo>
                    <a:pt x="224540" y="38481"/>
                  </a:lnTo>
                  <a:lnTo>
                    <a:pt x="224629" y="40512"/>
                  </a:lnTo>
                  <a:lnTo>
                    <a:pt x="223647" y="44196"/>
                  </a:lnTo>
                  <a:lnTo>
                    <a:pt x="221361" y="48133"/>
                  </a:lnTo>
                  <a:lnTo>
                    <a:pt x="219710" y="50926"/>
                  </a:lnTo>
                  <a:lnTo>
                    <a:pt x="214884" y="56514"/>
                  </a:lnTo>
                  <a:lnTo>
                    <a:pt x="207137" y="64770"/>
                  </a:lnTo>
                  <a:lnTo>
                    <a:pt x="200497" y="72007"/>
                  </a:lnTo>
                  <a:lnTo>
                    <a:pt x="182880" y="107823"/>
                  </a:lnTo>
                  <a:lnTo>
                    <a:pt x="247269" y="103632"/>
                  </a:lnTo>
                  <a:lnTo>
                    <a:pt x="246279" y="88900"/>
                  </a:lnTo>
                  <a:lnTo>
                    <a:pt x="209676" y="88900"/>
                  </a:lnTo>
                  <a:lnTo>
                    <a:pt x="210566" y="87249"/>
                  </a:lnTo>
                  <a:lnTo>
                    <a:pt x="223393" y="72389"/>
                  </a:lnTo>
                  <a:lnTo>
                    <a:pt x="228854" y="66675"/>
                  </a:lnTo>
                  <a:lnTo>
                    <a:pt x="232664" y="62357"/>
                  </a:lnTo>
                  <a:lnTo>
                    <a:pt x="234696" y="59309"/>
                  </a:lnTo>
                  <a:lnTo>
                    <a:pt x="237744" y="54863"/>
                  </a:lnTo>
                  <a:lnTo>
                    <a:pt x="239902" y="50673"/>
                  </a:lnTo>
                  <a:lnTo>
                    <a:pt x="241173" y="46609"/>
                  </a:lnTo>
                  <a:lnTo>
                    <a:pt x="242570" y="42672"/>
                  </a:lnTo>
                  <a:lnTo>
                    <a:pt x="243077" y="38481"/>
                  </a:lnTo>
                  <a:lnTo>
                    <a:pt x="242316" y="26543"/>
                  </a:lnTo>
                  <a:lnTo>
                    <a:pt x="241191" y="24384"/>
                  </a:lnTo>
                  <a:close/>
                </a:path>
                <a:path w="366395" h="118110">
                  <a:moveTo>
                    <a:pt x="246125" y="86613"/>
                  </a:moveTo>
                  <a:lnTo>
                    <a:pt x="209676" y="88900"/>
                  </a:lnTo>
                  <a:lnTo>
                    <a:pt x="246279" y="88900"/>
                  </a:lnTo>
                  <a:lnTo>
                    <a:pt x="246125" y="86613"/>
                  </a:lnTo>
                  <a:close/>
                </a:path>
                <a:path w="366395" h="118110">
                  <a:moveTo>
                    <a:pt x="220091" y="8889"/>
                  </a:moveTo>
                  <a:lnTo>
                    <a:pt x="184023" y="22225"/>
                  </a:lnTo>
                  <a:lnTo>
                    <a:pt x="180594" y="39877"/>
                  </a:lnTo>
                  <a:lnTo>
                    <a:pt x="199009" y="40512"/>
                  </a:lnTo>
                  <a:lnTo>
                    <a:pt x="199136" y="35051"/>
                  </a:lnTo>
                  <a:lnTo>
                    <a:pt x="200151" y="31241"/>
                  </a:lnTo>
                  <a:lnTo>
                    <a:pt x="204343" y="26288"/>
                  </a:lnTo>
                  <a:lnTo>
                    <a:pt x="207391" y="24891"/>
                  </a:lnTo>
                  <a:lnTo>
                    <a:pt x="215011" y="24384"/>
                  </a:lnTo>
                  <a:lnTo>
                    <a:pt x="241191" y="24384"/>
                  </a:lnTo>
                  <a:lnTo>
                    <a:pt x="239141" y="20447"/>
                  </a:lnTo>
                  <a:lnTo>
                    <a:pt x="233425" y="15621"/>
                  </a:lnTo>
                  <a:lnTo>
                    <a:pt x="227711" y="10922"/>
                  </a:lnTo>
                  <a:lnTo>
                    <a:pt x="220091" y="8889"/>
                  </a:lnTo>
                  <a:close/>
                </a:path>
                <a:path w="366395" h="118110">
                  <a:moveTo>
                    <a:pt x="339217" y="0"/>
                  </a:moveTo>
                  <a:lnTo>
                    <a:pt x="326009" y="762"/>
                  </a:lnTo>
                  <a:lnTo>
                    <a:pt x="281432" y="105156"/>
                  </a:lnTo>
                  <a:lnTo>
                    <a:pt x="295021" y="104266"/>
                  </a:lnTo>
                  <a:lnTo>
                    <a:pt x="339217" y="0"/>
                  </a:lnTo>
                  <a:close/>
                </a:path>
                <a:path w="366395" h="118110">
                  <a:moveTo>
                    <a:pt x="349123" y="50164"/>
                  </a:moveTo>
                  <a:lnTo>
                    <a:pt x="322580" y="68707"/>
                  </a:lnTo>
                  <a:lnTo>
                    <a:pt x="323596" y="85851"/>
                  </a:lnTo>
                  <a:lnTo>
                    <a:pt x="326009" y="92075"/>
                  </a:lnTo>
                  <a:lnTo>
                    <a:pt x="329946" y="96012"/>
                  </a:lnTo>
                  <a:lnTo>
                    <a:pt x="334010" y="99949"/>
                  </a:lnTo>
                  <a:lnTo>
                    <a:pt x="339344" y="101600"/>
                  </a:lnTo>
                  <a:lnTo>
                    <a:pt x="352425" y="100837"/>
                  </a:lnTo>
                  <a:lnTo>
                    <a:pt x="357505" y="98425"/>
                  </a:lnTo>
                  <a:lnTo>
                    <a:pt x="363578" y="90805"/>
                  </a:lnTo>
                  <a:lnTo>
                    <a:pt x="343154" y="90805"/>
                  </a:lnTo>
                  <a:lnTo>
                    <a:pt x="341502" y="90170"/>
                  </a:lnTo>
                  <a:lnTo>
                    <a:pt x="338836" y="86613"/>
                  </a:lnTo>
                  <a:lnTo>
                    <a:pt x="337820" y="82550"/>
                  </a:lnTo>
                  <a:lnTo>
                    <a:pt x="337058" y="69976"/>
                  </a:lnTo>
                  <a:lnTo>
                    <a:pt x="337439" y="65786"/>
                  </a:lnTo>
                  <a:lnTo>
                    <a:pt x="338709" y="63626"/>
                  </a:lnTo>
                  <a:lnTo>
                    <a:pt x="339725" y="61975"/>
                  </a:lnTo>
                  <a:lnTo>
                    <a:pt x="341122" y="61087"/>
                  </a:lnTo>
                  <a:lnTo>
                    <a:pt x="345059" y="60833"/>
                  </a:lnTo>
                  <a:lnTo>
                    <a:pt x="363004" y="60833"/>
                  </a:lnTo>
                  <a:lnTo>
                    <a:pt x="362585" y="59689"/>
                  </a:lnTo>
                  <a:lnTo>
                    <a:pt x="358521" y="55752"/>
                  </a:lnTo>
                  <a:lnTo>
                    <a:pt x="354457" y="51943"/>
                  </a:lnTo>
                  <a:lnTo>
                    <a:pt x="349123" y="50164"/>
                  </a:lnTo>
                  <a:close/>
                </a:path>
                <a:path w="366395" h="118110">
                  <a:moveTo>
                    <a:pt x="363004" y="60833"/>
                  </a:moveTo>
                  <a:lnTo>
                    <a:pt x="345059" y="60833"/>
                  </a:lnTo>
                  <a:lnTo>
                    <a:pt x="346710" y="61468"/>
                  </a:lnTo>
                  <a:lnTo>
                    <a:pt x="349376" y="65024"/>
                  </a:lnTo>
                  <a:lnTo>
                    <a:pt x="350393" y="69214"/>
                  </a:lnTo>
                  <a:lnTo>
                    <a:pt x="351155" y="81661"/>
                  </a:lnTo>
                  <a:lnTo>
                    <a:pt x="350647" y="85851"/>
                  </a:lnTo>
                  <a:lnTo>
                    <a:pt x="349376" y="88137"/>
                  </a:lnTo>
                  <a:lnTo>
                    <a:pt x="348488" y="89788"/>
                  </a:lnTo>
                  <a:lnTo>
                    <a:pt x="346964" y="90550"/>
                  </a:lnTo>
                  <a:lnTo>
                    <a:pt x="343154" y="90805"/>
                  </a:lnTo>
                  <a:lnTo>
                    <a:pt x="363578" y="90805"/>
                  </a:lnTo>
                  <a:lnTo>
                    <a:pt x="364490" y="89662"/>
                  </a:lnTo>
                  <a:lnTo>
                    <a:pt x="365887" y="83185"/>
                  </a:lnTo>
                  <a:lnTo>
                    <a:pt x="364871" y="65912"/>
                  </a:lnTo>
                  <a:lnTo>
                    <a:pt x="363004" y="60833"/>
                  </a:lnTo>
                  <a:close/>
                </a:path>
                <a:path w="366395" h="118110">
                  <a:moveTo>
                    <a:pt x="281305" y="3683"/>
                  </a:moveTo>
                  <a:lnTo>
                    <a:pt x="274574" y="4063"/>
                  </a:lnTo>
                  <a:lnTo>
                    <a:pt x="268097" y="4572"/>
                  </a:lnTo>
                  <a:lnTo>
                    <a:pt x="263144" y="6858"/>
                  </a:lnTo>
                  <a:lnTo>
                    <a:pt x="259715" y="11302"/>
                  </a:lnTo>
                  <a:lnTo>
                    <a:pt x="256159" y="15621"/>
                  </a:lnTo>
                  <a:lnTo>
                    <a:pt x="254635" y="22098"/>
                  </a:lnTo>
                  <a:lnTo>
                    <a:pt x="255270" y="30734"/>
                  </a:lnTo>
                  <a:lnTo>
                    <a:pt x="255777" y="39370"/>
                  </a:lnTo>
                  <a:lnTo>
                    <a:pt x="258064" y="45593"/>
                  </a:lnTo>
                  <a:lnTo>
                    <a:pt x="262127" y="49530"/>
                  </a:lnTo>
                  <a:lnTo>
                    <a:pt x="266192" y="53339"/>
                  </a:lnTo>
                  <a:lnTo>
                    <a:pt x="271525" y="55118"/>
                  </a:lnTo>
                  <a:lnTo>
                    <a:pt x="278130" y="54610"/>
                  </a:lnTo>
                  <a:lnTo>
                    <a:pt x="284607" y="54228"/>
                  </a:lnTo>
                  <a:lnTo>
                    <a:pt x="289560" y="51815"/>
                  </a:lnTo>
                  <a:lnTo>
                    <a:pt x="293116" y="47498"/>
                  </a:lnTo>
                  <a:lnTo>
                    <a:pt x="295565" y="44323"/>
                  </a:lnTo>
                  <a:lnTo>
                    <a:pt x="275209" y="44323"/>
                  </a:lnTo>
                  <a:lnTo>
                    <a:pt x="273685" y="43561"/>
                  </a:lnTo>
                  <a:lnTo>
                    <a:pt x="272542" y="42037"/>
                  </a:lnTo>
                  <a:lnTo>
                    <a:pt x="270891" y="40005"/>
                  </a:lnTo>
                  <a:lnTo>
                    <a:pt x="269875" y="35940"/>
                  </a:lnTo>
                  <a:lnTo>
                    <a:pt x="269113" y="23495"/>
                  </a:lnTo>
                  <a:lnTo>
                    <a:pt x="269621" y="19176"/>
                  </a:lnTo>
                  <a:lnTo>
                    <a:pt x="270891" y="17018"/>
                  </a:lnTo>
                  <a:lnTo>
                    <a:pt x="271907" y="15366"/>
                  </a:lnTo>
                  <a:lnTo>
                    <a:pt x="273304" y="14477"/>
                  </a:lnTo>
                  <a:lnTo>
                    <a:pt x="277241" y="14224"/>
                  </a:lnTo>
                  <a:lnTo>
                    <a:pt x="295013" y="14224"/>
                  </a:lnTo>
                  <a:lnTo>
                    <a:pt x="294640" y="13208"/>
                  </a:lnTo>
                  <a:lnTo>
                    <a:pt x="290575" y="9271"/>
                  </a:lnTo>
                  <a:lnTo>
                    <a:pt x="286639" y="5334"/>
                  </a:lnTo>
                  <a:lnTo>
                    <a:pt x="281305" y="3683"/>
                  </a:lnTo>
                  <a:close/>
                </a:path>
                <a:path w="366395" h="118110">
                  <a:moveTo>
                    <a:pt x="295013" y="14224"/>
                  </a:moveTo>
                  <a:lnTo>
                    <a:pt x="277241" y="14224"/>
                  </a:lnTo>
                  <a:lnTo>
                    <a:pt x="278765" y="14986"/>
                  </a:lnTo>
                  <a:lnTo>
                    <a:pt x="280035" y="16510"/>
                  </a:lnTo>
                  <a:lnTo>
                    <a:pt x="281559" y="18541"/>
                  </a:lnTo>
                  <a:lnTo>
                    <a:pt x="282448" y="22606"/>
                  </a:lnTo>
                  <a:lnTo>
                    <a:pt x="283210" y="35051"/>
                  </a:lnTo>
                  <a:lnTo>
                    <a:pt x="282829" y="39243"/>
                  </a:lnTo>
                  <a:lnTo>
                    <a:pt x="281559" y="41528"/>
                  </a:lnTo>
                  <a:lnTo>
                    <a:pt x="280543" y="43180"/>
                  </a:lnTo>
                  <a:lnTo>
                    <a:pt x="279146" y="44069"/>
                  </a:lnTo>
                  <a:lnTo>
                    <a:pt x="275209" y="44323"/>
                  </a:lnTo>
                  <a:lnTo>
                    <a:pt x="295565" y="44323"/>
                  </a:lnTo>
                  <a:lnTo>
                    <a:pt x="296545" y="43052"/>
                  </a:lnTo>
                  <a:lnTo>
                    <a:pt x="298069" y="36575"/>
                  </a:lnTo>
                  <a:lnTo>
                    <a:pt x="297561" y="28066"/>
                  </a:lnTo>
                  <a:lnTo>
                    <a:pt x="296925" y="19431"/>
                  </a:lnTo>
                  <a:lnTo>
                    <a:pt x="295013" y="142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9710928" y="2510027"/>
              <a:ext cx="139065" cy="139065"/>
            </a:xfrm>
            <a:custGeom>
              <a:avLst/>
              <a:gdLst/>
              <a:ahLst/>
              <a:cxnLst/>
              <a:rect l="l" t="t" r="r" b="b"/>
              <a:pathLst>
                <a:path w="139065" h="139064">
                  <a:moveTo>
                    <a:pt x="138683" y="0"/>
                  </a:moveTo>
                  <a:lnTo>
                    <a:pt x="0" y="0"/>
                  </a:lnTo>
                  <a:lnTo>
                    <a:pt x="0" y="138684"/>
                  </a:lnTo>
                  <a:lnTo>
                    <a:pt x="138683" y="138684"/>
                  </a:lnTo>
                  <a:lnTo>
                    <a:pt x="138683" y="0"/>
                  </a:lnTo>
                  <a:close/>
                </a:path>
              </a:pathLst>
            </a:custGeom>
            <a:solidFill>
              <a:srgbClr val="FCD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object 125"/>
          <p:cNvSpPr/>
          <p:nvPr/>
        </p:nvSpPr>
        <p:spPr>
          <a:xfrm>
            <a:off x="4792979" y="2493264"/>
            <a:ext cx="137160" cy="139065"/>
          </a:xfrm>
          <a:custGeom>
            <a:avLst/>
            <a:gdLst/>
            <a:ahLst/>
            <a:cxnLst/>
            <a:rect l="l" t="t" r="r" b="b"/>
            <a:pathLst>
              <a:path w="137160" h="139064">
                <a:moveTo>
                  <a:pt x="137160" y="0"/>
                </a:moveTo>
                <a:lnTo>
                  <a:pt x="0" y="0"/>
                </a:lnTo>
                <a:lnTo>
                  <a:pt x="0" y="138684"/>
                </a:lnTo>
                <a:lnTo>
                  <a:pt x="137160" y="138684"/>
                </a:lnTo>
                <a:lnTo>
                  <a:pt x="137160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792979" y="2290572"/>
            <a:ext cx="137160" cy="139065"/>
          </a:xfrm>
          <a:custGeom>
            <a:avLst/>
            <a:gdLst/>
            <a:ahLst/>
            <a:cxnLst/>
            <a:rect l="l" t="t" r="r" b="b"/>
            <a:pathLst>
              <a:path w="137160" h="139064">
                <a:moveTo>
                  <a:pt x="137160" y="0"/>
                </a:moveTo>
                <a:lnTo>
                  <a:pt x="0" y="0"/>
                </a:lnTo>
                <a:lnTo>
                  <a:pt x="0" y="138684"/>
                </a:lnTo>
                <a:lnTo>
                  <a:pt x="137160" y="138684"/>
                </a:lnTo>
                <a:lnTo>
                  <a:pt x="137160" y="0"/>
                </a:lnTo>
                <a:close/>
              </a:path>
            </a:pathLst>
          </a:custGeom>
          <a:solidFill>
            <a:srgbClr val="39B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4778121" y="1844163"/>
            <a:ext cx="1988185" cy="808990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600" b="1" spc="-5" dirty="0">
                <a:latin typeface="Arial"/>
                <a:cs typeface="Arial"/>
              </a:rPr>
              <a:t>Specialty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Chemicals</a:t>
            </a:r>
            <a:endParaRPr sz="1600">
              <a:latin typeface="Arial"/>
              <a:cs typeface="Arial"/>
            </a:endParaRPr>
          </a:p>
          <a:p>
            <a:pPr marL="203835" marR="800100">
              <a:lnSpc>
                <a:spcPct val="133400"/>
              </a:lnSpc>
              <a:spcBef>
                <a:spcPts val="155"/>
              </a:spcBef>
            </a:pPr>
            <a:r>
              <a:rPr sz="1000" spc="-10" dirty="0">
                <a:latin typeface="Arial MT"/>
                <a:cs typeface="Arial MT"/>
              </a:rPr>
              <a:t>S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10" dirty="0">
                <a:latin typeface="Arial MT"/>
                <a:cs typeface="Arial MT"/>
              </a:rPr>
              <a:t>i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ty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dirty="0">
                <a:latin typeface="Arial MT"/>
                <a:cs typeface="Arial MT"/>
              </a:rPr>
              <a:t>x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rts  </a:t>
            </a:r>
            <a:r>
              <a:rPr sz="1000" spc="-10" dirty="0">
                <a:latin typeface="Arial MT"/>
                <a:cs typeface="Arial MT"/>
              </a:rPr>
              <a:t>S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10" dirty="0">
                <a:latin typeface="Arial MT"/>
                <a:cs typeface="Arial MT"/>
              </a:rPr>
              <a:t>i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ty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</a:t>
            </a:r>
            <a:r>
              <a:rPr sz="1000" spc="15" dirty="0">
                <a:latin typeface="Arial MT"/>
                <a:cs typeface="Arial MT"/>
              </a:rPr>
              <a:t>m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7271004" y="2311907"/>
            <a:ext cx="137160" cy="137160"/>
          </a:xfrm>
          <a:custGeom>
            <a:avLst/>
            <a:gdLst/>
            <a:ahLst/>
            <a:cxnLst/>
            <a:rect l="l" t="t" r="r" b="b"/>
            <a:pathLst>
              <a:path w="137159" h="137160">
                <a:moveTo>
                  <a:pt x="137159" y="0"/>
                </a:moveTo>
                <a:lnTo>
                  <a:pt x="0" y="0"/>
                </a:lnTo>
                <a:lnTo>
                  <a:pt x="0" y="137160"/>
                </a:lnTo>
                <a:lnTo>
                  <a:pt x="137159" y="137160"/>
                </a:lnTo>
                <a:lnTo>
                  <a:pt x="13715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271004" y="2514600"/>
            <a:ext cx="137160" cy="139065"/>
          </a:xfrm>
          <a:custGeom>
            <a:avLst/>
            <a:gdLst/>
            <a:ahLst/>
            <a:cxnLst/>
            <a:rect l="l" t="t" r="r" b="b"/>
            <a:pathLst>
              <a:path w="137159" h="139064">
                <a:moveTo>
                  <a:pt x="137159" y="0"/>
                </a:moveTo>
                <a:lnTo>
                  <a:pt x="0" y="0"/>
                </a:lnTo>
                <a:lnTo>
                  <a:pt x="0" y="138684"/>
                </a:lnTo>
                <a:lnTo>
                  <a:pt x="137159" y="138684"/>
                </a:lnTo>
                <a:lnTo>
                  <a:pt x="137159" y="0"/>
                </a:lnTo>
                <a:close/>
              </a:path>
            </a:pathLst>
          </a:custGeom>
          <a:solidFill>
            <a:srgbClr val="FBE3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7447915" y="2241956"/>
            <a:ext cx="1009015" cy="43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200"/>
              </a:lnSpc>
              <a:spcBef>
                <a:spcPts val="100"/>
              </a:spcBef>
            </a:pPr>
            <a:r>
              <a:rPr sz="1000" spc="-5" dirty="0">
                <a:latin typeface="Arial MT"/>
                <a:cs typeface="Arial MT"/>
              </a:rPr>
              <a:t>In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rg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n</a:t>
            </a:r>
            <a:r>
              <a:rPr sz="1000" spc="-15" dirty="0">
                <a:latin typeface="Arial MT"/>
                <a:cs typeface="Arial MT"/>
              </a:rPr>
              <a:t>i</a:t>
            </a:r>
            <a:r>
              <a:rPr sz="1000" spc="-5" dirty="0">
                <a:latin typeface="Arial MT"/>
                <a:cs typeface="Arial MT"/>
              </a:rPr>
              <a:t>c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dirty="0">
                <a:latin typeface="Arial MT"/>
                <a:cs typeface="Arial MT"/>
              </a:rPr>
              <a:t>x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rts  Inorganic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Imports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9710928" y="2307335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5" h="137160">
                <a:moveTo>
                  <a:pt x="138683" y="0"/>
                </a:moveTo>
                <a:lnTo>
                  <a:pt x="0" y="0"/>
                </a:lnTo>
                <a:lnTo>
                  <a:pt x="0" y="137160"/>
                </a:lnTo>
                <a:lnTo>
                  <a:pt x="138683" y="137160"/>
                </a:lnTo>
                <a:lnTo>
                  <a:pt x="138683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9888093" y="2236876"/>
            <a:ext cx="987425" cy="43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sz="1000" spc="-10" dirty="0">
                <a:latin typeface="Arial MT"/>
                <a:cs typeface="Arial MT"/>
              </a:rPr>
              <a:t>P</a:t>
            </a:r>
            <a:r>
              <a:rPr sz="1000" spc="-5" dirty="0">
                <a:latin typeface="Arial MT"/>
                <a:cs typeface="Arial MT"/>
              </a:rPr>
              <a:t>etch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spc="-5" dirty="0">
                <a:latin typeface="Arial MT"/>
                <a:cs typeface="Arial MT"/>
              </a:rPr>
              <a:t>m 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dirty="0">
                <a:latin typeface="Arial MT"/>
                <a:cs typeface="Arial MT"/>
              </a:rPr>
              <a:t>x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rts  </a:t>
            </a:r>
            <a:r>
              <a:rPr sz="1000" spc="-10" dirty="0">
                <a:latin typeface="Arial MT"/>
                <a:cs typeface="Arial MT"/>
              </a:rPr>
              <a:t>P</a:t>
            </a:r>
            <a:r>
              <a:rPr sz="1000" spc="-5" dirty="0">
                <a:latin typeface="Arial MT"/>
                <a:cs typeface="Arial MT"/>
              </a:rPr>
              <a:t>etch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spc="-5" dirty="0">
                <a:latin typeface="Arial MT"/>
                <a:cs typeface="Arial MT"/>
              </a:rPr>
              <a:t>m I</a:t>
            </a:r>
            <a:r>
              <a:rPr sz="1000" spc="15" dirty="0">
                <a:latin typeface="Arial MT"/>
                <a:cs typeface="Arial MT"/>
              </a:rPr>
              <a:t>m</a:t>
            </a:r>
            <a:r>
              <a:rPr sz="1000" spc="-5" dirty="0">
                <a:latin typeface="Arial MT"/>
                <a:cs typeface="Arial MT"/>
              </a:rPr>
              <a:t>p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9278111" y="1213103"/>
            <a:ext cx="497205" cy="158750"/>
          </a:xfrm>
          <a:custGeom>
            <a:avLst/>
            <a:gdLst/>
            <a:ahLst/>
            <a:cxnLst/>
            <a:rect l="l" t="t" r="r" b="b"/>
            <a:pathLst>
              <a:path w="497204" h="158750">
                <a:moveTo>
                  <a:pt x="0" y="79248"/>
                </a:moveTo>
                <a:lnTo>
                  <a:pt x="33923" y="39228"/>
                </a:lnTo>
                <a:lnTo>
                  <a:pt x="72771" y="23193"/>
                </a:lnTo>
                <a:lnTo>
                  <a:pt x="123048" y="10809"/>
                </a:lnTo>
                <a:lnTo>
                  <a:pt x="182386" y="2827"/>
                </a:lnTo>
                <a:lnTo>
                  <a:pt x="248412" y="0"/>
                </a:lnTo>
                <a:lnTo>
                  <a:pt x="314437" y="2827"/>
                </a:lnTo>
                <a:lnTo>
                  <a:pt x="373775" y="10809"/>
                </a:lnTo>
                <a:lnTo>
                  <a:pt x="424052" y="23193"/>
                </a:lnTo>
                <a:lnTo>
                  <a:pt x="462900" y="39228"/>
                </a:lnTo>
                <a:lnTo>
                  <a:pt x="496824" y="79248"/>
                </a:lnTo>
                <a:lnTo>
                  <a:pt x="487948" y="100331"/>
                </a:lnTo>
                <a:lnTo>
                  <a:pt x="424053" y="135302"/>
                </a:lnTo>
                <a:lnTo>
                  <a:pt x="373775" y="147686"/>
                </a:lnTo>
                <a:lnTo>
                  <a:pt x="314437" y="155668"/>
                </a:lnTo>
                <a:lnTo>
                  <a:pt x="248412" y="158496"/>
                </a:lnTo>
                <a:lnTo>
                  <a:pt x="182386" y="155668"/>
                </a:lnTo>
                <a:lnTo>
                  <a:pt x="123048" y="147686"/>
                </a:lnTo>
                <a:lnTo>
                  <a:pt x="72771" y="135302"/>
                </a:lnTo>
                <a:lnTo>
                  <a:pt x="33923" y="119267"/>
                </a:lnTo>
                <a:lnTo>
                  <a:pt x="0" y="79248"/>
                </a:lnTo>
                <a:close/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 txBox="1"/>
          <p:nvPr/>
        </p:nvSpPr>
        <p:spPr>
          <a:xfrm>
            <a:off x="395427" y="879729"/>
            <a:ext cx="10785475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80"/>
              </a:lnSpc>
              <a:spcBef>
                <a:spcPts val="95"/>
              </a:spcBef>
            </a:pPr>
            <a:r>
              <a:rPr sz="2200" spc="-290" dirty="0">
                <a:latin typeface="Verdana"/>
                <a:cs typeface="Verdana"/>
              </a:rPr>
              <a:t>~$</a:t>
            </a:r>
            <a:r>
              <a:rPr sz="2200" spc="-265" dirty="0">
                <a:latin typeface="Verdana"/>
                <a:cs typeface="Verdana"/>
              </a:rPr>
              <a:t>2</a:t>
            </a:r>
            <a:r>
              <a:rPr sz="2200" spc="-185" dirty="0">
                <a:latin typeface="Verdana"/>
                <a:cs typeface="Verdana"/>
              </a:rPr>
              <a:t>0</a:t>
            </a:r>
            <a:r>
              <a:rPr sz="2200" spc="-125" dirty="0">
                <a:latin typeface="Verdana"/>
                <a:cs typeface="Verdana"/>
              </a:rPr>
              <a:t> </a:t>
            </a:r>
            <a:r>
              <a:rPr sz="2200" spc="-165" dirty="0">
                <a:latin typeface="Verdana"/>
                <a:cs typeface="Verdana"/>
              </a:rPr>
              <a:t>B</a:t>
            </a:r>
            <a:r>
              <a:rPr sz="2200" spc="-145" dirty="0">
                <a:latin typeface="Verdana"/>
                <a:cs typeface="Verdana"/>
              </a:rPr>
              <a:t>n</a:t>
            </a:r>
            <a:r>
              <a:rPr sz="2200" spc="-170" dirty="0">
                <a:latin typeface="Verdana"/>
                <a:cs typeface="Verdana"/>
              </a:rPr>
              <a:t> </a:t>
            </a:r>
            <a:r>
              <a:rPr sz="2200" spc="-125" dirty="0">
                <a:latin typeface="Verdana"/>
                <a:cs typeface="Verdana"/>
              </a:rPr>
              <a:t>t</a:t>
            </a:r>
            <a:r>
              <a:rPr sz="2200" spc="100" dirty="0">
                <a:latin typeface="Verdana"/>
                <a:cs typeface="Verdana"/>
              </a:rPr>
              <a:t>o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50" dirty="0">
                <a:latin typeface="Verdana"/>
                <a:cs typeface="Verdana"/>
              </a:rPr>
              <a:t>n</a:t>
            </a:r>
            <a:r>
              <a:rPr sz="2200" spc="-5" dirty="0">
                <a:latin typeface="Verdana"/>
                <a:cs typeface="Verdana"/>
              </a:rPr>
              <a:t>et</a:t>
            </a:r>
            <a:r>
              <a:rPr sz="2200" spc="-165" dirty="0">
                <a:latin typeface="Verdana"/>
                <a:cs typeface="Verdana"/>
              </a:rPr>
              <a:t> </a:t>
            </a:r>
            <a:r>
              <a:rPr sz="2200" spc="-55" dirty="0">
                <a:latin typeface="Verdana"/>
                <a:cs typeface="Verdana"/>
              </a:rPr>
              <a:t>expor</a:t>
            </a:r>
            <a:r>
              <a:rPr sz="2200" spc="-25" dirty="0">
                <a:latin typeface="Verdana"/>
                <a:cs typeface="Verdana"/>
              </a:rPr>
              <a:t>t</a:t>
            </a:r>
            <a:r>
              <a:rPr sz="2200" spc="-295" dirty="0">
                <a:latin typeface="Verdana"/>
                <a:cs typeface="Verdana"/>
              </a:rPr>
              <a:t>s</a:t>
            </a:r>
            <a:endParaRPr sz="2200">
              <a:latin typeface="Verdana"/>
              <a:cs typeface="Verdana"/>
            </a:endParaRPr>
          </a:p>
          <a:p>
            <a:pPr marR="5080" algn="r">
              <a:lnSpc>
                <a:spcPts val="1145"/>
              </a:lnSpc>
              <a:tabLst>
                <a:tab pos="364490" algn="l"/>
                <a:tab pos="1570355" algn="l"/>
              </a:tabLst>
            </a:pPr>
            <a:r>
              <a:rPr sz="1000" b="1" spc="-5" dirty="0">
                <a:latin typeface="Arial"/>
                <a:cs typeface="Arial"/>
              </a:rPr>
              <a:t>xx	</a:t>
            </a:r>
            <a:r>
              <a:rPr sz="1000" spc="-5" dirty="0">
                <a:latin typeface="Arial MT"/>
                <a:cs typeface="Arial MT"/>
              </a:rPr>
              <a:t>Trade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deficit	</a:t>
            </a:r>
            <a:r>
              <a:rPr sz="1000" b="1" spc="-10" dirty="0">
                <a:latin typeface="Arial"/>
                <a:cs typeface="Arial"/>
              </a:rPr>
              <a:t>xx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4338320" algn="l"/>
              </a:tabLst>
            </a:pPr>
            <a:r>
              <a:rPr sz="1600" b="1" spc="-5" dirty="0">
                <a:latin typeface="Arial"/>
                <a:cs typeface="Arial"/>
              </a:rPr>
              <a:t>India</a:t>
            </a:r>
            <a:r>
              <a:rPr sz="1600" b="1" spc="3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Chemicals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Trade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Balance,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USD</a:t>
            </a:r>
            <a:r>
              <a:rPr sz="1400" spc="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Bn	</a:t>
            </a:r>
            <a:r>
              <a:rPr sz="1600" b="1" spc="-5" dirty="0">
                <a:latin typeface="Arial"/>
                <a:cs typeface="Arial"/>
              </a:rPr>
              <a:t>India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Chemicals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segment-wise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and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Imports,</a:t>
            </a:r>
            <a:r>
              <a:rPr sz="1600" b="1" spc="55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USD</a:t>
            </a:r>
            <a:r>
              <a:rPr sz="1400" dirty="0">
                <a:latin typeface="Arial MT"/>
                <a:cs typeface="Arial MT"/>
              </a:rPr>
              <a:t> Bn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458723" y="2290572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635000" y="2220874"/>
            <a:ext cx="1348740" cy="432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100"/>
              </a:spcBef>
            </a:pPr>
            <a:r>
              <a:rPr sz="1000" spc="-5" dirty="0">
                <a:latin typeface="Arial MT"/>
                <a:cs typeface="Arial MT"/>
              </a:rPr>
              <a:t>India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exports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India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imports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407987" y="1987423"/>
            <a:ext cx="3382010" cy="172720"/>
          </a:xfrm>
          <a:custGeom>
            <a:avLst/>
            <a:gdLst/>
            <a:ahLst/>
            <a:cxnLst/>
            <a:rect l="l" t="t" r="r" b="b"/>
            <a:pathLst>
              <a:path w="3382010" h="172719">
                <a:moveTo>
                  <a:pt x="3381755" y="0"/>
                </a:moveTo>
                <a:lnTo>
                  <a:pt x="0" y="0"/>
                </a:lnTo>
                <a:lnTo>
                  <a:pt x="0" y="172212"/>
                </a:lnTo>
                <a:lnTo>
                  <a:pt x="3381755" y="172212"/>
                </a:lnTo>
                <a:lnTo>
                  <a:pt x="338175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407987" y="1784857"/>
            <a:ext cx="3843654" cy="19240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r>
              <a:rPr sz="1200" spc="-5" dirty="0">
                <a:latin typeface="Arial MT"/>
                <a:cs typeface="Arial MT"/>
              </a:rPr>
              <a:t>Excludes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fertilizers,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pharma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end-products and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consumer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395427" y="1959990"/>
            <a:ext cx="3404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MT"/>
                <a:cs typeface="Arial MT"/>
              </a:rPr>
              <a:t>products;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includes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pharma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intermediate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4533900" y="1772411"/>
            <a:ext cx="0" cy="4243705"/>
          </a:xfrm>
          <a:custGeom>
            <a:avLst/>
            <a:gdLst/>
            <a:ahLst/>
            <a:cxnLst/>
            <a:rect l="l" t="t" r="r" b="b"/>
            <a:pathLst>
              <a:path h="4243705">
                <a:moveTo>
                  <a:pt x="0" y="4243387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133843" y="2016251"/>
            <a:ext cx="0" cy="3999229"/>
          </a:xfrm>
          <a:custGeom>
            <a:avLst/>
            <a:gdLst/>
            <a:ahLst/>
            <a:cxnLst/>
            <a:rect l="l" t="t" r="r" b="b"/>
            <a:pathLst>
              <a:path h="3999229">
                <a:moveTo>
                  <a:pt x="0" y="3998912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9582911" y="2016251"/>
            <a:ext cx="0" cy="3999229"/>
          </a:xfrm>
          <a:custGeom>
            <a:avLst/>
            <a:gdLst/>
            <a:ahLst/>
            <a:cxnLst/>
            <a:rect l="l" t="t" r="r" b="b"/>
            <a:pathLst>
              <a:path h="3999229">
                <a:moveTo>
                  <a:pt x="0" y="3998912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3" name="object 14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44" name="object 14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145" name="object 145"/>
          <p:cNvSpPr txBox="1"/>
          <p:nvPr/>
        </p:nvSpPr>
        <p:spPr>
          <a:xfrm>
            <a:off x="11725402" y="6460127"/>
            <a:ext cx="14795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6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95427" y="6534627"/>
            <a:ext cx="866711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MoCPC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(Chemical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Statistics</a:t>
            </a:r>
            <a:r>
              <a:rPr sz="800" spc="-5" dirty="0">
                <a:latin typeface="Arial MT"/>
                <a:cs typeface="Arial MT"/>
              </a:rPr>
              <a:t> at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Glance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–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2021),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Invest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“India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Scenario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2040”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EIL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IOCL,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Markit, </a:t>
            </a:r>
            <a:r>
              <a:rPr sz="800" dirty="0">
                <a:latin typeface="Arial MT"/>
                <a:cs typeface="Arial MT"/>
              </a:rPr>
              <a:t>UN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pc="-254" dirty="0"/>
              <a:t>Ex-Im</a:t>
            </a:r>
            <a:r>
              <a:rPr spc="-175" dirty="0"/>
              <a:t> </a:t>
            </a:r>
            <a:r>
              <a:rPr spc="114" dirty="0"/>
              <a:t>deep</a:t>
            </a:r>
            <a:r>
              <a:rPr spc="-155" dirty="0"/>
              <a:t> </a:t>
            </a:r>
            <a:r>
              <a:rPr spc="5" dirty="0"/>
              <a:t>dive</a:t>
            </a:r>
            <a:r>
              <a:rPr spc="-185" dirty="0"/>
              <a:t> </a:t>
            </a:r>
            <a:r>
              <a:rPr spc="-204" dirty="0"/>
              <a:t>(2/2):</a:t>
            </a:r>
            <a:r>
              <a:rPr spc="-110" dirty="0"/>
              <a:t> </a:t>
            </a:r>
            <a:r>
              <a:rPr spc="-210" dirty="0"/>
              <a:t>4-5</a:t>
            </a:r>
            <a:r>
              <a:rPr spc="-140" dirty="0"/>
              <a:t> </a:t>
            </a:r>
            <a:r>
              <a:rPr spc="-70" dirty="0"/>
              <a:t>key</a:t>
            </a:r>
            <a:r>
              <a:rPr spc="-180" dirty="0"/>
              <a:t> </a:t>
            </a:r>
            <a:r>
              <a:rPr spc="-65" dirty="0"/>
              <a:t>segments</a:t>
            </a:r>
            <a:r>
              <a:rPr spc="-190" dirty="0"/>
              <a:t> </a:t>
            </a:r>
            <a:r>
              <a:rPr spc="-225" dirty="0"/>
              <a:t>is</a:t>
            </a:r>
            <a:r>
              <a:rPr spc="-175" dirty="0"/>
              <a:t> </a:t>
            </a:r>
            <a:r>
              <a:rPr spc="65" dirty="0"/>
              <a:t>expected</a:t>
            </a:r>
            <a:r>
              <a:rPr spc="-165" dirty="0"/>
              <a:t> </a:t>
            </a:r>
            <a:r>
              <a:rPr spc="-10" dirty="0"/>
              <a:t>to</a:t>
            </a:r>
            <a:r>
              <a:rPr spc="-175" dirty="0"/>
              <a:t> </a:t>
            </a:r>
            <a:r>
              <a:rPr spc="-55" dirty="0"/>
              <a:t>drive</a:t>
            </a:r>
            <a:r>
              <a:rPr spc="-170" dirty="0"/>
              <a:t> </a:t>
            </a:r>
            <a:r>
              <a:rPr spc="-380" dirty="0"/>
              <a:t>50%+</a:t>
            </a:r>
            <a:r>
              <a:rPr spc="-140" dirty="0"/>
              <a:t> </a:t>
            </a:r>
            <a:r>
              <a:rPr spc="5" dirty="0"/>
              <a:t>of</a:t>
            </a:r>
            <a:r>
              <a:rPr spc="-165" dirty="0"/>
              <a:t> </a:t>
            </a:r>
            <a:r>
              <a:rPr spc="5" dirty="0"/>
              <a:t>trade </a:t>
            </a:r>
            <a:r>
              <a:rPr spc="-760" dirty="0"/>
              <a:t> </a:t>
            </a:r>
            <a:r>
              <a:rPr spc="90" dirty="0"/>
              <a:t>balance</a:t>
            </a:r>
            <a:r>
              <a:rPr spc="-175" dirty="0"/>
              <a:t> </a:t>
            </a:r>
            <a:r>
              <a:rPr spc="-60" dirty="0"/>
              <a:t>across</a:t>
            </a:r>
            <a:r>
              <a:rPr spc="-160" dirty="0"/>
              <a:t> </a:t>
            </a:r>
            <a:r>
              <a:rPr spc="-55" dirty="0"/>
              <a:t>Specialty,</a:t>
            </a:r>
            <a:r>
              <a:rPr spc="-165" dirty="0"/>
              <a:t> </a:t>
            </a:r>
            <a:r>
              <a:rPr spc="-40" dirty="0"/>
              <a:t>Inorganic</a:t>
            </a:r>
            <a:r>
              <a:rPr spc="-190" dirty="0"/>
              <a:t> </a:t>
            </a:r>
            <a:r>
              <a:rPr spc="80" dirty="0"/>
              <a:t>and</a:t>
            </a:r>
            <a:r>
              <a:rPr spc="-155" dirty="0"/>
              <a:t> </a:t>
            </a:r>
            <a:r>
              <a:rPr spc="30" dirty="0"/>
              <a:t>Petchem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689475" cy="234950"/>
          </a:xfrm>
          <a:custGeom>
            <a:avLst/>
            <a:gdLst/>
            <a:ahLst/>
            <a:cxnLst/>
            <a:rect l="l" t="t" r="r" b="b"/>
            <a:pathLst>
              <a:path w="4689475" h="234950">
                <a:moveTo>
                  <a:pt x="0" y="234696"/>
                </a:moveTo>
                <a:lnTo>
                  <a:pt x="4689348" y="234696"/>
                </a:lnTo>
                <a:lnTo>
                  <a:pt x="4689348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4953"/>
            <a:ext cx="41878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Export-Import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India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specialty,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inorganic,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petrochemicals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446379" y="2022411"/>
            <a:ext cx="1482725" cy="1487805"/>
            <a:chOff x="1446379" y="2022411"/>
            <a:chExt cx="1482725" cy="1487805"/>
          </a:xfrm>
        </p:grpSpPr>
        <p:sp>
          <p:nvSpPr>
            <p:cNvPr id="6" name="object 6"/>
            <p:cNvSpPr/>
            <p:nvPr/>
          </p:nvSpPr>
          <p:spPr>
            <a:xfrm>
              <a:off x="2189988" y="2027300"/>
              <a:ext cx="739140" cy="1339850"/>
            </a:xfrm>
            <a:custGeom>
              <a:avLst/>
              <a:gdLst/>
              <a:ahLst/>
              <a:cxnLst/>
              <a:rect l="l" t="t" r="r" b="b"/>
              <a:pathLst>
                <a:path w="739139" h="1339850">
                  <a:moveTo>
                    <a:pt x="0" y="0"/>
                  </a:moveTo>
                  <a:lnTo>
                    <a:pt x="0" y="738886"/>
                  </a:lnTo>
                  <a:lnTo>
                    <a:pt x="430530" y="1339469"/>
                  </a:lnTo>
                  <a:lnTo>
                    <a:pt x="470809" y="1308452"/>
                  </a:lnTo>
                  <a:lnTo>
                    <a:pt x="508593" y="1274996"/>
                  </a:lnTo>
                  <a:lnTo>
                    <a:pt x="543802" y="1239252"/>
                  </a:lnTo>
                  <a:lnTo>
                    <a:pt x="576359" y="1201375"/>
                  </a:lnTo>
                  <a:lnTo>
                    <a:pt x="606185" y="1161516"/>
                  </a:lnTo>
                  <a:lnTo>
                    <a:pt x="633204" y="1119829"/>
                  </a:lnTo>
                  <a:lnTo>
                    <a:pt x="657336" y="1076467"/>
                  </a:lnTo>
                  <a:lnTo>
                    <a:pt x="678503" y="1031583"/>
                  </a:lnTo>
                  <a:lnTo>
                    <a:pt x="696628" y="985331"/>
                  </a:lnTo>
                  <a:lnTo>
                    <a:pt x="711633" y="937862"/>
                  </a:lnTo>
                  <a:lnTo>
                    <a:pt x="723439" y="889330"/>
                  </a:lnTo>
                  <a:lnTo>
                    <a:pt x="731968" y="839888"/>
                  </a:lnTo>
                  <a:lnTo>
                    <a:pt x="737143" y="789689"/>
                  </a:lnTo>
                  <a:lnTo>
                    <a:pt x="738886" y="738886"/>
                  </a:lnTo>
                  <a:lnTo>
                    <a:pt x="737314" y="690306"/>
                  </a:lnTo>
                  <a:lnTo>
                    <a:pt x="732663" y="642566"/>
                  </a:lnTo>
                  <a:lnTo>
                    <a:pt x="725032" y="595761"/>
                  </a:lnTo>
                  <a:lnTo>
                    <a:pt x="714516" y="549990"/>
                  </a:lnTo>
                  <a:lnTo>
                    <a:pt x="701214" y="505350"/>
                  </a:lnTo>
                  <a:lnTo>
                    <a:pt x="685223" y="461938"/>
                  </a:lnTo>
                  <a:lnTo>
                    <a:pt x="666641" y="419851"/>
                  </a:lnTo>
                  <a:lnTo>
                    <a:pt x="645564" y="379188"/>
                  </a:lnTo>
                  <a:lnTo>
                    <a:pt x="622090" y="340045"/>
                  </a:lnTo>
                  <a:lnTo>
                    <a:pt x="596316" y="302520"/>
                  </a:lnTo>
                  <a:lnTo>
                    <a:pt x="568341" y="266710"/>
                  </a:lnTo>
                  <a:lnTo>
                    <a:pt x="538261" y="232712"/>
                  </a:lnTo>
                  <a:lnTo>
                    <a:pt x="506173" y="200624"/>
                  </a:lnTo>
                  <a:lnTo>
                    <a:pt x="472175" y="170544"/>
                  </a:lnTo>
                  <a:lnTo>
                    <a:pt x="436365" y="142569"/>
                  </a:lnTo>
                  <a:lnTo>
                    <a:pt x="398840" y="116795"/>
                  </a:lnTo>
                  <a:lnTo>
                    <a:pt x="359697" y="93321"/>
                  </a:lnTo>
                  <a:lnTo>
                    <a:pt x="319034" y="72244"/>
                  </a:lnTo>
                  <a:lnTo>
                    <a:pt x="276947" y="53662"/>
                  </a:lnTo>
                  <a:lnTo>
                    <a:pt x="233535" y="37671"/>
                  </a:lnTo>
                  <a:lnTo>
                    <a:pt x="188895" y="24369"/>
                  </a:lnTo>
                  <a:lnTo>
                    <a:pt x="143124" y="13853"/>
                  </a:lnTo>
                  <a:lnTo>
                    <a:pt x="96319" y="6222"/>
                  </a:lnTo>
                  <a:lnTo>
                    <a:pt x="48579" y="1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54607" y="2766186"/>
              <a:ext cx="1066165" cy="739140"/>
            </a:xfrm>
            <a:custGeom>
              <a:avLst/>
              <a:gdLst/>
              <a:ahLst/>
              <a:cxnLst/>
              <a:rect l="l" t="t" r="r" b="b"/>
              <a:pathLst>
                <a:path w="1066164" h="739139">
                  <a:moveTo>
                    <a:pt x="635381" y="0"/>
                  </a:moveTo>
                  <a:lnTo>
                    <a:pt x="0" y="377443"/>
                  </a:lnTo>
                  <a:lnTo>
                    <a:pt x="8312" y="391044"/>
                  </a:lnTo>
                  <a:lnTo>
                    <a:pt x="16875" y="404431"/>
                  </a:lnTo>
                  <a:lnTo>
                    <a:pt x="64393" y="469233"/>
                  </a:lnTo>
                  <a:lnTo>
                    <a:pt x="96002" y="505332"/>
                  </a:lnTo>
                  <a:lnTo>
                    <a:pt x="129487" y="538932"/>
                  </a:lnTo>
                  <a:lnTo>
                    <a:pt x="164712" y="570011"/>
                  </a:lnTo>
                  <a:lnTo>
                    <a:pt x="201542" y="598546"/>
                  </a:lnTo>
                  <a:lnTo>
                    <a:pt x="239842" y="624515"/>
                  </a:lnTo>
                  <a:lnTo>
                    <a:pt x="279474" y="647896"/>
                  </a:lnTo>
                  <a:lnTo>
                    <a:pt x="320303" y="668665"/>
                  </a:lnTo>
                  <a:lnTo>
                    <a:pt x="362194" y="686802"/>
                  </a:lnTo>
                  <a:lnTo>
                    <a:pt x="405010" y="702282"/>
                  </a:lnTo>
                  <a:lnTo>
                    <a:pt x="448615" y="715084"/>
                  </a:lnTo>
                  <a:lnTo>
                    <a:pt x="492874" y="725186"/>
                  </a:lnTo>
                  <a:lnTo>
                    <a:pt x="537652" y="732565"/>
                  </a:lnTo>
                  <a:lnTo>
                    <a:pt x="582811" y="737199"/>
                  </a:lnTo>
                  <a:lnTo>
                    <a:pt x="628216" y="739065"/>
                  </a:lnTo>
                  <a:lnTo>
                    <a:pt x="673731" y="738141"/>
                  </a:lnTo>
                  <a:lnTo>
                    <a:pt x="719221" y="734405"/>
                  </a:lnTo>
                  <a:lnTo>
                    <a:pt x="764549" y="727834"/>
                  </a:lnTo>
                  <a:lnTo>
                    <a:pt x="809580" y="718406"/>
                  </a:lnTo>
                  <a:lnTo>
                    <a:pt x="854177" y="706098"/>
                  </a:lnTo>
                  <a:lnTo>
                    <a:pt x="898206" y="690888"/>
                  </a:lnTo>
                  <a:lnTo>
                    <a:pt x="941529" y="672754"/>
                  </a:lnTo>
                  <a:lnTo>
                    <a:pt x="984011" y="651674"/>
                  </a:lnTo>
                  <a:lnTo>
                    <a:pt x="1025517" y="627624"/>
                  </a:lnTo>
                  <a:lnTo>
                    <a:pt x="1065911" y="600583"/>
                  </a:lnTo>
                  <a:lnTo>
                    <a:pt x="63538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54607" y="2766186"/>
              <a:ext cx="1066165" cy="739140"/>
            </a:xfrm>
            <a:custGeom>
              <a:avLst/>
              <a:gdLst/>
              <a:ahLst/>
              <a:cxnLst/>
              <a:rect l="l" t="t" r="r" b="b"/>
              <a:pathLst>
                <a:path w="1066164" h="739139">
                  <a:moveTo>
                    <a:pt x="1065911" y="600583"/>
                  </a:moveTo>
                  <a:lnTo>
                    <a:pt x="1025517" y="627624"/>
                  </a:lnTo>
                  <a:lnTo>
                    <a:pt x="984011" y="651674"/>
                  </a:lnTo>
                  <a:lnTo>
                    <a:pt x="941529" y="672754"/>
                  </a:lnTo>
                  <a:lnTo>
                    <a:pt x="898206" y="690888"/>
                  </a:lnTo>
                  <a:lnTo>
                    <a:pt x="854177" y="706098"/>
                  </a:lnTo>
                  <a:lnTo>
                    <a:pt x="809580" y="718406"/>
                  </a:lnTo>
                  <a:lnTo>
                    <a:pt x="764549" y="727834"/>
                  </a:lnTo>
                  <a:lnTo>
                    <a:pt x="719221" y="734405"/>
                  </a:lnTo>
                  <a:lnTo>
                    <a:pt x="673731" y="738141"/>
                  </a:lnTo>
                  <a:lnTo>
                    <a:pt x="628216" y="739065"/>
                  </a:lnTo>
                  <a:lnTo>
                    <a:pt x="582811" y="737199"/>
                  </a:lnTo>
                  <a:lnTo>
                    <a:pt x="537652" y="732565"/>
                  </a:lnTo>
                  <a:lnTo>
                    <a:pt x="492874" y="725186"/>
                  </a:lnTo>
                  <a:lnTo>
                    <a:pt x="448615" y="715084"/>
                  </a:lnTo>
                  <a:lnTo>
                    <a:pt x="405010" y="702282"/>
                  </a:lnTo>
                  <a:lnTo>
                    <a:pt x="362194" y="686802"/>
                  </a:lnTo>
                  <a:lnTo>
                    <a:pt x="320303" y="668665"/>
                  </a:lnTo>
                  <a:lnTo>
                    <a:pt x="279474" y="647896"/>
                  </a:lnTo>
                  <a:lnTo>
                    <a:pt x="239842" y="624515"/>
                  </a:lnTo>
                  <a:lnTo>
                    <a:pt x="201542" y="598546"/>
                  </a:lnTo>
                  <a:lnTo>
                    <a:pt x="164712" y="570011"/>
                  </a:lnTo>
                  <a:lnTo>
                    <a:pt x="129487" y="538932"/>
                  </a:lnTo>
                  <a:lnTo>
                    <a:pt x="96002" y="505332"/>
                  </a:lnTo>
                  <a:lnTo>
                    <a:pt x="64393" y="469233"/>
                  </a:lnTo>
                  <a:lnTo>
                    <a:pt x="34798" y="430657"/>
                  </a:lnTo>
                  <a:lnTo>
                    <a:pt x="8312" y="391044"/>
                  </a:lnTo>
                  <a:lnTo>
                    <a:pt x="0" y="377443"/>
                  </a:lnTo>
                  <a:lnTo>
                    <a:pt x="635381" y="0"/>
                  </a:lnTo>
                  <a:lnTo>
                    <a:pt x="1065911" y="60058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55547" y="2766186"/>
              <a:ext cx="734695" cy="377825"/>
            </a:xfrm>
            <a:custGeom>
              <a:avLst/>
              <a:gdLst/>
              <a:ahLst/>
              <a:cxnLst/>
              <a:rect l="l" t="t" r="r" b="b"/>
              <a:pathLst>
                <a:path w="734694" h="377825">
                  <a:moveTo>
                    <a:pt x="734441" y="0"/>
                  </a:moveTo>
                  <a:lnTo>
                    <a:pt x="0" y="81914"/>
                  </a:lnTo>
                  <a:lnTo>
                    <a:pt x="7628" y="133783"/>
                  </a:lnTo>
                  <a:lnTo>
                    <a:pt x="18908" y="184864"/>
                  </a:lnTo>
                  <a:lnTo>
                    <a:pt x="33766" y="234965"/>
                  </a:lnTo>
                  <a:lnTo>
                    <a:pt x="52126" y="283892"/>
                  </a:lnTo>
                  <a:lnTo>
                    <a:pt x="73915" y="331449"/>
                  </a:lnTo>
                  <a:lnTo>
                    <a:pt x="99059" y="377443"/>
                  </a:lnTo>
                  <a:lnTo>
                    <a:pt x="73444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455547" y="2766186"/>
              <a:ext cx="734695" cy="377825"/>
            </a:xfrm>
            <a:custGeom>
              <a:avLst/>
              <a:gdLst/>
              <a:ahLst/>
              <a:cxnLst/>
              <a:rect l="l" t="t" r="r" b="b"/>
              <a:pathLst>
                <a:path w="734694" h="377825">
                  <a:moveTo>
                    <a:pt x="99059" y="377443"/>
                  </a:moveTo>
                  <a:lnTo>
                    <a:pt x="73915" y="331449"/>
                  </a:lnTo>
                  <a:lnTo>
                    <a:pt x="52126" y="283892"/>
                  </a:lnTo>
                  <a:lnTo>
                    <a:pt x="33766" y="234965"/>
                  </a:lnTo>
                  <a:lnTo>
                    <a:pt x="18908" y="184864"/>
                  </a:lnTo>
                  <a:lnTo>
                    <a:pt x="7628" y="133783"/>
                  </a:lnTo>
                  <a:lnTo>
                    <a:pt x="0" y="81914"/>
                  </a:lnTo>
                  <a:lnTo>
                    <a:pt x="734441" y="0"/>
                  </a:lnTo>
                  <a:lnTo>
                    <a:pt x="99059" y="37744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51141" y="2609214"/>
              <a:ext cx="739140" cy="239395"/>
            </a:xfrm>
            <a:custGeom>
              <a:avLst/>
              <a:gdLst/>
              <a:ahLst/>
              <a:cxnLst/>
              <a:rect l="l" t="t" r="r" b="b"/>
              <a:pathLst>
                <a:path w="739139" h="239394">
                  <a:moveTo>
                    <a:pt x="16724" y="0"/>
                  </a:moveTo>
                  <a:lnTo>
                    <a:pt x="8054" y="47277"/>
                  </a:lnTo>
                  <a:lnTo>
                    <a:pt x="2475" y="94969"/>
                  </a:lnTo>
                  <a:lnTo>
                    <a:pt x="0" y="142911"/>
                  </a:lnTo>
                  <a:lnTo>
                    <a:pt x="639" y="190938"/>
                  </a:lnTo>
                  <a:lnTo>
                    <a:pt x="4405" y="238887"/>
                  </a:lnTo>
                  <a:lnTo>
                    <a:pt x="738846" y="156972"/>
                  </a:lnTo>
                  <a:lnTo>
                    <a:pt x="1672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51141" y="2609214"/>
              <a:ext cx="739140" cy="239395"/>
            </a:xfrm>
            <a:custGeom>
              <a:avLst/>
              <a:gdLst/>
              <a:ahLst/>
              <a:cxnLst/>
              <a:rect l="l" t="t" r="r" b="b"/>
              <a:pathLst>
                <a:path w="739139" h="239394">
                  <a:moveTo>
                    <a:pt x="4405" y="238887"/>
                  </a:moveTo>
                  <a:lnTo>
                    <a:pt x="639" y="190938"/>
                  </a:lnTo>
                  <a:lnTo>
                    <a:pt x="0" y="142911"/>
                  </a:lnTo>
                  <a:lnTo>
                    <a:pt x="2475" y="94969"/>
                  </a:lnTo>
                  <a:lnTo>
                    <a:pt x="8054" y="47277"/>
                  </a:lnTo>
                  <a:lnTo>
                    <a:pt x="16724" y="0"/>
                  </a:lnTo>
                  <a:lnTo>
                    <a:pt x="738846" y="156972"/>
                  </a:lnTo>
                  <a:lnTo>
                    <a:pt x="4405" y="23888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67866" y="2494406"/>
              <a:ext cx="722630" cy="271780"/>
            </a:xfrm>
            <a:custGeom>
              <a:avLst/>
              <a:gdLst/>
              <a:ahLst/>
              <a:cxnLst/>
              <a:rect l="l" t="t" r="r" b="b"/>
              <a:pathLst>
                <a:path w="722630" h="271780">
                  <a:moveTo>
                    <a:pt x="34925" y="0"/>
                  </a:moveTo>
                  <a:lnTo>
                    <a:pt x="24449" y="28136"/>
                  </a:lnTo>
                  <a:lnTo>
                    <a:pt x="15128" y="56689"/>
                  </a:lnTo>
                  <a:lnTo>
                    <a:pt x="6975" y="85599"/>
                  </a:lnTo>
                  <a:lnTo>
                    <a:pt x="0" y="114807"/>
                  </a:lnTo>
                  <a:lnTo>
                    <a:pt x="722122" y="271779"/>
                  </a:lnTo>
                  <a:lnTo>
                    <a:pt x="34925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67866" y="2494406"/>
              <a:ext cx="722630" cy="271780"/>
            </a:xfrm>
            <a:custGeom>
              <a:avLst/>
              <a:gdLst/>
              <a:ahLst/>
              <a:cxnLst/>
              <a:rect l="l" t="t" r="r" b="b"/>
              <a:pathLst>
                <a:path w="722630" h="271780">
                  <a:moveTo>
                    <a:pt x="0" y="114807"/>
                  </a:moveTo>
                  <a:lnTo>
                    <a:pt x="6975" y="85599"/>
                  </a:lnTo>
                  <a:lnTo>
                    <a:pt x="15128" y="56689"/>
                  </a:lnTo>
                  <a:lnTo>
                    <a:pt x="24449" y="28136"/>
                  </a:lnTo>
                  <a:lnTo>
                    <a:pt x="34925" y="0"/>
                  </a:lnTo>
                  <a:lnTo>
                    <a:pt x="722122" y="271779"/>
                  </a:lnTo>
                  <a:lnTo>
                    <a:pt x="0" y="11480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02791" y="2027173"/>
              <a:ext cx="687705" cy="739140"/>
            </a:xfrm>
            <a:custGeom>
              <a:avLst/>
              <a:gdLst/>
              <a:ahLst/>
              <a:cxnLst/>
              <a:rect l="l" t="t" r="r" b="b"/>
              <a:pathLst>
                <a:path w="687705" h="739139">
                  <a:moveTo>
                    <a:pt x="687197" y="0"/>
                  </a:moveTo>
                  <a:lnTo>
                    <a:pt x="636959" y="1700"/>
                  </a:lnTo>
                  <a:lnTo>
                    <a:pt x="587426" y="6741"/>
                  </a:lnTo>
                  <a:lnTo>
                    <a:pt x="538732" y="15030"/>
                  </a:lnTo>
                  <a:lnTo>
                    <a:pt x="491012" y="26478"/>
                  </a:lnTo>
                  <a:lnTo>
                    <a:pt x="444398" y="40991"/>
                  </a:lnTo>
                  <a:lnTo>
                    <a:pt x="399024" y="58481"/>
                  </a:lnTo>
                  <a:lnTo>
                    <a:pt x="355025" y="78854"/>
                  </a:lnTo>
                  <a:lnTo>
                    <a:pt x="312534" y="102020"/>
                  </a:lnTo>
                  <a:lnTo>
                    <a:pt x="271684" y="127888"/>
                  </a:lnTo>
                  <a:lnTo>
                    <a:pt x="232611" y="156367"/>
                  </a:lnTo>
                  <a:lnTo>
                    <a:pt x="195446" y="187365"/>
                  </a:lnTo>
                  <a:lnTo>
                    <a:pt x="160325" y="220791"/>
                  </a:lnTo>
                  <a:lnTo>
                    <a:pt x="127381" y="256554"/>
                  </a:lnTo>
                  <a:lnTo>
                    <a:pt x="96748" y="294563"/>
                  </a:lnTo>
                  <a:lnTo>
                    <a:pt x="68560" y="334727"/>
                  </a:lnTo>
                  <a:lnTo>
                    <a:pt x="42949" y="376954"/>
                  </a:lnTo>
                  <a:lnTo>
                    <a:pt x="20051" y="421153"/>
                  </a:lnTo>
                  <a:lnTo>
                    <a:pt x="0" y="467233"/>
                  </a:lnTo>
                  <a:lnTo>
                    <a:pt x="687197" y="739013"/>
                  </a:lnTo>
                  <a:lnTo>
                    <a:pt x="68719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02791" y="2027173"/>
              <a:ext cx="687705" cy="739140"/>
            </a:xfrm>
            <a:custGeom>
              <a:avLst/>
              <a:gdLst/>
              <a:ahLst/>
              <a:cxnLst/>
              <a:rect l="l" t="t" r="r" b="b"/>
              <a:pathLst>
                <a:path w="687705" h="739139">
                  <a:moveTo>
                    <a:pt x="0" y="467233"/>
                  </a:moveTo>
                  <a:lnTo>
                    <a:pt x="20051" y="421153"/>
                  </a:lnTo>
                  <a:lnTo>
                    <a:pt x="42949" y="376954"/>
                  </a:lnTo>
                  <a:lnTo>
                    <a:pt x="68560" y="334727"/>
                  </a:lnTo>
                  <a:lnTo>
                    <a:pt x="96748" y="294563"/>
                  </a:lnTo>
                  <a:lnTo>
                    <a:pt x="127381" y="256554"/>
                  </a:lnTo>
                  <a:lnTo>
                    <a:pt x="160325" y="220791"/>
                  </a:lnTo>
                  <a:lnTo>
                    <a:pt x="195446" y="187365"/>
                  </a:lnTo>
                  <a:lnTo>
                    <a:pt x="232611" y="156367"/>
                  </a:lnTo>
                  <a:lnTo>
                    <a:pt x="271684" y="127888"/>
                  </a:lnTo>
                  <a:lnTo>
                    <a:pt x="312534" y="102020"/>
                  </a:lnTo>
                  <a:lnTo>
                    <a:pt x="355025" y="78854"/>
                  </a:lnTo>
                  <a:lnTo>
                    <a:pt x="399024" y="58481"/>
                  </a:lnTo>
                  <a:lnTo>
                    <a:pt x="444398" y="40991"/>
                  </a:lnTo>
                  <a:lnTo>
                    <a:pt x="491012" y="26478"/>
                  </a:lnTo>
                  <a:lnTo>
                    <a:pt x="538732" y="15030"/>
                  </a:lnTo>
                  <a:lnTo>
                    <a:pt x="587426" y="6741"/>
                  </a:lnTo>
                  <a:lnTo>
                    <a:pt x="636959" y="1700"/>
                  </a:lnTo>
                  <a:lnTo>
                    <a:pt x="687197" y="0"/>
                  </a:lnTo>
                  <a:lnTo>
                    <a:pt x="687197" y="739013"/>
                  </a:lnTo>
                  <a:lnTo>
                    <a:pt x="0" y="46723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651505" y="2503424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40%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46275" y="3311778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27%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04569" y="2891155"/>
            <a:ext cx="17272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7%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31645" y="2181809"/>
            <a:ext cx="22923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19%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495044" y="2520695"/>
            <a:ext cx="177165" cy="121920"/>
          </a:xfrm>
          <a:custGeom>
            <a:avLst/>
            <a:gdLst/>
            <a:ahLst/>
            <a:cxnLst/>
            <a:rect l="l" t="t" r="r" b="b"/>
            <a:pathLst>
              <a:path w="177164" h="121919">
                <a:moveTo>
                  <a:pt x="176783" y="0"/>
                </a:moveTo>
                <a:lnTo>
                  <a:pt x="0" y="0"/>
                </a:lnTo>
                <a:lnTo>
                  <a:pt x="0" y="121920"/>
                </a:lnTo>
                <a:lnTo>
                  <a:pt x="176783" y="121920"/>
                </a:lnTo>
                <a:lnTo>
                  <a:pt x="17678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461897" y="2478125"/>
            <a:ext cx="208279" cy="32639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320"/>
              </a:spcBef>
            </a:pPr>
            <a:r>
              <a:rPr sz="800" spc="-5" dirty="0">
                <a:latin typeface="Arial MT"/>
                <a:cs typeface="Arial MT"/>
              </a:rPr>
              <a:t>3%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5%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06221" y="1773892"/>
            <a:ext cx="224790" cy="19958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export,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6221" y="4124353"/>
            <a:ext cx="224790" cy="20066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b="1" spc="-5" dirty="0">
                <a:latin typeface="Arial"/>
                <a:cs typeface="Arial"/>
              </a:rPr>
              <a:t>Sub-segment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import,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%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470075" y="4187761"/>
            <a:ext cx="1492250" cy="1494155"/>
            <a:chOff x="1470075" y="4187761"/>
            <a:chExt cx="1492250" cy="1494155"/>
          </a:xfrm>
        </p:grpSpPr>
        <p:sp>
          <p:nvSpPr>
            <p:cNvPr id="26" name="object 26"/>
            <p:cNvSpPr/>
            <p:nvPr/>
          </p:nvSpPr>
          <p:spPr>
            <a:xfrm>
              <a:off x="2216911" y="4192650"/>
              <a:ext cx="742315" cy="798195"/>
            </a:xfrm>
            <a:custGeom>
              <a:avLst/>
              <a:gdLst/>
              <a:ahLst/>
              <a:cxnLst/>
              <a:rect l="l" t="t" r="r" b="b"/>
              <a:pathLst>
                <a:path w="742314" h="798195">
                  <a:moveTo>
                    <a:pt x="0" y="0"/>
                  </a:moveTo>
                  <a:lnTo>
                    <a:pt x="0" y="742061"/>
                  </a:lnTo>
                  <a:lnTo>
                    <a:pt x="740029" y="797941"/>
                  </a:lnTo>
                  <a:lnTo>
                    <a:pt x="741632" y="770048"/>
                  </a:lnTo>
                  <a:lnTo>
                    <a:pt x="742047" y="756060"/>
                  </a:lnTo>
                  <a:lnTo>
                    <a:pt x="742188" y="742061"/>
                  </a:lnTo>
                  <a:lnTo>
                    <a:pt x="740609" y="693270"/>
                  </a:lnTo>
                  <a:lnTo>
                    <a:pt x="735939" y="645322"/>
                  </a:lnTo>
                  <a:lnTo>
                    <a:pt x="728275" y="598314"/>
                  </a:lnTo>
                  <a:lnTo>
                    <a:pt x="717715" y="552345"/>
                  </a:lnTo>
                  <a:lnTo>
                    <a:pt x="704356" y="507512"/>
                  </a:lnTo>
                  <a:lnTo>
                    <a:pt x="688296" y="463912"/>
                  </a:lnTo>
                  <a:lnTo>
                    <a:pt x="669633" y="421645"/>
                  </a:lnTo>
                  <a:lnTo>
                    <a:pt x="648466" y="380806"/>
                  </a:lnTo>
                  <a:lnTo>
                    <a:pt x="624890" y="341495"/>
                  </a:lnTo>
                  <a:lnTo>
                    <a:pt x="599005" y="303809"/>
                  </a:lnTo>
                  <a:lnTo>
                    <a:pt x="570907" y="267845"/>
                  </a:lnTo>
                  <a:lnTo>
                    <a:pt x="540695" y="233702"/>
                  </a:lnTo>
                  <a:lnTo>
                    <a:pt x="508467" y="201478"/>
                  </a:lnTo>
                  <a:lnTo>
                    <a:pt x="474319" y="171269"/>
                  </a:lnTo>
                  <a:lnTo>
                    <a:pt x="438351" y="143174"/>
                  </a:lnTo>
                  <a:lnTo>
                    <a:pt x="400659" y="117291"/>
                  </a:lnTo>
                  <a:lnTo>
                    <a:pt x="361341" y="93717"/>
                  </a:lnTo>
                  <a:lnTo>
                    <a:pt x="320495" y="72551"/>
                  </a:lnTo>
                  <a:lnTo>
                    <a:pt x="278219" y="53889"/>
                  </a:lnTo>
                  <a:lnTo>
                    <a:pt x="234610" y="37830"/>
                  </a:lnTo>
                  <a:lnTo>
                    <a:pt x="189767" y="24472"/>
                  </a:lnTo>
                  <a:lnTo>
                    <a:pt x="143786" y="13912"/>
                  </a:lnTo>
                  <a:lnTo>
                    <a:pt x="96766" y="6248"/>
                  </a:lnTo>
                  <a:lnTo>
                    <a:pt x="48805" y="15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216911" y="4934711"/>
              <a:ext cx="740410" cy="697230"/>
            </a:xfrm>
            <a:custGeom>
              <a:avLst/>
              <a:gdLst/>
              <a:ahLst/>
              <a:cxnLst/>
              <a:rect l="l" t="t" r="r" b="b"/>
              <a:pathLst>
                <a:path w="740410" h="697229">
                  <a:moveTo>
                    <a:pt x="0" y="0"/>
                  </a:moveTo>
                  <a:lnTo>
                    <a:pt x="255777" y="696722"/>
                  </a:lnTo>
                  <a:lnTo>
                    <a:pt x="300497" y="678648"/>
                  </a:lnTo>
                  <a:lnTo>
                    <a:pt x="343579" y="657903"/>
                  </a:lnTo>
                  <a:lnTo>
                    <a:pt x="384940" y="634603"/>
                  </a:lnTo>
                  <a:lnTo>
                    <a:pt x="424492" y="608859"/>
                  </a:lnTo>
                  <a:lnTo>
                    <a:pt x="462149" y="580788"/>
                  </a:lnTo>
                  <a:lnTo>
                    <a:pt x="497825" y="550502"/>
                  </a:lnTo>
                  <a:lnTo>
                    <a:pt x="531434" y="518116"/>
                  </a:lnTo>
                  <a:lnTo>
                    <a:pt x="562890" y="483744"/>
                  </a:lnTo>
                  <a:lnTo>
                    <a:pt x="592105" y="447500"/>
                  </a:lnTo>
                  <a:lnTo>
                    <a:pt x="618995" y="409498"/>
                  </a:lnTo>
                  <a:lnTo>
                    <a:pt x="643472" y="369852"/>
                  </a:lnTo>
                  <a:lnTo>
                    <a:pt x="665451" y="328675"/>
                  </a:lnTo>
                  <a:lnTo>
                    <a:pt x="684846" y="286084"/>
                  </a:lnTo>
                  <a:lnTo>
                    <a:pt x="701569" y="242190"/>
                  </a:lnTo>
                  <a:lnTo>
                    <a:pt x="715535" y="197109"/>
                  </a:lnTo>
                  <a:lnTo>
                    <a:pt x="726658" y="150954"/>
                  </a:lnTo>
                  <a:lnTo>
                    <a:pt x="734851" y="103839"/>
                  </a:lnTo>
                  <a:lnTo>
                    <a:pt x="740029" y="55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16911" y="4934711"/>
              <a:ext cx="740410" cy="697230"/>
            </a:xfrm>
            <a:custGeom>
              <a:avLst/>
              <a:gdLst/>
              <a:ahLst/>
              <a:cxnLst/>
              <a:rect l="l" t="t" r="r" b="b"/>
              <a:pathLst>
                <a:path w="740410" h="697229">
                  <a:moveTo>
                    <a:pt x="740029" y="55880"/>
                  </a:moveTo>
                  <a:lnTo>
                    <a:pt x="734851" y="103839"/>
                  </a:lnTo>
                  <a:lnTo>
                    <a:pt x="726658" y="150954"/>
                  </a:lnTo>
                  <a:lnTo>
                    <a:pt x="715535" y="197109"/>
                  </a:lnTo>
                  <a:lnTo>
                    <a:pt x="701569" y="242190"/>
                  </a:lnTo>
                  <a:lnTo>
                    <a:pt x="684846" y="286084"/>
                  </a:lnTo>
                  <a:lnTo>
                    <a:pt x="665451" y="328675"/>
                  </a:lnTo>
                  <a:lnTo>
                    <a:pt x="643472" y="369852"/>
                  </a:lnTo>
                  <a:lnTo>
                    <a:pt x="618995" y="409498"/>
                  </a:lnTo>
                  <a:lnTo>
                    <a:pt x="592105" y="447500"/>
                  </a:lnTo>
                  <a:lnTo>
                    <a:pt x="562890" y="483744"/>
                  </a:lnTo>
                  <a:lnTo>
                    <a:pt x="531434" y="518116"/>
                  </a:lnTo>
                  <a:lnTo>
                    <a:pt x="497825" y="550502"/>
                  </a:lnTo>
                  <a:lnTo>
                    <a:pt x="462149" y="580788"/>
                  </a:lnTo>
                  <a:lnTo>
                    <a:pt x="424492" y="608859"/>
                  </a:lnTo>
                  <a:lnTo>
                    <a:pt x="384940" y="634603"/>
                  </a:lnTo>
                  <a:lnTo>
                    <a:pt x="343579" y="657903"/>
                  </a:lnTo>
                  <a:lnTo>
                    <a:pt x="300497" y="678648"/>
                  </a:lnTo>
                  <a:lnTo>
                    <a:pt x="255777" y="696722"/>
                  </a:lnTo>
                  <a:lnTo>
                    <a:pt x="0" y="0"/>
                  </a:lnTo>
                  <a:lnTo>
                    <a:pt x="740029" y="5588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184272" y="4934711"/>
              <a:ext cx="288925" cy="742315"/>
            </a:xfrm>
            <a:custGeom>
              <a:avLst/>
              <a:gdLst/>
              <a:ahLst/>
              <a:cxnLst/>
              <a:rect l="l" t="t" r="r" b="b"/>
              <a:pathLst>
                <a:path w="288925" h="742314">
                  <a:moveTo>
                    <a:pt x="32638" y="0"/>
                  </a:moveTo>
                  <a:lnTo>
                    <a:pt x="0" y="741464"/>
                  </a:lnTo>
                  <a:lnTo>
                    <a:pt x="49048" y="742004"/>
                  </a:lnTo>
                  <a:lnTo>
                    <a:pt x="97917" y="739313"/>
                  </a:lnTo>
                  <a:lnTo>
                    <a:pt x="146446" y="733413"/>
                  </a:lnTo>
                  <a:lnTo>
                    <a:pt x="194479" y="724332"/>
                  </a:lnTo>
                  <a:lnTo>
                    <a:pt x="241855" y="712093"/>
                  </a:lnTo>
                  <a:lnTo>
                    <a:pt x="288416" y="696722"/>
                  </a:lnTo>
                  <a:lnTo>
                    <a:pt x="32638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184272" y="4934711"/>
              <a:ext cx="288925" cy="742315"/>
            </a:xfrm>
            <a:custGeom>
              <a:avLst/>
              <a:gdLst/>
              <a:ahLst/>
              <a:cxnLst/>
              <a:rect l="l" t="t" r="r" b="b"/>
              <a:pathLst>
                <a:path w="288925" h="742314">
                  <a:moveTo>
                    <a:pt x="288416" y="696722"/>
                  </a:moveTo>
                  <a:lnTo>
                    <a:pt x="241855" y="712093"/>
                  </a:lnTo>
                  <a:lnTo>
                    <a:pt x="194479" y="724332"/>
                  </a:lnTo>
                  <a:lnTo>
                    <a:pt x="146446" y="733413"/>
                  </a:lnTo>
                  <a:lnTo>
                    <a:pt x="97917" y="739313"/>
                  </a:lnTo>
                  <a:lnTo>
                    <a:pt x="49048" y="742004"/>
                  </a:lnTo>
                  <a:lnTo>
                    <a:pt x="0" y="741464"/>
                  </a:lnTo>
                  <a:lnTo>
                    <a:pt x="32638" y="0"/>
                  </a:lnTo>
                  <a:lnTo>
                    <a:pt x="288416" y="696722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807590" y="4934711"/>
              <a:ext cx="409575" cy="741680"/>
            </a:xfrm>
            <a:custGeom>
              <a:avLst/>
              <a:gdLst/>
              <a:ahLst/>
              <a:cxnLst/>
              <a:rect l="l" t="t" r="r" b="b"/>
              <a:pathLst>
                <a:path w="409575" h="741679">
                  <a:moveTo>
                    <a:pt x="409320" y="0"/>
                  </a:moveTo>
                  <a:lnTo>
                    <a:pt x="0" y="618997"/>
                  </a:lnTo>
                  <a:lnTo>
                    <a:pt x="42871" y="645334"/>
                  </a:lnTo>
                  <a:lnTo>
                    <a:pt x="87270" y="668624"/>
                  </a:lnTo>
                  <a:lnTo>
                    <a:pt x="133036" y="688816"/>
                  </a:lnTo>
                  <a:lnTo>
                    <a:pt x="180006" y="705858"/>
                  </a:lnTo>
                  <a:lnTo>
                    <a:pt x="228018" y="719695"/>
                  </a:lnTo>
                  <a:lnTo>
                    <a:pt x="276909" y="730277"/>
                  </a:lnTo>
                  <a:lnTo>
                    <a:pt x="326518" y="737551"/>
                  </a:lnTo>
                  <a:lnTo>
                    <a:pt x="376681" y="741464"/>
                  </a:lnTo>
                  <a:lnTo>
                    <a:pt x="40932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807590" y="4934711"/>
              <a:ext cx="409575" cy="741680"/>
            </a:xfrm>
            <a:custGeom>
              <a:avLst/>
              <a:gdLst/>
              <a:ahLst/>
              <a:cxnLst/>
              <a:rect l="l" t="t" r="r" b="b"/>
              <a:pathLst>
                <a:path w="409575" h="741679">
                  <a:moveTo>
                    <a:pt x="376681" y="741464"/>
                  </a:moveTo>
                  <a:lnTo>
                    <a:pt x="326518" y="737551"/>
                  </a:lnTo>
                  <a:lnTo>
                    <a:pt x="276909" y="730277"/>
                  </a:lnTo>
                  <a:lnTo>
                    <a:pt x="228018" y="719695"/>
                  </a:lnTo>
                  <a:lnTo>
                    <a:pt x="180006" y="705858"/>
                  </a:lnTo>
                  <a:lnTo>
                    <a:pt x="133036" y="688816"/>
                  </a:lnTo>
                  <a:lnTo>
                    <a:pt x="87270" y="668624"/>
                  </a:lnTo>
                  <a:lnTo>
                    <a:pt x="42871" y="645334"/>
                  </a:lnTo>
                  <a:lnTo>
                    <a:pt x="0" y="618997"/>
                  </a:lnTo>
                  <a:lnTo>
                    <a:pt x="409320" y="0"/>
                  </a:lnTo>
                  <a:lnTo>
                    <a:pt x="376681" y="74146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639188" y="4934711"/>
              <a:ext cx="577850" cy="619125"/>
            </a:xfrm>
            <a:custGeom>
              <a:avLst/>
              <a:gdLst/>
              <a:ahLst/>
              <a:cxnLst/>
              <a:rect l="l" t="t" r="r" b="b"/>
              <a:pathLst>
                <a:path w="577850" h="619125">
                  <a:moveTo>
                    <a:pt x="577723" y="0"/>
                  </a:moveTo>
                  <a:lnTo>
                    <a:pt x="0" y="465835"/>
                  </a:lnTo>
                  <a:lnTo>
                    <a:pt x="29778" y="500552"/>
                  </a:lnTo>
                  <a:lnTo>
                    <a:pt x="61600" y="533318"/>
                  </a:lnTo>
                  <a:lnTo>
                    <a:pt x="95371" y="564042"/>
                  </a:lnTo>
                  <a:lnTo>
                    <a:pt x="131003" y="592632"/>
                  </a:lnTo>
                  <a:lnTo>
                    <a:pt x="168402" y="618997"/>
                  </a:lnTo>
                  <a:lnTo>
                    <a:pt x="577723" y="0"/>
                  </a:lnTo>
                  <a:close/>
                </a:path>
              </a:pathLst>
            </a:custGeom>
            <a:solidFill>
              <a:srgbClr val="E453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639188" y="4934711"/>
              <a:ext cx="577850" cy="619125"/>
            </a:xfrm>
            <a:custGeom>
              <a:avLst/>
              <a:gdLst/>
              <a:ahLst/>
              <a:cxnLst/>
              <a:rect l="l" t="t" r="r" b="b"/>
              <a:pathLst>
                <a:path w="577850" h="619125">
                  <a:moveTo>
                    <a:pt x="168402" y="618997"/>
                  </a:moveTo>
                  <a:lnTo>
                    <a:pt x="131003" y="592632"/>
                  </a:lnTo>
                  <a:lnTo>
                    <a:pt x="95371" y="564042"/>
                  </a:lnTo>
                  <a:lnTo>
                    <a:pt x="61600" y="533318"/>
                  </a:lnTo>
                  <a:lnTo>
                    <a:pt x="29778" y="500552"/>
                  </a:lnTo>
                  <a:lnTo>
                    <a:pt x="0" y="465835"/>
                  </a:lnTo>
                  <a:lnTo>
                    <a:pt x="577723" y="0"/>
                  </a:lnTo>
                  <a:lnTo>
                    <a:pt x="168402" y="618997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474838" y="4192523"/>
              <a:ext cx="742315" cy="1208405"/>
            </a:xfrm>
            <a:custGeom>
              <a:avLst/>
              <a:gdLst/>
              <a:ahLst/>
              <a:cxnLst/>
              <a:rect l="l" t="t" r="r" b="b"/>
              <a:pathLst>
                <a:path w="742314" h="1208404">
                  <a:moveTo>
                    <a:pt x="742073" y="0"/>
                  </a:moveTo>
                  <a:lnTo>
                    <a:pt x="691424" y="1731"/>
                  </a:lnTo>
                  <a:lnTo>
                    <a:pt x="641237" y="6887"/>
                  </a:lnTo>
                  <a:lnTo>
                    <a:pt x="591678" y="15409"/>
                  </a:lnTo>
                  <a:lnTo>
                    <a:pt x="542913" y="27240"/>
                  </a:lnTo>
                  <a:lnTo>
                    <a:pt x="495106" y="42322"/>
                  </a:lnTo>
                  <a:lnTo>
                    <a:pt x="448423" y="60597"/>
                  </a:lnTo>
                  <a:lnTo>
                    <a:pt x="403029" y="82006"/>
                  </a:lnTo>
                  <a:lnTo>
                    <a:pt x="359090" y="106493"/>
                  </a:lnTo>
                  <a:lnTo>
                    <a:pt x="316771" y="133998"/>
                  </a:lnTo>
                  <a:lnTo>
                    <a:pt x="276237" y="164464"/>
                  </a:lnTo>
                  <a:lnTo>
                    <a:pt x="239247" y="196325"/>
                  </a:lnTo>
                  <a:lnTo>
                    <a:pt x="204853" y="230064"/>
                  </a:lnTo>
                  <a:lnTo>
                    <a:pt x="173070" y="265543"/>
                  </a:lnTo>
                  <a:lnTo>
                    <a:pt x="143912" y="302625"/>
                  </a:lnTo>
                  <a:lnTo>
                    <a:pt x="117395" y="341172"/>
                  </a:lnTo>
                  <a:lnTo>
                    <a:pt x="93532" y="381047"/>
                  </a:lnTo>
                  <a:lnTo>
                    <a:pt x="72340" y="422112"/>
                  </a:lnTo>
                  <a:lnTo>
                    <a:pt x="53833" y="464230"/>
                  </a:lnTo>
                  <a:lnTo>
                    <a:pt x="38025" y="507262"/>
                  </a:lnTo>
                  <a:lnTo>
                    <a:pt x="24932" y="551073"/>
                  </a:lnTo>
                  <a:lnTo>
                    <a:pt x="14568" y="595523"/>
                  </a:lnTo>
                  <a:lnTo>
                    <a:pt x="6948" y="640476"/>
                  </a:lnTo>
                  <a:lnTo>
                    <a:pt x="2087" y="685794"/>
                  </a:lnTo>
                  <a:lnTo>
                    <a:pt x="0" y="731340"/>
                  </a:lnTo>
                  <a:lnTo>
                    <a:pt x="701" y="776975"/>
                  </a:lnTo>
                  <a:lnTo>
                    <a:pt x="4206" y="822563"/>
                  </a:lnTo>
                  <a:lnTo>
                    <a:pt x="10529" y="867966"/>
                  </a:lnTo>
                  <a:lnTo>
                    <a:pt x="19685" y="913046"/>
                  </a:lnTo>
                  <a:lnTo>
                    <a:pt x="31689" y="957667"/>
                  </a:lnTo>
                  <a:lnTo>
                    <a:pt x="46556" y="1001689"/>
                  </a:lnTo>
                  <a:lnTo>
                    <a:pt x="64300" y="1044976"/>
                  </a:lnTo>
                  <a:lnTo>
                    <a:pt x="84937" y="1087391"/>
                  </a:lnTo>
                  <a:lnTo>
                    <a:pt x="108481" y="1128795"/>
                  </a:lnTo>
                  <a:lnTo>
                    <a:pt x="134947" y="1169052"/>
                  </a:lnTo>
                  <a:lnTo>
                    <a:pt x="164350" y="1208023"/>
                  </a:lnTo>
                  <a:lnTo>
                    <a:pt x="742073" y="742188"/>
                  </a:lnTo>
                  <a:lnTo>
                    <a:pt x="742073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74838" y="4192523"/>
              <a:ext cx="742315" cy="1208405"/>
            </a:xfrm>
            <a:custGeom>
              <a:avLst/>
              <a:gdLst/>
              <a:ahLst/>
              <a:cxnLst/>
              <a:rect l="l" t="t" r="r" b="b"/>
              <a:pathLst>
                <a:path w="742314" h="1208404">
                  <a:moveTo>
                    <a:pt x="164350" y="1208023"/>
                  </a:moveTo>
                  <a:lnTo>
                    <a:pt x="134947" y="1169052"/>
                  </a:lnTo>
                  <a:lnTo>
                    <a:pt x="108481" y="1128795"/>
                  </a:lnTo>
                  <a:lnTo>
                    <a:pt x="84937" y="1087391"/>
                  </a:lnTo>
                  <a:lnTo>
                    <a:pt x="64300" y="1044976"/>
                  </a:lnTo>
                  <a:lnTo>
                    <a:pt x="46556" y="1001689"/>
                  </a:lnTo>
                  <a:lnTo>
                    <a:pt x="31689" y="957667"/>
                  </a:lnTo>
                  <a:lnTo>
                    <a:pt x="19685" y="913046"/>
                  </a:lnTo>
                  <a:lnTo>
                    <a:pt x="10529" y="867966"/>
                  </a:lnTo>
                  <a:lnTo>
                    <a:pt x="4206" y="822563"/>
                  </a:lnTo>
                  <a:lnTo>
                    <a:pt x="701" y="776975"/>
                  </a:lnTo>
                  <a:lnTo>
                    <a:pt x="0" y="731340"/>
                  </a:lnTo>
                  <a:lnTo>
                    <a:pt x="2087" y="685794"/>
                  </a:lnTo>
                  <a:lnTo>
                    <a:pt x="6948" y="640476"/>
                  </a:lnTo>
                  <a:lnTo>
                    <a:pt x="14568" y="595523"/>
                  </a:lnTo>
                  <a:lnTo>
                    <a:pt x="24932" y="551073"/>
                  </a:lnTo>
                  <a:lnTo>
                    <a:pt x="38025" y="507262"/>
                  </a:lnTo>
                  <a:lnTo>
                    <a:pt x="53833" y="464230"/>
                  </a:lnTo>
                  <a:lnTo>
                    <a:pt x="72340" y="422112"/>
                  </a:lnTo>
                  <a:lnTo>
                    <a:pt x="93532" y="381047"/>
                  </a:lnTo>
                  <a:lnTo>
                    <a:pt x="117395" y="341172"/>
                  </a:lnTo>
                  <a:lnTo>
                    <a:pt x="143912" y="302625"/>
                  </a:lnTo>
                  <a:lnTo>
                    <a:pt x="173070" y="265543"/>
                  </a:lnTo>
                  <a:lnTo>
                    <a:pt x="204853" y="230064"/>
                  </a:lnTo>
                  <a:lnTo>
                    <a:pt x="239247" y="196325"/>
                  </a:lnTo>
                  <a:lnTo>
                    <a:pt x="276237" y="164464"/>
                  </a:lnTo>
                  <a:lnTo>
                    <a:pt x="316771" y="133998"/>
                  </a:lnTo>
                  <a:lnTo>
                    <a:pt x="359090" y="106493"/>
                  </a:lnTo>
                  <a:lnTo>
                    <a:pt x="403029" y="82006"/>
                  </a:lnTo>
                  <a:lnTo>
                    <a:pt x="448423" y="60597"/>
                  </a:lnTo>
                  <a:lnTo>
                    <a:pt x="495106" y="42322"/>
                  </a:lnTo>
                  <a:lnTo>
                    <a:pt x="542913" y="27240"/>
                  </a:lnTo>
                  <a:lnTo>
                    <a:pt x="591678" y="15409"/>
                  </a:lnTo>
                  <a:lnTo>
                    <a:pt x="641237" y="6887"/>
                  </a:lnTo>
                  <a:lnTo>
                    <a:pt x="691424" y="1731"/>
                  </a:lnTo>
                  <a:lnTo>
                    <a:pt x="742073" y="0"/>
                  </a:lnTo>
                  <a:lnTo>
                    <a:pt x="742073" y="742188"/>
                  </a:lnTo>
                  <a:lnTo>
                    <a:pt x="164350" y="1208023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547873" y="4443806"/>
            <a:ext cx="22923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26%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584830" y="5223764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18%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230882" y="5501132"/>
            <a:ext cx="17272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6%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932177" y="5468873"/>
            <a:ext cx="17272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9%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06626" y="5325236"/>
            <a:ext cx="17272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5%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555241" y="4596765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36%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35152" y="3651503"/>
            <a:ext cx="3523615" cy="428625"/>
          </a:xfrm>
          <a:prstGeom prst="rect">
            <a:avLst/>
          </a:prstGeom>
          <a:solidFill>
            <a:srgbClr val="C5C3C3"/>
          </a:solidFill>
        </p:spPr>
        <p:txBody>
          <a:bodyPr vert="horz" wrap="square" lIns="0" tIns="76200" rIns="0" bIns="0" rtlCol="0">
            <a:spAutoFit/>
          </a:bodyPr>
          <a:lstStyle/>
          <a:p>
            <a:pPr marL="113030" marR="327660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 MT"/>
                <a:cs typeface="Arial MT"/>
              </a:rPr>
              <a:t>Agrochemicals and </a:t>
            </a:r>
            <a:r>
              <a:rPr sz="1000" spc="-10" dirty="0">
                <a:latin typeface="Arial MT"/>
                <a:cs typeface="Arial MT"/>
              </a:rPr>
              <a:t>Dyes </a:t>
            </a:r>
            <a:r>
              <a:rPr sz="1000" spc="-5" dirty="0">
                <a:latin typeface="Arial MT"/>
                <a:cs typeface="Arial MT"/>
              </a:rPr>
              <a:t>&amp; Pigments could account </a:t>
            </a:r>
            <a:r>
              <a:rPr sz="1000" dirty="0">
                <a:latin typeface="Arial MT"/>
                <a:cs typeface="Arial MT"/>
              </a:rPr>
              <a:t>for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65%+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of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Specialty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Chemicals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exports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5324538" y="2022411"/>
            <a:ext cx="1482725" cy="1487805"/>
            <a:chOff x="5324538" y="2022411"/>
            <a:chExt cx="1482725" cy="1487805"/>
          </a:xfrm>
        </p:grpSpPr>
        <p:sp>
          <p:nvSpPr>
            <p:cNvPr id="45" name="object 45"/>
            <p:cNvSpPr/>
            <p:nvPr/>
          </p:nvSpPr>
          <p:spPr>
            <a:xfrm>
              <a:off x="6068187" y="2027300"/>
              <a:ext cx="739140" cy="1066165"/>
            </a:xfrm>
            <a:custGeom>
              <a:avLst/>
              <a:gdLst/>
              <a:ahLst/>
              <a:cxnLst/>
              <a:rect l="l" t="t" r="r" b="b"/>
              <a:pathLst>
                <a:path w="739140" h="1066164">
                  <a:moveTo>
                    <a:pt x="0" y="0"/>
                  </a:moveTo>
                  <a:lnTo>
                    <a:pt x="0" y="738886"/>
                  </a:lnTo>
                  <a:lnTo>
                    <a:pt x="662686" y="1066164"/>
                  </a:lnTo>
                  <a:lnTo>
                    <a:pt x="682709" y="1021923"/>
                  </a:lnTo>
                  <a:lnTo>
                    <a:pt x="699755" y="976600"/>
                  </a:lnTo>
                  <a:lnTo>
                    <a:pt x="713787" y="930341"/>
                  </a:lnTo>
                  <a:lnTo>
                    <a:pt x="724767" y="883293"/>
                  </a:lnTo>
                  <a:lnTo>
                    <a:pt x="732656" y="835604"/>
                  </a:lnTo>
                  <a:lnTo>
                    <a:pt x="737417" y="787419"/>
                  </a:lnTo>
                  <a:lnTo>
                    <a:pt x="739013" y="738886"/>
                  </a:lnTo>
                  <a:lnTo>
                    <a:pt x="737441" y="690306"/>
                  </a:lnTo>
                  <a:lnTo>
                    <a:pt x="732790" y="642566"/>
                  </a:lnTo>
                  <a:lnTo>
                    <a:pt x="725158" y="595761"/>
                  </a:lnTo>
                  <a:lnTo>
                    <a:pt x="714643" y="549990"/>
                  </a:lnTo>
                  <a:lnTo>
                    <a:pt x="701340" y="505350"/>
                  </a:lnTo>
                  <a:lnTo>
                    <a:pt x="685348" y="461938"/>
                  </a:lnTo>
                  <a:lnTo>
                    <a:pt x="666765" y="419851"/>
                  </a:lnTo>
                  <a:lnTo>
                    <a:pt x="645686" y="379188"/>
                  </a:lnTo>
                  <a:lnTo>
                    <a:pt x="622211" y="340045"/>
                  </a:lnTo>
                  <a:lnTo>
                    <a:pt x="596435" y="302520"/>
                  </a:lnTo>
                  <a:lnTo>
                    <a:pt x="568457" y="266710"/>
                  </a:lnTo>
                  <a:lnTo>
                    <a:pt x="538374" y="232712"/>
                  </a:lnTo>
                  <a:lnTo>
                    <a:pt x="506282" y="200624"/>
                  </a:lnTo>
                  <a:lnTo>
                    <a:pt x="472280" y="170544"/>
                  </a:lnTo>
                  <a:lnTo>
                    <a:pt x="436465" y="142569"/>
                  </a:lnTo>
                  <a:lnTo>
                    <a:pt x="398934" y="116795"/>
                  </a:lnTo>
                  <a:lnTo>
                    <a:pt x="359784" y="93321"/>
                  </a:lnTo>
                  <a:lnTo>
                    <a:pt x="319113" y="72244"/>
                  </a:lnTo>
                  <a:lnTo>
                    <a:pt x="277019" y="53662"/>
                  </a:lnTo>
                  <a:lnTo>
                    <a:pt x="233597" y="37671"/>
                  </a:lnTo>
                  <a:lnTo>
                    <a:pt x="188947" y="24369"/>
                  </a:lnTo>
                  <a:lnTo>
                    <a:pt x="143164" y="13853"/>
                  </a:lnTo>
                  <a:lnTo>
                    <a:pt x="96347" y="6222"/>
                  </a:lnTo>
                  <a:lnTo>
                    <a:pt x="48593" y="1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870956" y="2766186"/>
              <a:ext cx="860425" cy="739140"/>
            </a:xfrm>
            <a:custGeom>
              <a:avLst/>
              <a:gdLst/>
              <a:ahLst/>
              <a:cxnLst/>
              <a:rect l="l" t="t" r="r" b="b"/>
              <a:pathLst>
                <a:path w="860425" h="739139">
                  <a:moveTo>
                    <a:pt x="197231" y="0"/>
                  </a:moveTo>
                  <a:lnTo>
                    <a:pt x="0" y="712215"/>
                  </a:lnTo>
                  <a:lnTo>
                    <a:pt x="46717" y="723539"/>
                  </a:lnTo>
                  <a:lnTo>
                    <a:pt x="93545" y="731743"/>
                  </a:lnTo>
                  <a:lnTo>
                    <a:pt x="140359" y="736885"/>
                  </a:lnTo>
                  <a:lnTo>
                    <a:pt x="187031" y="739019"/>
                  </a:lnTo>
                  <a:lnTo>
                    <a:pt x="233438" y="738202"/>
                  </a:lnTo>
                  <a:lnTo>
                    <a:pt x="279452" y="734491"/>
                  </a:lnTo>
                  <a:lnTo>
                    <a:pt x="324949" y="727941"/>
                  </a:lnTo>
                  <a:lnTo>
                    <a:pt x="369804" y="718609"/>
                  </a:lnTo>
                  <a:lnTo>
                    <a:pt x="413889" y="706551"/>
                  </a:lnTo>
                  <a:lnTo>
                    <a:pt x="457081" y="691823"/>
                  </a:lnTo>
                  <a:lnTo>
                    <a:pt x="499252" y="674481"/>
                  </a:lnTo>
                  <a:lnTo>
                    <a:pt x="540279" y="654581"/>
                  </a:lnTo>
                  <a:lnTo>
                    <a:pt x="580034" y="632180"/>
                  </a:lnTo>
                  <a:lnTo>
                    <a:pt x="618393" y="607334"/>
                  </a:lnTo>
                  <a:lnTo>
                    <a:pt x="655230" y="580099"/>
                  </a:lnTo>
                  <a:lnTo>
                    <a:pt x="690418" y="550531"/>
                  </a:lnTo>
                  <a:lnTo>
                    <a:pt x="723834" y="518686"/>
                  </a:lnTo>
                  <a:lnTo>
                    <a:pt x="755351" y="484621"/>
                  </a:lnTo>
                  <a:lnTo>
                    <a:pt x="784843" y="448392"/>
                  </a:lnTo>
                  <a:lnTo>
                    <a:pt x="812185" y="410054"/>
                  </a:lnTo>
                  <a:lnTo>
                    <a:pt x="837251" y="369664"/>
                  </a:lnTo>
                  <a:lnTo>
                    <a:pt x="859917" y="327278"/>
                  </a:lnTo>
                  <a:lnTo>
                    <a:pt x="19723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870956" y="2766186"/>
              <a:ext cx="860425" cy="739140"/>
            </a:xfrm>
            <a:custGeom>
              <a:avLst/>
              <a:gdLst/>
              <a:ahLst/>
              <a:cxnLst/>
              <a:rect l="l" t="t" r="r" b="b"/>
              <a:pathLst>
                <a:path w="860425" h="739139">
                  <a:moveTo>
                    <a:pt x="859917" y="327278"/>
                  </a:moveTo>
                  <a:lnTo>
                    <a:pt x="837251" y="369664"/>
                  </a:lnTo>
                  <a:lnTo>
                    <a:pt x="812185" y="410054"/>
                  </a:lnTo>
                  <a:lnTo>
                    <a:pt x="784843" y="448392"/>
                  </a:lnTo>
                  <a:lnTo>
                    <a:pt x="755351" y="484621"/>
                  </a:lnTo>
                  <a:lnTo>
                    <a:pt x="723834" y="518686"/>
                  </a:lnTo>
                  <a:lnTo>
                    <a:pt x="690418" y="550531"/>
                  </a:lnTo>
                  <a:lnTo>
                    <a:pt x="655230" y="580099"/>
                  </a:lnTo>
                  <a:lnTo>
                    <a:pt x="618393" y="607334"/>
                  </a:lnTo>
                  <a:lnTo>
                    <a:pt x="580034" y="632180"/>
                  </a:lnTo>
                  <a:lnTo>
                    <a:pt x="540279" y="654581"/>
                  </a:lnTo>
                  <a:lnTo>
                    <a:pt x="499252" y="674481"/>
                  </a:lnTo>
                  <a:lnTo>
                    <a:pt x="457081" y="691823"/>
                  </a:lnTo>
                  <a:lnTo>
                    <a:pt x="413889" y="706551"/>
                  </a:lnTo>
                  <a:lnTo>
                    <a:pt x="369804" y="718609"/>
                  </a:lnTo>
                  <a:lnTo>
                    <a:pt x="324949" y="727941"/>
                  </a:lnTo>
                  <a:lnTo>
                    <a:pt x="279452" y="734491"/>
                  </a:lnTo>
                  <a:lnTo>
                    <a:pt x="233438" y="738202"/>
                  </a:lnTo>
                  <a:lnTo>
                    <a:pt x="187031" y="739019"/>
                  </a:lnTo>
                  <a:lnTo>
                    <a:pt x="140359" y="736885"/>
                  </a:lnTo>
                  <a:lnTo>
                    <a:pt x="93545" y="731743"/>
                  </a:lnTo>
                  <a:lnTo>
                    <a:pt x="46717" y="723539"/>
                  </a:lnTo>
                  <a:lnTo>
                    <a:pt x="0" y="712215"/>
                  </a:lnTo>
                  <a:lnTo>
                    <a:pt x="197231" y="0"/>
                  </a:lnTo>
                  <a:lnTo>
                    <a:pt x="859917" y="327278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457063" y="2766186"/>
              <a:ext cx="611505" cy="712470"/>
            </a:xfrm>
            <a:custGeom>
              <a:avLst/>
              <a:gdLst/>
              <a:ahLst/>
              <a:cxnLst/>
              <a:rect l="l" t="t" r="r" b="b"/>
              <a:pathLst>
                <a:path w="611504" h="712470">
                  <a:moveTo>
                    <a:pt x="611124" y="0"/>
                  </a:moveTo>
                  <a:lnTo>
                    <a:pt x="0" y="415416"/>
                  </a:lnTo>
                  <a:lnTo>
                    <a:pt x="30949" y="457677"/>
                  </a:lnTo>
                  <a:lnTo>
                    <a:pt x="64636" y="497441"/>
                  </a:lnTo>
                  <a:lnTo>
                    <a:pt x="100906" y="534596"/>
                  </a:lnTo>
                  <a:lnTo>
                    <a:pt x="139600" y="569030"/>
                  </a:lnTo>
                  <a:lnTo>
                    <a:pt x="180562" y="600630"/>
                  </a:lnTo>
                  <a:lnTo>
                    <a:pt x="223634" y="629286"/>
                  </a:lnTo>
                  <a:lnTo>
                    <a:pt x="268661" y="654884"/>
                  </a:lnTo>
                  <a:lnTo>
                    <a:pt x="315484" y="677313"/>
                  </a:lnTo>
                  <a:lnTo>
                    <a:pt x="363947" y="696461"/>
                  </a:lnTo>
                  <a:lnTo>
                    <a:pt x="413892" y="712215"/>
                  </a:lnTo>
                  <a:lnTo>
                    <a:pt x="61112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457063" y="2766186"/>
              <a:ext cx="611505" cy="712470"/>
            </a:xfrm>
            <a:custGeom>
              <a:avLst/>
              <a:gdLst/>
              <a:ahLst/>
              <a:cxnLst/>
              <a:rect l="l" t="t" r="r" b="b"/>
              <a:pathLst>
                <a:path w="611504" h="712470">
                  <a:moveTo>
                    <a:pt x="413892" y="712215"/>
                  </a:moveTo>
                  <a:lnTo>
                    <a:pt x="363947" y="696461"/>
                  </a:lnTo>
                  <a:lnTo>
                    <a:pt x="315484" y="677313"/>
                  </a:lnTo>
                  <a:lnTo>
                    <a:pt x="268661" y="654884"/>
                  </a:lnTo>
                  <a:lnTo>
                    <a:pt x="223634" y="629286"/>
                  </a:lnTo>
                  <a:lnTo>
                    <a:pt x="180562" y="600630"/>
                  </a:lnTo>
                  <a:lnTo>
                    <a:pt x="139600" y="569030"/>
                  </a:lnTo>
                  <a:lnTo>
                    <a:pt x="100906" y="534596"/>
                  </a:lnTo>
                  <a:lnTo>
                    <a:pt x="64636" y="497441"/>
                  </a:lnTo>
                  <a:lnTo>
                    <a:pt x="30949" y="457677"/>
                  </a:lnTo>
                  <a:lnTo>
                    <a:pt x="0" y="415416"/>
                  </a:lnTo>
                  <a:lnTo>
                    <a:pt x="611124" y="0"/>
                  </a:lnTo>
                  <a:lnTo>
                    <a:pt x="413892" y="712215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329301" y="2761614"/>
              <a:ext cx="739140" cy="420370"/>
            </a:xfrm>
            <a:custGeom>
              <a:avLst/>
              <a:gdLst/>
              <a:ahLst/>
              <a:cxnLst/>
              <a:rect l="l" t="t" r="r" b="b"/>
              <a:pathLst>
                <a:path w="739139" h="420369">
                  <a:moveTo>
                    <a:pt x="0" y="0"/>
                  </a:moveTo>
                  <a:lnTo>
                    <a:pt x="1341" y="49762"/>
                  </a:lnTo>
                  <a:lnTo>
                    <a:pt x="6011" y="99120"/>
                  </a:lnTo>
                  <a:lnTo>
                    <a:pt x="13960" y="147917"/>
                  </a:lnTo>
                  <a:lnTo>
                    <a:pt x="25139" y="195992"/>
                  </a:lnTo>
                  <a:lnTo>
                    <a:pt x="39498" y="243187"/>
                  </a:lnTo>
                  <a:lnTo>
                    <a:pt x="56990" y="289343"/>
                  </a:lnTo>
                  <a:lnTo>
                    <a:pt x="77563" y="334301"/>
                  </a:lnTo>
                  <a:lnTo>
                    <a:pt x="101170" y="377903"/>
                  </a:lnTo>
                  <a:lnTo>
                    <a:pt x="127762" y="419988"/>
                  </a:lnTo>
                  <a:lnTo>
                    <a:pt x="738886" y="45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329301" y="2761614"/>
              <a:ext cx="739140" cy="420370"/>
            </a:xfrm>
            <a:custGeom>
              <a:avLst/>
              <a:gdLst/>
              <a:ahLst/>
              <a:cxnLst/>
              <a:rect l="l" t="t" r="r" b="b"/>
              <a:pathLst>
                <a:path w="739139" h="420369">
                  <a:moveTo>
                    <a:pt x="127762" y="419988"/>
                  </a:moveTo>
                  <a:lnTo>
                    <a:pt x="101170" y="377903"/>
                  </a:lnTo>
                  <a:lnTo>
                    <a:pt x="77563" y="334301"/>
                  </a:lnTo>
                  <a:lnTo>
                    <a:pt x="56990" y="289343"/>
                  </a:lnTo>
                  <a:lnTo>
                    <a:pt x="39498" y="243187"/>
                  </a:lnTo>
                  <a:lnTo>
                    <a:pt x="25139" y="195992"/>
                  </a:lnTo>
                  <a:lnTo>
                    <a:pt x="13960" y="147917"/>
                  </a:lnTo>
                  <a:lnTo>
                    <a:pt x="6011" y="99120"/>
                  </a:lnTo>
                  <a:lnTo>
                    <a:pt x="1341" y="49762"/>
                  </a:lnTo>
                  <a:lnTo>
                    <a:pt x="0" y="0"/>
                  </a:lnTo>
                  <a:lnTo>
                    <a:pt x="738886" y="4572"/>
                  </a:lnTo>
                  <a:lnTo>
                    <a:pt x="127762" y="419988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329301" y="2027173"/>
              <a:ext cx="739140" cy="739140"/>
            </a:xfrm>
            <a:custGeom>
              <a:avLst/>
              <a:gdLst/>
              <a:ahLst/>
              <a:cxnLst/>
              <a:rect l="l" t="t" r="r" b="b"/>
              <a:pathLst>
                <a:path w="739139" h="739139">
                  <a:moveTo>
                    <a:pt x="738886" y="0"/>
                  </a:moveTo>
                  <a:lnTo>
                    <a:pt x="690515" y="1558"/>
                  </a:lnTo>
                  <a:lnTo>
                    <a:pt x="642972" y="6170"/>
                  </a:lnTo>
                  <a:lnTo>
                    <a:pt x="596353" y="13739"/>
                  </a:lnTo>
                  <a:lnTo>
                    <a:pt x="550756" y="24170"/>
                  </a:lnTo>
                  <a:lnTo>
                    <a:pt x="506276" y="37367"/>
                  </a:lnTo>
                  <a:lnTo>
                    <a:pt x="463011" y="53233"/>
                  </a:lnTo>
                  <a:lnTo>
                    <a:pt x="421056" y="71674"/>
                  </a:lnTo>
                  <a:lnTo>
                    <a:pt x="380508" y="92592"/>
                  </a:lnTo>
                  <a:lnTo>
                    <a:pt x="341463" y="115893"/>
                  </a:lnTo>
                  <a:lnTo>
                    <a:pt x="304019" y="141480"/>
                  </a:lnTo>
                  <a:lnTo>
                    <a:pt x="268272" y="169257"/>
                  </a:lnTo>
                  <a:lnTo>
                    <a:pt x="234317" y="199129"/>
                  </a:lnTo>
                  <a:lnTo>
                    <a:pt x="202252" y="230999"/>
                  </a:lnTo>
                  <a:lnTo>
                    <a:pt x="172174" y="264772"/>
                  </a:lnTo>
                  <a:lnTo>
                    <a:pt x="144178" y="300352"/>
                  </a:lnTo>
                  <a:lnTo>
                    <a:pt x="118361" y="337644"/>
                  </a:lnTo>
                  <a:lnTo>
                    <a:pt x="94820" y="376550"/>
                  </a:lnTo>
                  <a:lnTo>
                    <a:pt x="73652" y="416976"/>
                  </a:lnTo>
                  <a:lnTo>
                    <a:pt x="54952" y="458825"/>
                  </a:lnTo>
                  <a:lnTo>
                    <a:pt x="38817" y="502001"/>
                  </a:lnTo>
                  <a:lnTo>
                    <a:pt x="25344" y="546409"/>
                  </a:lnTo>
                  <a:lnTo>
                    <a:pt x="14629" y="591953"/>
                  </a:lnTo>
                  <a:lnTo>
                    <a:pt x="6769" y="638537"/>
                  </a:lnTo>
                  <a:lnTo>
                    <a:pt x="1860" y="686065"/>
                  </a:lnTo>
                  <a:lnTo>
                    <a:pt x="0" y="734440"/>
                  </a:lnTo>
                  <a:lnTo>
                    <a:pt x="738886" y="739013"/>
                  </a:lnTo>
                  <a:lnTo>
                    <a:pt x="73888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329301" y="2027173"/>
              <a:ext cx="739140" cy="739140"/>
            </a:xfrm>
            <a:custGeom>
              <a:avLst/>
              <a:gdLst/>
              <a:ahLst/>
              <a:cxnLst/>
              <a:rect l="l" t="t" r="r" b="b"/>
              <a:pathLst>
                <a:path w="739139" h="739139">
                  <a:moveTo>
                    <a:pt x="0" y="734440"/>
                  </a:moveTo>
                  <a:lnTo>
                    <a:pt x="1860" y="686065"/>
                  </a:lnTo>
                  <a:lnTo>
                    <a:pt x="6769" y="638537"/>
                  </a:lnTo>
                  <a:lnTo>
                    <a:pt x="14629" y="591953"/>
                  </a:lnTo>
                  <a:lnTo>
                    <a:pt x="25344" y="546409"/>
                  </a:lnTo>
                  <a:lnTo>
                    <a:pt x="38817" y="502001"/>
                  </a:lnTo>
                  <a:lnTo>
                    <a:pt x="54952" y="458825"/>
                  </a:lnTo>
                  <a:lnTo>
                    <a:pt x="73652" y="416976"/>
                  </a:lnTo>
                  <a:lnTo>
                    <a:pt x="94820" y="376550"/>
                  </a:lnTo>
                  <a:lnTo>
                    <a:pt x="118361" y="337644"/>
                  </a:lnTo>
                  <a:lnTo>
                    <a:pt x="144178" y="300352"/>
                  </a:lnTo>
                  <a:lnTo>
                    <a:pt x="172174" y="264772"/>
                  </a:lnTo>
                  <a:lnTo>
                    <a:pt x="202252" y="230999"/>
                  </a:lnTo>
                  <a:lnTo>
                    <a:pt x="234317" y="199129"/>
                  </a:lnTo>
                  <a:lnTo>
                    <a:pt x="268272" y="169257"/>
                  </a:lnTo>
                  <a:lnTo>
                    <a:pt x="304019" y="141480"/>
                  </a:lnTo>
                  <a:lnTo>
                    <a:pt x="341463" y="115893"/>
                  </a:lnTo>
                  <a:lnTo>
                    <a:pt x="380508" y="92592"/>
                  </a:lnTo>
                  <a:lnTo>
                    <a:pt x="421056" y="71674"/>
                  </a:lnTo>
                  <a:lnTo>
                    <a:pt x="463011" y="53233"/>
                  </a:lnTo>
                  <a:lnTo>
                    <a:pt x="506276" y="37367"/>
                  </a:lnTo>
                  <a:lnTo>
                    <a:pt x="550756" y="24170"/>
                  </a:lnTo>
                  <a:lnTo>
                    <a:pt x="596353" y="13739"/>
                  </a:lnTo>
                  <a:lnTo>
                    <a:pt x="642972" y="6170"/>
                  </a:lnTo>
                  <a:lnTo>
                    <a:pt x="690515" y="1558"/>
                  </a:lnTo>
                  <a:lnTo>
                    <a:pt x="738886" y="0"/>
                  </a:lnTo>
                  <a:lnTo>
                    <a:pt x="738886" y="739013"/>
                  </a:lnTo>
                  <a:lnTo>
                    <a:pt x="0" y="73444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6467094" y="2372360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32%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208903" y="3255645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22%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599557" y="3186811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11%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375528" y="2865501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10%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525770" y="2259330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E7E6E6"/>
                </a:solidFill>
                <a:latin typeface="Arial MT"/>
                <a:cs typeface="Arial MT"/>
              </a:rPr>
              <a:t>25%</a:t>
            </a:r>
            <a:endParaRPr sz="800">
              <a:latin typeface="Arial MT"/>
              <a:cs typeface="Arial MT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5346637" y="4208462"/>
            <a:ext cx="1468755" cy="1473200"/>
            <a:chOff x="5346637" y="4208462"/>
            <a:chExt cx="1468755" cy="1473200"/>
          </a:xfrm>
        </p:grpSpPr>
        <p:sp>
          <p:nvSpPr>
            <p:cNvPr id="60" name="object 60"/>
            <p:cNvSpPr/>
            <p:nvPr/>
          </p:nvSpPr>
          <p:spPr>
            <a:xfrm>
              <a:off x="5346637" y="4213225"/>
              <a:ext cx="736600" cy="1202690"/>
            </a:xfrm>
            <a:custGeom>
              <a:avLst/>
              <a:gdLst/>
              <a:ahLst/>
              <a:cxnLst/>
              <a:rect l="l" t="t" r="r" b="b"/>
              <a:pathLst>
                <a:path w="736600" h="1202689">
                  <a:moveTo>
                    <a:pt x="736027" y="0"/>
                  </a:moveTo>
                  <a:lnTo>
                    <a:pt x="684172" y="1535"/>
                  </a:lnTo>
                  <a:lnTo>
                    <a:pt x="632817" y="6709"/>
                  </a:lnTo>
                  <a:lnTo>
                    <a:pt x="582139" y="15455"/>
                  </a:lnTo>
                  <a:lnTo>
                    <a:pt x="532319" y="27708"/>
                  </a:lnTo>
                  <a:lnTo>
                    <a:pt x="483535" y="43402"/>
                  </a:lnTo>
                  <a:lnTo>
                    <a:pt x="435967" y="62471"/>
                  </a:lnTo>
                  <a:lnTo>
                    <a:pt x="389793" y="84851"/>
                  </a:lnTo>
                  <a:lnTo>
                    <a:pt x="345192" y="110475"/>
                  </a:lnTo>
                  <a:lnTo>
                    <a:pt x="302344" y="139279"/>
                  </a:lnTo>
                  <a:lnTo>
                    <a:pt x="261428" y="171195"/>
                  </a:lnTo>
                  <a:lnTo>
                    <a:pt x="225567" y="203323"/>
                  </a:lnTo>
                  <a:lnTo>
                    <a:pt x="192303" y="237251"/>
                  </a:lnTo>
                  <a:lnTo>
                    <a:pt x="161648" y="272845"/>
                  </a:lnTo>
                  <a:lnTo>
                    <a:pt x="133612" y="309969"/>
                  </a:lnTo>
                  <a:lnTo>
                    <a:pt x="108209" y="348486"/>
                  </a:lnTo>
                  <a:lnTo>
                    <a:pt x="85451" y="388262"/>
                  </a:lnTo>
                  <a:lnTo>
                    <a:pt x="65348" y="429160"/>
                  </a:lnTo>
                  <a:lnTo>
                    <a:pt x="47913" y="471044"/>
                  </a:lnTo>
                  <a:lnTo>
                    <a:pt x="33158" y="513778"/>
                  </a:lnTo>
                  <a:lnTo>
                    <a:pt x="21095" y="557227"/>
                  </a:lnTo>
                  <a:lnTo>
                    <a:pt x="11736" y="601254"/>
                  </a:lnTo>
                  <a:lnTo>
                    <a:pt x="5092" y="645724"/>
                  </a:lnTo>
                  <a:lnTo>
                    <a:pt x="1176" y="690501"/>
                  </a:lnTo>
                  <a:lnTo>
                    <a:pt x="0" y="735450"/>
                  </a:lnTo>
                  <a:lnTo>
                    <a:pt x="1574" y="780433"/>
                  </a:lnTo>
                  <a:lnTo>
                    <a:pt x="5912" y="825315"/>
                  </a:lnTo>
                  <a:lnTo>
                    <a:pt x="13025" y="869961"/>
                  </a:lnTo>
                  <a:lnTo>
                    <a:pt x="22924" y="914235"/>
                  </a:lnTo>
                  <a:lnTo>
                    <a:pt x="35623" y="958000"/>
                  </a:lnTo>
                  <a:lnTo>
                    <a:pt x="51132" y="1001121"/>
                  </a:lnTo>
                  <a:lnTo>
                    <a:pt x="69465" y="1043462"/>
                  </a:lnTo>
                  <a:lnTo>
                    <a:pt x="90631" y="1084887"/>
                  </a:lnTo>
                  <a:lnTo>
                    <a:pt x="114645" y="1125261"/>
                  </a:lnTo>
                  <a:lnTo>
                    <a:pt x="141516" y="1164446"/>
                  </a:lnTo>
                  <a:lnTo>
                    <a:pt x="171258" y="1202309"/>
                  </a:lnTo>
                  <a:lnTo>
                    <a:pt x="731836" y="731774"/>
                  </a:lnTo>
                  <a:lnTo>
                    <a:pt x="7360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6078473" y="4213225"/>
              <a:ext cx="705485" cy="732155"/>
            </a:xfrm>
            <a:custGeom>
              <a:avLst/>
              <a:gdLst/>
              <a:ahLst/>
              <a:cxnLst/>
              <a:rect l="l" t="t" r="r" b="b"/>
              <a:pathLst>
                <a:path w="705484" h="732154">
                  <a:moveTo>
                    <a:pt x="4190" y="0"/>
                  </a:moveTo>
                  <a:lnTo>
                    <a:pt x="0" y="731774"/>
                  </a:lnTo>
                  <a:lnTo>
                    <a:pt x="705230" y="536067"/>
                  </a:lnTo>
                  <a:lnTo>
                    <a:pt x="690616" y="489503"/>
                  </a:lnTo>
                  <a:lnTo>
                    <a:pt x="673140" y="444477"/>
                  </a:lnTo>
                  <a:lnTo>
                    <a:pt x="652922" y="401077"/>
                  </a:lnTo>
                  <a:lnTo>
                    <a:pt x="630079" y="359395"/>
                  </a:lnTo>
                  <a:lnTo>
                    <a:pt x="604730" y="319522"/>
                  </a:lnTo>
                  <a:lnTo>
                    <a:pt x="576993" y="281547"/>
                  </a:lnTo>
                  <a:lnTo>
                    <a:pt x="546986" y="245561"/>
                  </a:lnTo>
                  <a:lnTo>
                    <a:pt x="514828" y="211656"/>
                  </a:lnTo>
                  <a:lnTo>
                    <a:pt x="480637" y="179921"/>
                  </a:lnTo>
                  <a:lnTo>
                    <a:pt x="444531" y="150447"/>
                  </a:lnTo>
                  <a:lnTo>
                    <a:pt x="406629" y="123325"/>
                  </a:lnTo>
                  <a:lnTo>
                    <a:pt x="367049" y="98645"/>
                  </a:lnTo>
                  <a:lnTo>
                    <a:pt x="325909" y="76498"/>
                  </a:lnTo>
                  <a:lnTo>
                    <a:pt x="283327" y="56975"/>
                  </a:lnTo>
                  <a:lnTo>
                    <a:pt x="239422" y="40165"/>
                  </a:lnTo>
                  <a:lnTo>
                    <a:pt x="194313" y="26160"/>
                  </a:lnTo>
                  <a:lnTo>
                    <a:pt x="148116" y="15051"/>
                  </a:lnTo>
                  <a:lnTo>
                    <a:pt x="100952" y="6927"/>
                  </a:lnTo>
                  <a:lnTo>
                    <a:pt x="52937" y="1880"/>
                  </a:lnTo>
                  <a:lnTo>
                    <a:pt x="419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6078473" y="4213225"/>
              <a:ext cx="705485" cy="732155"/>
            </a:xfrm>
            <a:custGeom>
              <a:avLst/>
              <a:gdLst/>
              <a:ahLst/>
              <a:cxnLst/>
              <a:rect l="l" t="t" r="r" b="b"/>
              <a:pathLst>
                <a:path w="705484" h="732154">
                  <a:moveTo>
                    <a:pt x="4190" y="0"/>
                  </a:moveTo>
                  <a:lnTo>
                    <a:pt x="52937" y="1880"/>
                  </a:lnTo>
                  <a:lnTo>
                    <a:pt x="100952" y="6927"/>
                  </a:lnTo>
                  <a:lnTo>
                    <a:pt x="148116" y="15051"/>
                  </a:lnTo>
                  <a:lnTo>
                    <a:pt x="194313" y="26160"/>
                  </a:lnTo>
                  <a:lnTo>
                    <a:pt x="239422" y="40165"/>
                  </a:lnTo>
                  <a:lnTo>
                    <a:pt x="283327" y="56975"/>
                  </a:lnTo>
                  <a:lnTo>
                    <a:pt x="325909" y="76498"/>
                  </a:lnTo>
                  <a:lnTo>
                    <a:pt x="367049" y="98645"/>
                  </a:lnTo>
                  <a:lnTo>
                    <a:pt x="406629" y="123325"/>
                  </a:lnTo>
                  <a:lnTo>
                    <a:pt x="444531" y="150447"/>
                  </a:lnTo>
                  <a:lnTo>
                    <a:pt x="480637" y="179921"/>
                  </a:lnTo>
                  <a:lnTo>
                    <a:pt x="514828" y="211656"/>
                  </a:lnTo>
                  <a:lnTo>
                    <a:pt x="546986" y="245561"/>
                  </a:lnTo>
                  <a:lnTo>
                    <a:pt x="576993" y="281547"/>
                  </a:lnTo>
                  <a:lnTo>
                    <a:pt x="604730" y="319522"/>
                  </a:lnTo>
                  <a:lnTo>
                    <a:pt x="630079" y="359395"/>
                  </a:lnTo>
                  <a:lnTo>
                    <a:pt x="652922" y="401077"/>
                  </a:lnTo>
                  <a:lnTo>
                    <a:pt x="673140" y="444477"/>
                  </a:lnTo>
                  <a:lnTo>
                    <a:pt x="690616" y="489503"/>
                  </a:lnTo>
                  <a:lnTo>
                    <a:pt x="705230" y="536067"/>
                  </a:lnTo>
                  <a:lnTo>
                    <a:pt x="0" y="731774"/>
                  </a:lnTo>
                  <a:lnTo>
                    <a:pt x="419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6078473" y="4749291"/>
              <a:ext cx="732155" cy="633095"/>
            </a:xfrm>
            <a:custGeom>
              <a:avLst/>
              <a:gdLst/>
              <a:ahLst/>
              <a:cxnLst/>
              <a:rect l="l" t="t" r="r" b="b"/>
              <a:pathLst>
                <a:path w="732154" h="633095">
                  <a:moveTo>
                    <a:pt x="705230" y="0"/>
                  </a:moveTo>
                  <a:lnTo>
                    <a:pt x="0" y="195706"/>
                  </a:lnTo>
                  <a:lnTo>
                    <a:pt x="586994" y="632967"/>
                  </a:lnTo>
                  <a:lnTo>
                    <a:pt x="614543" y="593306"/>
                  </a:lnTo>
                  <a:lnTo>
                    <a:pt x="639263" y="552198"/>
                  </a:lnTo>
                  <a:lnTo>
                    <a:pt x="661125" y="509793"/>
                  </a:lnTo>
                  <a:lnTo>
                    <a:pt x="680103" y="466238"/>
                  </a:lnTo>
                  <a:lnTo>
                    <a:pt x="696168" y="421680"/>
                  </a:lnTo>
                  <a:lnTo>
                    <a:pt x="709295" y="376269"/>
                  </a:lnTo>
                  <a:lnTo>
                    <a:pt x="719455" y="330152"/>
                  </a:lnTo>
                  <a:lnTo>
                    <a:pt x="726621" y="283477"/>
                  </a:lnTo>
                  <a:lnTo>
                    <a:pt x="730767" y="236392"/>
                  </a:lnTo>
                  <a:lnTo>
                    <a:pt x="731864" y="189045"/>
                  </a:lnTo>
                  <a:lnTo>
                    <a:pt x="729887" y="141584"/>
                  </a:lnTo>
                  <a:lnTo>
                    <a:pt x="724807" y="94158"/>
                  </a:lnTo>
                  <a:lnTo>
                    <a:pt x="716597" y="46914"/>
                  </a:lnTo>
                  <a:lnTo>
                    <a:pt x="70523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078473" y="4749291"/>
              <a:ext cx="732155" cy="633095"/>
            </a:xfrm>
            <a:custGeom>
              <a:avLst/>
              <a:gdLst/>
              <a:ahLst/>
              <a:cxnLst/>
              <a:rect l="l" t="t" r="r" b="b"/>
              <a:pathLst>
                <a:path w="732154" h="633095">
                  <a:moveTo>
                    <a:pt x="705230" y="0"/>
                  </a:moveTo>
                  <a:lnTo>
                    <a:pt x="716597" y="46914"/>
                  </a:lnTo>
                  <a:lnTo>
                    <a:pt x="724807" y="94158"/>
                  </a:lnTo>
                  <a:lnTo>
                    <a:pt x="729887" y="141584"/>
                  </a:lnTo>
                  <a:lnTo>
                    <a:pt x="731864" y="189045"/>
                  </a:lnTo>
                  <a:lnTo>
                    <a:pt x="730767" y="236392"/>
                  </a:lnTo>
                  <a:lnTo>
                    <a:pt x="726621" y="283477"/>
                  </a:lnTo>
                  <a:lnTo>
                    <a:pt x="719455" y="330152"/>
                  </a:lnTo>
                  <a:lnTo>
                    <a:pt x="709295" y="376269"/>
                  </a:lnTo>
                  <a:lnTo>
                    <a:pt x="696168" y="421680"/>
                  </a:lnTo>
                  <a:lnTo>
                    <a:pt x="680103" y="466238"/>
                  </a:lnTo>
                  <a:lnTo>
                    <a:pt x="661125" y="509793"/>
                  </a:lnTo>
                  <a:lnTo>
                    <a:pt x="639263" y="552198"/>
                  </a:lnTo>
                  <a:lnTo>
                    <a:pt x="614543" y="593306"/>
                  </a:lnTo>
                  <a:lnTo>
                    <a:pt x="586994" y="632967"/>
                  </a:lnTo>
                  <a:lnTo>
                    <a:pt x="0" y="195706"/>
                  </a:lnTo>
                  <a:lnTo>
                    <a:pt x="70523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078473" y="4944998"/>
              <a:ext cx="587375" cy="652145"/>
            </a:xfrm>
            <a:custGeom>
              <a:avLst/>
              <a:gdLst/>
              <a:ahLst/>
              <a:cxnLst/>
              <a:rect l="l" t="t" r="r" b="b"/>
              <a:pathLst>
                <a:path w="587375" h="652145">
                  <a:moveTo>
                    <a:pt x="0" y="0"/>
                  </a:moveTo>
                  <a:lnTo>
                    <a:pt x="332739" y="651903"/>
                  </a:lnTo>
                  <a:lnTo>
                    <a:pt x="374809" y="628659"/>
                  </a:lnTo>
                  <a:lnTo>
                    <a:pt x="415158" y="602769"/>
                  </a:lnTo>
                  <a:lnTo>
                    <a:pt x="453671" y="574335"/>
                  </a:lnTo>
                  <a:lnTo>
                    <a:pt x="490228" y="543464"/>
                  </a:lnTo>
                  <a:lnTo>
                    <a:pt x="524713" y="510258"/>
                  </a:lnTo>
                  <a:lnTo>
                    <a:pt x="557007" y="474822"/>
                  </a:lnTo>
                  <a:lnTo>
                    <a:pt x="586994" y="4372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078473" y="4944998"/>
              <a:ext cx="587375" cy="652145"/>
            </a:xfrm>
            <a:custGeom>
              <a:avLst/>
              <a:gdLst/>
              <a:ahLst/>
              <a:cxnLst/>
              <a:rect l="l" t="t" r="r" b="b"/>
              <a:pathLst>
                <a:path w="587375" h="652145">
                  <a:moveTo>
                    <a:pt x="586994" y="437260"/>
                  </a:moveTo>
                  <a:lnTo>
                    <a:pt x="557007" y="474822"/>
                  </a:lnTo>
                  <a:lnTo>
                    <a:pt x="524713" y="510258"/>
                  </a:lnTo>
                  <a:lnTo>
                    <a:pt x="490228" y="543464"/>
                  </a:lnTo>
                  <a:lnTo>
                    <a:pt x="453671" y="574335"/>
                  </a:lnTo>
                  <a:lnTo>
                    <a:pt x="415158" y="602769"/>
                  </a:lnTo>
                  <a:lnTo>
                    <a:pt x="374809" y="628659"/>
                  </a:lnTo>
                  <a:lnTo>
                    <a:pt x="332739" y="651903"/>
                  </a:lnTo>
                  <a:lnTo>
                    <a:pt x="0" y="0"/>
                  </a:lnTo>
                  <a:lnTo>
                    <a:pt x="586994" y="43726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517895" y="4944998"/>
              <a:ext cx="893444" cy="732155"/>
            </a:xfrm>
            <a:custGeom>
              <a:avLst/>
              <a:gdLst/>
              <a:ahLst/>
              <a:cxnLst/>
              <a:rect l="l" t="t" r="r" b="b"/>
              <a:pathLst>
                <a:path w="893445" h="732154">
                  <a:moveTo>
                    <a:pt x="560577" y="0"/>
                  </a:moveTo>
                  <a:lnTo>
                    <a:pt x="0" y="470534"/>
                  </a:lnTo>
                  <a:lnTo>
                    <a:pt x="32319" y="506569"/>
                  </a:lnTo>
                  <a:lnTo>
                    <a:pt x="66556" y="540045"/>
                  </a:lnTo>
                  <a:lnTo>
                    <a:pt x="102568" y="570935"/>
                  </a:lnTo>
                  <a:lnTo>
                    <a:pt x="140214" y="599210"/>
                  </a:lnTo>
                  <a:lnTo>
                    <a:pt x="179353" y="624841"/>
                  </a:lnTo>
                  <a:lnTo>
                    <a:pt x="219844" y="647800"/>
                  </a:lnTo>
                  <a:lnTo>
                    <a:pt x="261544" y="668057"/>
                  </a:lnTo>
                  <a:lnTo>
                    <a:pt x="304314" y="685583"/>
                  </a:lnTo>
                  <a:lnTo>
                    <a:pt x="348011" y="700351"/>
                  </a:lnTo>
                  <a:lnTo>
                    <a:pt x="392495" y="712331"/>
                  </a:lnTo>
                  <a:lnTo>
                    <a:pt x="437624" y="721495"/>
                  </a:lnTo>
                  <a:lnTo>
                    <a:pt x="483257" y="727813"/>
                  </a:lnTo>
                  <a:lnTo>
                    <a:pt x="529253" y="731258"/>
                  </a:lnTo>
                  <a:lnTo>
                    <a:pt x="575469" y="731800"/>
                  </a:lnTo>
                  <a:lnTo>
                    <a:pt x="621766" y="729410"/>
                  </a:lnTo>
                  <a:lnTo>
                    <a:pt x="668002" y="724061"/>
                  </a:lnTo>
                  <a:lnTo>
                    <a:pt x="714035" y="715722"/>
                  </a:lnTo>
                  <a:lnTo>
                    <a:pt x="759725" y="704366"/>
                  </a:lnTo>
                  <a:lnTo>
                    <a:pt x="804929" y="689963"/>
                  </a:lnTo>
                  <a:lnTo>
                    <a:pt x="849507" y="672485"/>
                  </a:lnTo>
                  <a:lnTo>
                    <a:pt x="893317" y="651903"/>
                  </a:lnTo>
                  <a:lnTo>
                    <a:pt x="560577" y="0"/>
                  </a:lnTo>
                  <a:close/>
                </a:path>
              </a:pathLst>
            </a:custGeom>
            <a:solidFill>
              <a:srgbClr val="E453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5517895" y="4944998"/>
              <a:ext cx="893444" cy="732155"/>
            </a:xfrm>
            <a:custGeom>
              <a:avLst/>
              <a:gdLst/>
              <a:ahLst/>
              <a:cxnLst/>
              <a:rect l="l" t="t" r="r" b="b"/>
              <a:pathLst>
                <a:path w="893445" h="732154">
                  <a:moveTo>
                    <a:pt x="893317" y="651903"/>
                  </a:moveTo>
                  <a:lnTo>
                    <a:pt x="849507" y="672485"/>
                  </a:lnTo>
                  <a:lnTo>
                    <a:pt x="804929" y="689963"/>
                  </a:lnTo>
                  <a:lnTo>
                    <a:pt x="759725" y="704366"/>
                  </a:lnTo>
                  <a:lnTo>
                    <a:pt x="714035" y="715722"/>
                  </a:lnTo>
                  <a:lnTo>
                    <a:pt x="668002" y="724061"/>
                  </a:lnTo>
                  <a:lnTo>
                    <a:pt x="621766" y="729410"/>
                  </a:lnTo>
                  <a:lnTo>
                    <a:pt x="575469" y="731800"/>
                  </a:lnTo>
                  <a:lnTo>
                    <a:pt x="529253" y="731258"/>
                  </a:lnTo>
                  <a:lnTo>
                    <a:pt x="483257" y="727813"/>
                  </a:lnTo>
                  <a:lnTo>
                    <a:pt x="437624" y="721495"/>
                  </a:lnTo>
                  <a:lnTo>
                    <a:pt x="392495" y="712331"/>
                  </a:lnTo>
                  <a:lnTo>
                    <a:pt x="348011" y="700351"/>
                  </a:lnTo>
                  <a:lnTo>
                    <a:pt x="304314" y="685583"/>
                  </a:lnTo>
                  <a:lnTo>
                    <a:pt x="261544" y="668057"/>
                  </a:lnTo>
                  <a:lnTo>
                    <a:pt x="219844" y="647800"/>
                  </a:lnTo>
                  <a:lnTo>
                    <a:pt x="179353" y="624841"/>
                  </a:lnTo>
                  <a:lnTo>
                    <a:pt x="140214" y="599210"/>
                  </a:lnTo>
                  <a:lnTo>
                    <a:pt x="102568" y="570935"/>
                  </a:lnTo>
                  <a:lnTo>
                    <a:pt x="66556" y="540045"/>
                  </a:lnTo>
                  <a:lnTo>
                    <a:pt x="32319" y="506569"/>
                  </a:lnTo>
                  <a:lnTo>
                    <a:pt x="0" y="470534"/>
                  </a:lnTo>
                  <a:lnTo>
                    <a:pt x="560577" y="0"/>
                  </a:lnTo>
                  <a:lnTo>
                    <a:pt x="893317" y="65190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5424042" y="4618101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36%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328409" y="4389246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21%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554851" y="4975605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15%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394450" y="5338953"/>
            <a:ext cx="17272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7%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842761" y="5484672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21%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74" name="object 74"/>
          <p:cNvGraphicFramePr>
            <a:graphicFrameLocks noGrp="1"/>
          </p:cNvGraphicFramePr>
          <p:nvPr/>
        </p:nvGraphicFramePr>
        <p:xfrm>
          <a:off x="6951726" y="4389120"/>
          <a:ext cx="237490" cy="814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4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5" name="object 75"/>
          <p:cNvSpPr/>
          <p:nvPr/>
        </p:nvSpPr>
        <p:spPr>
          <a:xfrm>
            <a:off x="6984492" y="5202935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5" h="137160">
                <a:moveTo>
                  <a:pt x="138683" y="0"/>
                </a:moveTo>
                <a:lnTo>
                  <a:pt x="0" y="0"/>
                </a:lnTo>
                <a:lnTo>
                  <a:pt x="0" y="137159"/>
                </a:lnTo>
                <a:lnTo>
                  <a:pt x="138683" y="137159"/>
                </a:lnTo>
                <a:lnTo>
                  <a:pt x="138683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7162292" y="4320438"/>
            <a:ext cx="783590" cy="104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sz="1000" spc="-5" dirty="0">
                <a:latin typeface="Arial MT"/>
                <a:cs typeface="Arial MT"/>
              </a:rPr>
              <a:t>Phosphorus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Potassium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Titanium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Carb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n </a:t>
            </a:r>
            <a:r>
              <a:rPr sz="1000" spc="-15" dirty="0">
                <a:latin typeface="Arial MT"/>
                <a:cs typeface="Arial MT"/>
              </a:rPr>
              <a:t>B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ack  Others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77" name="object 77"/>
          <p:cNvGraphicFramePr>
            <a:graphicFrameLocks noGrp="1"/>
          </p:cNvGraphicFramePr>
          <p:nvPr/>
        </p:nvGraphicFramePr>
        <p:xfrm>
          <a:off x="3162300" y="4245864"/>
          <a:ext cx="139065" cy="748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8" name="object 78"/>
          <p:cNvSpPr/>
          <p:nvPr/>
        </p:nvSpPr>
        <p:spPr>
          <a:xfrm>
            <a:off x="3162300" y="5212079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4" h="137160">
                <a:moveTo>
                  <a:pt x="138684" y="0"/>
                </a:moveTo>
                <a:lnTo>
                  <a:pt x="0" y="0"/>
                </a:lnTo>
                <a:lnTo>
                  <a:pt x="0" y="137160"/>
                </a:lnTo>
                <a:lnTo>
                  <a:pt x="138684" y="137160"/>
                </a:lnTo>
                <a:lnTo>
                  <a:pt x="138684" y="0"/>
                </a:lnTo>
                <a:close/>
              </a:path>
            </a:pathLst>
          </a:custGeom>
          <a:solidFill>
            <a:srgbClr val="E453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62300" y="5414771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4">
                <a:moveTo>
                  <a:pt x="138684" y="0"/>
                </a:moveTo>
                <a:lnTo>
                  <a:pt x="0" y="0"/>
                </a:lnTo>
                <a:lnTo>
                  <a:pt x="0" y="138683"/>
                </a:lnTo>
                <a:lnTo>
                  <a:pt x="138684" y="138683"/>
                </a:lnTo>
                <a:lnTo>
                  <a:pt x="1386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3338829" y="4177055"/>
            <a:ext cx="103060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8100">
              <a:lnSpc>
                <a:spcPct val="133300"/>
              </a:lnSpc>
              <a:spcBef>
                <a:spcPts val="100"/>
              </a:spcBef>
            </a:pPr>
            <a:r>
              <a:rPr sz="1000" spc="-5" dirty="0">
                <a:latin typeface="Arial MT"/>
                <a:cs typeface="Arial MT"/>
              </a:rPr>
              <a:t>Agrochemicals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Dyes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&amp;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Pigments </a:t>
            </a:r>
            <a:r>
              <a:rPr sz="1000" spc="-26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Plastic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Additives</a:t>
            </a:r>
            <a:endParaRPr sz="1000">
              <a:latin typeface="Arial MT"/>
              <a:cs typeface="Arial MT"/>
            </a:endParaRPr>
          </a:p>
          <a:p>
            <a:pPr marL="12700" marR="41783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 MT"/>
                <a:cs typeface="Arial MT"/>
              </a:rPr>
              <a:t>Cosmetic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</a:t>
            </a:r>
            <a:r>
              <a:rPr sz="1000" spc="10" dirty="0">
                <a:latin typeface="Arial MT"/>
                <a:cs typeface="Arial MT"/>
              </a:rPr>
              <a:t>m</a:t>
            </a:r>
            <a:r>
              <a:rPr sz="1000" spc="-10" dirty="0">
                <a:latin typeface="Arial MT"/>
                <a:cs typeface="Arial MT"/>
              </a:rPr>
              <a:t>i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s</a:t>
            </a:r>
            <a:endParaRPr sz="1000">
              <a:latin typeface="Arial MT"/>
              <a:cs typeface="Arial MT"/>
            </a:endParaRPr>
          </a:p>
          <a:p>
            <a:pPr marL="12700" marR="5080">
              <a:lnSpc>
                <a:spcPct val="133400"/>
              </a:lnSpc>
            </a:pPr>
            <a:r>
              <a:rPr sz="1000" spc="-5" dirty="0">
                <a:latin typeface="Arial MT"/>
                <a:cs typeface="Arial MT"/>
              </a:rPr>
              <a:t>F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10" dirty="0">
                <a:latin typeface="Arial MT"/>
                <a:cs typeface="Arial MT"/>
              </a:rPr>
              <a:t>m</a:t>
            </a:r>
            <a:r>
              <a:rPr sz="1000" spc="-5" dirty="0">
                <a:latin typeface="Arial MT"/>
                <a:cs typeface="Arial MT"/>
              </a:rPr>
              <a:t>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Ret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rd</a:t>
            </a:r>
            <a:r>
              <a:rPr sz="1000" spc="-10" dirty="0">
                <a:latin typeface="Arial MT"/>
                <a:cs typeface="Arial MT"/>
              </a:rPr>
              <a:t>a</a:t>
            </a:r>
            <a:r>
              <a:rPr sz="1000" spc="-5" dirty="0">
                <a:latin typeface="Arial MT"/>
                <a:cs typeface="Arial MT"/>
              </a:rPr>
              <a:t>nts  Others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81" name="object 81"/>
          <p:cNvGraphicFramePr>
            <a:graphicFrameLocks noGrp="1"/>
          </p:cNvGraphicFramePr>
          <p:nvPr/>
        </p:nvGraphicFramePr>
        <p:xfrm>
          <a:off x="6951726" y="2279904"/>
          <a:ext cx="237490" cy="81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9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2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6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6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" name="object 82"/>
          <p:cNvSpPr/>
          <p:nvPr/>
        </p:nvSpPr>
        <p:spPr>
          <a:xfrm>
            <a:off x="6984492" y="3092195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7162292" y="2209571"/>
            <a:ext cx="783590" cy="104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100"/>
              </a:spcBef>
            </a:pPr>
            <a:r>
              <a:rPr sz="1000" spc="-5" dirty="0">
                <a:latin typeface="Arial MT"/>
                <a:cs typeface="Arial MT"/>
              </a:rPr>
              <a:t>Carb</a:t>
            </a:r>
            <a:r>
              <a:rPr sz="1000" spc="-10" dirty="0">
                <a:latin typeface="Arial MT"/>
                <a:cs typeface="Arial MT"/>
              </a:rPr>
              <a:t>o</a:t>
            </a:r>
            <a:r>
              <a:rPr sz="1000" spc="-5" dirty="0">
                <a:latin typeface="Arial MT"/>
                <a:cs typeface="Arial MT"/>
              </a:rPr>
              <a:t>n </a:t>
            </a:r>
            <a:r>
              <a:rPr sz="1000" spc="-15" dirty="0">
                <a:latin typeface="Arial MT"/>
                <a:cs typeface="Arial MT"/>
              </a:rPr>
              <a:t>B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ack  Sodium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Titanium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Caustic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Others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3162300" y="1969007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4" h="137160">
                <a:moveTo>
                  <a:pt x="138684" y="0"/>
                </a:moveTo>
                <a:lnTo>
                  <a:pt x="0" y="0"/>
                </a:lnTo>
                <a:lnTo>
                  <a:pt x="0" y="137160"/>
                </a:lnTo>
                <a:lnTo>
                  <a:pt x="138684" y="137160"/>
                </a:lnTo>
                <a:lnTo>
                  <a:pt x="138684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162300" y="2171700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4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62300" y="2374392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4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162300" y="2731007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4" h="137160">
                <a:moveTo>
                  <a:pt x="138684" y="0"/>
                </a:moveTo>
                <a:lnTo>
                  <a:pt x="0" y="0"/>
                </a:lnTo>
                <a:lnTo>
                  <a:pt x="0" y="137160"/>
                </a:lnTo>
                <a:lnTo>
                  <a:pt x="138684" y="137160"/>
                </a:lnTo>
                <a:lnTo>
                  <a:pt x="138684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162300" y="3086100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4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162300" y="3441191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4" h="139064">
                <a:moveTo>
                  <a:pt x="138684" y="0"/>
                </a:moveTo>
                <a:lnTo>
                  <a:pt x="0" y="0"/>
                </a:lnTo>
                <a:lnTo>
                  <a:pt x="0" y="138684"/>
                </a:lnTo>
                <a:lnTo>
                  <a:pt x="138684" y="138684"/>
                </a:lnTo>
                <a:lnTo>
                  <a:pt x="13868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3338829" y="2101621"/>
            <a:ext cx="996950" cy="129603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latin typeface="Arial MT"/>
                <a:cs typeface="Arial MT"/>
              </a:rPr>
              <a:t>Dyes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&amp;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Pigments</a:t>
            </a:r>
            <a:endParaRPr sz="1000">
              <a:latin typeface="Arial MT"/>
              <a:cs typeface="Arial MT"/>
            </a:endParaRPr>
          </a:p>
          <a:p>
            <a:pPr marL="12700" marR="384175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 MT"/>
                <a:cs typeface="Arial MT"/>
              </a:rPr>
              <a:t>Cosmetic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Che</a:t>
            </a:r>
            <a:r>
              <a:rPr sz="1000" spc="10" dirty="0">
                <a:latin typeface="Arial MT"/>
                <a:cs typeface="Arial MT"/>
              </a:rPr>
              <a:t>m</a:t>
            </a:r>
            <a:r>
              <a:rPr sz="1000" spc="-10" dirty="0">
                <a:latin typeface="Arial MT"/>
                <a:cs typeface="Arial MT"/>
              </a:rPr>
              <a:t>i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5" dirty="0">
                <a:latin typeface="Arial MT"/>
                <a:cs typeface="Arial MT"/>
              </a:rPr>
              <a:t>a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s</a:t>
            </a:r>
            <a:endParaRPr sz="1000">
              <a:latin typeface="Arial MT"/>
              <a:cs typeface="Arial MT"/>
            </a:endParaRPr>
          </a:p>
          <a:p>
            <a:pPr marL="12700" marR="335915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 MT"/>
                <a:cs typeface="Arial MT"/>
              </a:rPr>
              <a:t>Flavors &amp; 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Fra</a:t>
            </a:r>
            <a:r>
              <a:rPr sz="1000" spc="-10" dirty="0">
                <a:latin typeface="Arial MT"/>
                <a:cs typeface="Arial MT"/>
              </a:rPr>
              <a:t>g</a:t>
            </a:r>
            <a:r>
              <a:rPr sz="1000" spc="-5" dirty="0">
                <a:latin typeface="Arial MT"/>
                <a:cs typeface="Arial MT"/>
              </a:rPr>
              <a:t>ra</a:t>
            </a:r>
            <a:r>
              <a:rPr sz="1000" spc="-10" dirty="0">
                <a:latin typeface="Arial MT"/>
                <a:cs typeface="Arial MT"/>
              </a:rPr>
              <a:t>n</a:t>
            </a:r>
            <a:r>
              <a:rPr sz="1000" dirty="0">
                <a:latin typeface="Arial MT"/>
                <a:cs typeface="Arial MT"/>
              </a:rPr>
              <a:t>c</a:t>
            </a:r>
            <a:r>
              <a:rPr sz="1000" spc="-5" dirty="0">
                <a:latin typeface="Arial MT"/>
                <a:cs typeface="Arial MT"/>
              </a:rPr>
              <a:t>es</a:t>
            </a:r>
            <a:endParaRPr sz="1000">
              <a:latin typeface="Arial MT"/>
              <a:cs typeface="Arial MT"/>
            </a:endParaRPr>
          </a:p>
          <a:p>
            <a:pPr marL="12700" marR="246379">
              <a:lnSpc>
                <a:spcPct val="100000"/>
              </a:lnSpc>
              <a:spcBef>
                <a:spcPts val="405"/>
              </a:spcBef>
            </a:pPr>
            <a:r>
              <a:rPr sz="1000" spc="-5" dirty="0">
                <a:latin typeface="Arial MT"/>
                <a:cs typeface="Arial MT"/>
              </a:rPr>
              <a:t>Food</a:t>
            </a:r>
            <a:r>
              <a:rPr sz="1000" spc="-6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&amp;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Feed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additives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739645" y="1632184"/>
            <a:ext cx="8568055" cy="49530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  <a:tabLst>
                <a:tab pos="3919220" algn="l"/>
                <a:tab pos="7238365" algn="l"/>
              </a:tabLst>
            </a:pPr>
            <a:r>
              <a:rPr sz="2100" b="1" baseline="1984" dirty="0">
                <a:latin typeface="Arial"/>
                <a:cs typeface="Arial"/>
              </a:rPr>
              <a:t>Specialty	</a:t>
            </a:r>
            <a:r>
              <a:rPr sz="1400" b="1" spc="-5" dirty="0">
                <a:latin typeface="Arial"/>
                <a:cs typeface="Arial"/>
              </a:rPr>
              <a:t>Inorganic	Petrochemicals</a:t>
            </a:r>
            <a:endParaRPr sz="1400">
              <a:latin typeface="Arial"/>
              <a:cs typeface="Arial"/>
            </a:endParaRPr>
          </a:p>
          <a:p>
            <a:pPr marL="1611630">
              <a:lnSpc>
                <a:spcPct val="100000"/>
              </a:lnSpc>
              <a:spcBef>
                <a:spcPts val="335"/>
              </a:spcBef>
            </a:pPr>
            <a:r>
              <a:rPr sz="1000" spc="-5" dirty="0">
                <a:latin typeface="Arial MT"/>
                <a:cs typeface="Arial MT"/>
              </a:rPr>
              <a:t>Agrochemicals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338829" y="3423666"/>
            <a:ext cx="4057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Oth</a:t>
            </a:r>
            <a:r>
              <a:rPr sz="1000" spc="-10" dirty="0">
                <a:latin typeface="Arial MT"/>
                <a:cs typeface="Arial MT"/>
              </a:rPr>
              <a:t>e</a:t>
            </a:r>
            <a:r>
              <a:rPr sz="1000" spc="-5" dirty="0">
                <a:latin typeface="Arial MT"/>
                <a:cs typeface="Arial MT"/>
              </a:rPr>
              <a:t>rs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93" name="object 93"/>
          <p:cNvGrpSpPr/>
          <p:nvPr/>
        </p:nvGrpSpPr>
        <p:grpSpPr>
          <a:xfrm>
            <a:off x="8908974" y="2022538"/>
            <a:ext cx="1487805" cy="1487805"/>
            <a:chOff x="8908974" y="2022538"/>
            <a:chExt cx="1487805" cy="1487805"/>
          </a:xfrm>
        </p:grpSpPr>
        <p:sp>
          <p:nvSpPr>
            <p:cNvPr id="94" name="object 94"/>
            <p:cNvSpPr/>
            <p:nvPr/>
          </p:nvSpPr>
          <p:spPr>
            <a:xfrm>
              <a:off x="9652761" y="2027301"/>
              <a:ext cx="700405" cy="739140"/>
            </a:xfrm>
            <a:custGeom>
              <a:avLst/>
              <a:gdLst/>
              <a:ahLst/>
              <a:cxnLst/>
              <a:rect l="l" t="t" r="r" b="b"/>
              <a:pathLst>
                <a:path w="700404" h="739139">
                  <a:moveTo>
                    <a:pt x="0" y="0"/>
                  </a:moveTo>
                  <a:lnTo>
                    <a:pt x="0" y="738886"/>
                  </a:lnTo>
                  <a:lnTo>
                    <a:pt x="699897" y="501776"/>
                  </a:lnTo>
                  <a:lnTo>
                    <a:pt x="682380" y="455243"/>
                  </a:lnTo>
                  <a:lnTo>
                    <a:pt x="661999" y="410432"/>
                  </a:lnTo>
                  <a:lnTo>
                    <a:pt x="638881" y="367434"/>
                  </a:lnTo>
                  <a:lnTo>
                    <a:pt x="613151" y="326339"/>
                  </a:lnTo>
                  <a:lnTo>
                    <a:pt x="584937" y="287239"/>
                  </a:lnTo>
                  <a:lnTo>
                    <a:pt x="554365" y="250224"/>
                  </a:lnTo>
                  <a:lnTo>
                    <a:pt x="521562" y="215384"/>
                  </a:lnTo>
                  <a:lnTo>
                    <a:pt x="486655" y="182811"/>
                  </a:lnTo>
                  <a:lnTo>
                    <a:pt x="449769" y="152594"/>
                  </a:lnTo>
                  <a:lnTo>
                    <a:pt x="411033" y="124825"/>
                  </a:lnTo>
                  <a:lnTo>
                    <a:pt x="370572" y="99594"/>
                  </a:lnTo>
                  <a:lnTo>
                    <a:pt x="328513" y="76992"/>
                  </a:lnTo>
                  <a:lnTo>
                    <a:pt x="284983" y="57109"/>
                  </a:lnTo>
                  <a:lnTo>
                    <a:pt x="240109" y="40037"/>
                  </a:lnTo>
                  <a:lnTo>
                    <a:pt x="194016" y="25865"/>
                  </a:lnTo>
                  <a:lnTo>
                    <a:pt x="146832" y="14685"/>
                  </a:lnTo>
                  <a:lnTo>
                    <a:pt x="98684" y="6587"/>
                  </a:lnTo>
                  <a:lnTo>
                    <a:pt x="49697" y="16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9652761" y="2529078"/>
              <a:ext cx="739140" cy="621665"/>
            </a:xfrm>
            <a:custGeom>
              <a:avLst/>
              <a:gdLst/>
              <a:ahLst/>
              <a:cxnLst/>
              <a:rect l="l" t="t" r="r" b="b"/>
              <a:pathLst>
                <a:path w="739140" h="621664">
                  <a:moveTo>
                    <a:pt x="699897" y="0"/>
                  </a:moveTo>
                  <a:lnTo>
                    <a:pt x="0" y="237109"/>
                  </a:lnTo>
                  <a:lnTo>
                    <a:pt x="631317" y="621284"/>
                  </a:lnTo>
                  <a:lnTo>
                    <a:pt x="655972" y="577478"/>
                  </a:lnTo>
                  <a:lnTo>
                    <a:pt x="677467" y="532397"/>
                  </a:lnTo>
                  <a:lnTo>
                    <a:pt x="695781" y="486207"/>
                  </a:lnTo>
                  <a:lnTo>
                    <a:pt x="710897" y="439074"/>
                  </a:lnTo>
                  <a:lnTo>
                    <a:pt x="722795" y="391166"/>
                  </a:lnTo>
                  <a:lnTo>
                    <a:pt x="731456" y="342649"/>
                  </a:lnTo>
                  <a:lnTo>
                    <a:pt x="736863" y="293690"/>
                  </a:lnTo>
                  <a:lnTo>
                    <a:pt x="738995" y="244456"/>
                  </a:lnTo>
                  <a:lnTo>
                    <a:pt x="737836" y="195114"/>
                  </a:lnTo>
                  <a:lnTo>
                    <a:pt x="733364" y="145830"/>
                  </a:lnTo>
                  <a:lnTo>
                    <a:pt x="725563" y="96772"/>
                  </a:lnTo>
                  <a:lnTo>
                    <a:pt x="714414" y="48106"/>
                  </a:lnTo>
                  <a:lnTo>
                    <a:pt x="69989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9652761" y="2529078"/>
              <a:ext cx="739140" cy="621665"/>
            </a:xfrm>
            <a:custGeom>
              <a:avLst/>
              <a:gdLst/>
              <a:ahLst/>
              <a:cxnLst/>
              <a:rect l="l" t="t" r="r" b="b"/>
              <a:pathLst>
                <a:path w="739140" h="621664">
                  <a:moveTo>
                    <a:pt x="699897" y="0"/>
                  </a:moveTo>
                  <a:lnTo>
                    <a:pt x="714414" y="48106"/>
                  </a:lnTo>
                  <a:lnTo>
                    <a:pt x="725563" y="96772"/>
                  </a:lnTo>
                  <a:lnTo>
                    <a:pt x="733364" y="145830"/>
                  </a:lnTo>
                  <a:lnTo>
                    <a:pt x="737836" y="195114"/>
                  </a:lnTo>
                  <a:lnTo>
                    <a:pt x="738995" y="244456"/>
                  </a:lnTo>
                  <a:lnTo>
                    <a:pt x="736863" y="293690"/>
                  </a:lnTo>
                  <a:lnTo>
                    <a:pt x="731456" y="342649"/>
                  </a:lnTo>
                  <a:lnTo>
                    <a:pt x="722795" y="391166"/>
                  </a:lnTo>
                  <a:lnTo>
                    <a:pt x="710897" y="439074"/>
                  </a:lnTo>
                  <a:lnTo>
                    <a:pt x="695781" y="486207"/>
                  </a:lnTo>
                  <a:lnTo>
                    <a:pt x="677467" y="532397"/>
                  </a:lnTo>
                  <a:lnTo>
                    <a:pt x="655972" y="577478"/>
                  </a:lnTo>
                  <a:lnTo>
                    <a:pt x="631317" y="621284"/>
                  </a:lnTo>
                  <a:lnTo>
                    <a:pt x="0" y="237109"/>
                  </a:lnTo>
                  <a:lnTo>
                    <a:pt x="699897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9652761" y="2766187"/>
              <a:ext cx="631825" cy="656590"/>
            </a:xfrm>
            <a:custGeom>
              <a:avLst/>
              <a:gdLst/>
              <a:ahLst/>
              <a:cxnLst/>
              <a:rect l="l" t="t" r="r" b="b"/>
              <a:pathLst>
                <a:path w="631825" h="656589">
                  <a:moveTo>
                    <a:pt x="0" y="0"/>
                  </a:moveTo>
                  <a:lnTo>
                    <a:pt x="339598" y="656336"/>
                  </a:lnTo>
                  <a:lnTo>
                    <a:pt x="383808" y="631520"/>
                  </a:lnTo>
                  <a:lnTo>
                    <a:pt x="426059" y="603827"/>
                  </a:lnTo>
                  <a:lnTo>
                    <a:pt x="466223" y="573381"/>
                  </a:lnTo>
                  <a:lnTo>
                    <a:pt x="504174" y="540305"/>
                  </a:lnTo>
                  <a:lnTo>
                    <a:pt x="539785" y="504723"/>
                  </a:lnTo>
                  <a:lnTo>
                    <a:pt x="572930" y="466758"/>
                  </a:lnTo>
                  <a:lnTo>
                    <a:pt x="603483" y="426534"/>
                  </a:lnTo>
                  <a:lnTo>
                    <a:pt x="631317" y="3841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9652761" y="2766187"/>
              <a:ext cx="631825" cy="656590"/>
            </a:xfrm>
            <a:custGeom>
              <a:avLst/>
              <a:gdLst/>
              <a:ahLst/>
              <a:cxnLst/>
              <a:rect l="l" t="t" r="r" b="b"/>
              <a:pathLst>
                <a:path w="631825" h="656589">
                  <a:moveTo>
                    <a:pt x="631317" y="384175"/>
                  </a:moveTo>
                  <a:lnTo>
                    <a:pt x="603483" y="426534"/>
                  </a:lnTo>
                  <a:lnTo>
                    <a:pt x="572930" y="466758"/>
                  </a:lnTo>
                  <a:lnTo>
                    <a:pt x="539785" y="504723"/>
                  </a:lnTo>
                  <a:lnTo>
                    <a:pt x="504174" y="540305"/>
                  </a:lnTo>
                  <a:lnTo>
                    <a:pt x="466223" y="573381"/>
                  </a:lnTo>
                  <a:lnTo>
                    <a:pt x="426059" y="603827"/>
                  </a:lnTo>
                  <a:lnTo>
                    <a:pt x="383808" y="631520"/>
                  </a:lnTo>
                  <a:lnTo>
                    <a:pt x="339598" y="656336"/>
                  </a:lnTo>
                  <a:lnTo>
                    <a:pt x="0" y="0"/>
                  </a:lnTo>
                  <a:lnTo>
                    <a:pt x="631317" y="384175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9610978" y="2766187"/>
              <a:ext cx="381635" cy="739140"/>
            </a:xfrm>
            <a:custGeom>
              <a:avLst/>
              <a:gdLst/>
              <a:ahLst/>
              <a:cxnLst/>
              <a:rect l="l" t="t" r="r" b="b"/>
              <a:pathLst>
                <a:path w="381634" h="739139">
                  <a:moveTo>
                    <a:pt x="41782" y="0"/>
                  </a:moveTo>
                  <a:lnTo>
                    <a:pt x="0" y="737870"/>
                  </a:lnTo>
                  <a:lnTo>
                    <a:pt x="49527" y="739013"/>
                  </a:lnTo>
                  <a:lnTo>
                    <a:pt x="98845" y="736846"/>
                  </a:lnTo>
                  <a:lnTo>
                    <a:pt x="147795" y="731404"/>
                  </a:lnTo>
                  <a:lnTo>
                    <a:pt x="196214" y="722725"/>
                  </a:lnTo>
                  <a:lnTo>
                    <a:pt x="243944" y="710842"/>
                  </a:lnTo>
                  <a:lnTo>
                    <a:pt x="290822" y="695793"/>
                  </a:lnTo>
                  <a:lnTo>
                    <a:pt x="336687" y="677612"/>
                  </a:lnTo>
                  <a:lnTo>
                    <a:pt x="381380" y="656336"/>
                  </a:lnTo>
                  <a:lnTo>
                    <a:pt x="4178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9610978" y="2766187"/>
              <a:ext cx="381635" cy="739140"/>
            </a:xfrm>
            <a:custGeom>
              <a:avLst/>
              <a:gdLst/>
              <a:ahLst/>
              <a:cxnLst/>
              <a:rect l="l" t="t" r="r" b="b"/>
              <a:pathLst>
                <a:path w="381634" h="739139">
                  <a:moveTo>
                    <a:pt x="381380" y="656336"/>
                  </a:moveTo>
                  <a:lnTo>
                    <a:pt x="336687" y="677612"/>
                  </a:lnTo>
                  <a:lnTo>
                    <a:pt x="290822" y="695793"/>
                  </a:lnTo>
                  <a:lnTo>
                    <a:pt x="243944" y="710842"/>
                  </a:lnTo>
                  <a:lnTo>
                    <a:pt x="196214" y="722725"/>
                  </a:lnTo>
                  <a:lnTo>
                    <a:pt x="147795" y="731404"/>
                  </a:lnTo>
                  <a:lnTo>
                    <a:pt x="98845" y="736846"/>
                  </a:lnTo>
                  <a:lnTo>
                    <a:pt x="49527" y="739013"/>
                  </a:lnTo>
                  <a:lnTo>
                    <a:pt x="0" y="737870"/>
                  </a:lnTo>
                  <a:lnTo>
                    <a:pt x="41782" y="0"/>
                  </a:lnTo>
                  <a:lnTo>
                    <a:pt x="381380" y="65633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9249028" y="2766187"/>
              <a:ext cx="403860" cy="737870"/>
            </a:xfrm>
            <a:custGeom>
              <a:avLst/>
              <a:gdLst/>
              <a:ahLst/>
              <a:cxnLst/>
              <a:rect l="l" t="t" r="r" b="b"/>
              <a:pathLst>
                <a:path w="403859" h="737870">
                  <a:moveTo>
                    <a:pt x="403732" y="0"/>
                  </a:moveTo>
                  <a:lnTo>
                    <a:pt x="0" y="618998"/>
                  </a:lnTo>
                  <a:lnTo>
                    <a:pt x="41331" y="644040"/>
                  </a:lnTo>
                  <a:lnTo>
                    <a:pt x="84075" y="666271"/>
                  </a:lnTo>
                  <a:lnTo>
                    <a:pt x="128085" y="685642"/>
                  </a:lnTo>
                  <a:lnTo>
                    <a:pt x="173212" y="702103"/>
                  </a:lnTo>
                  <a:lnTo>
                    <a:pt x="219309" y="715606"/>
                  </a:lnTo>
                  <a:lnTo>
                    <a:pt x="266229" y="726100"/>
                  </a:lnTo>
                  <a:lnTo>
                    <a:pt x="313825" y="733538"/>
                  </a:lnTo>
                  <a:lnTo>
                    <a:pt x="361950" y="737870"/>
                  </a:lnTo>
                  <a:lnTo>
                    <a:pt x="403732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9249028" y="2766187"/>
              <a:ext cx="403860" cy="737870"/>
            </a:xfrm>
            <a:custGeom>
              <a:avLst/>
              <a:gdLst/>
              <a:ahLst/>
              <a:cxnLst/>
              <a:rect l="l" t="t" r="r" b="b"/>
              <a:pathLst>
                <a:path w="403859" h="737870">
                  <a:moveTo>
                    <a:pt x="361950" y="737870"/>
                  </a:moveTo>
                  <a:lnTo>
                    <a:pt x="313825" y="733538"/>
                  </a:lnTo>
                  <a:lnTo>
                    <a:pt x="266229" y="726100"/>
                  </a:lnTo>
                  <a:lnTo>
                    <a:pt x="219309" y="715606"/>
                  </a:lnTo>
                  <a:lnTo>
                    <a:pt x="173212" y="702103"/>
                  </a:lnTo>
                  <a:lnTo>
                    <a:pt x="128085" y="685642"/>
                  </a:lnTo>
                  <a:lnTo>
                    <a:pt x="84075" y="666271"/>
                  </a:lnTo>
                  <a:lnTo>
                    <a:pt x="41331" y="644040"/>
                  </a:lnTo>
                  <a:lnTo>
                    <a:pt x="0" y="618998"/>
                  </a:lnTo>
                  <a:lnTo>
                    <a:pt x="403732" y="0"/>
                  </a:lnTo>
                  <a:lnTo>
                    <a:pt x="361950" y="73787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8913736" y="2027301"/>
              <a:ext cx="739140" cy="1358265"/>
            </a:xfrm>
            <a:custGeom>
              <a:avLst/>
              <a:gdLst/>
              <a:ahLst/>
              <a:cxnLst/>
              <a:rect l="l" t="t" r="r" b="b"/>
              <a:pathLst>
                <a:path w="739140" h="1358264">
                  <a:moveTo>
                    <a:pt x="739025" y="0"/>
                  </a:moveTo>
                  <a:lnTo>
                    <a:pt x="689337" y="1667"/>
                  </a:lnTo>
                  <a:lnTo>
                    <a:pt x="640241" y="6617"/>
                  </a:lnTo>
                  <a:lnTo>
                    <a:pt x="591879" y="14775"/>
                  </a:lnTo>
                  <a:lnTo>
                    <a:pt x="544390" y="26064"/>
                  </a:lnTo>
                  <a:lnTo>
                    <a:pt x="497918" y="40409"/>
                  </a:lnTo>
                  <a:lnTo>
                    <a:pt x="452602" y="57733"/>
                  </a:lnTo>
                  <a:lnTo>
                    <a:pt x="408585" y="77959"/>
                  </a:lnTo>
                  <a:lnTo>
                    <a:pt x="366008" y="101013"/>
                  </a:lnTo>
                  <a:lnTo>
                    <a:pt x="325012" y="126818"/>
                  </a:lnTo>
                  <a:lnTo>
                    <a:pt x="285738" y="155297"/>
                  </a:lnTo>
                  <a:lnTo>
                    <a:pt x="248329" y="186375"/>
                  </a:lnTo>
                  <a:lnTo>
                    <a:pt x="212924" y="219976"/>
                  </a:lnTo>
                  <a:lnTo>
                    <a:pt x="179666" y="256023"/>
                  </a:lnTo>
                  <a:lnTo>
                    <a:pt x="148695" y="294441"/>
                  </a:lnTo>
                  <a:lnTo>
                    <a:pt x="120154" y="335152"/>
                  </a:lnTo>
                  <a:lnTo>
                    <a:pt x="94920" y="376699"/>
                  </a:lnTo>
                  <a:lnTo>
                    <a:pt x="72723" y="419226"/>
                  </a:lnTo>
                  <a:lnTo>
                    <a:pt x="53535" y="462598"/>
                  </a:lnTo>
                  <a:lnTo>
                    <a:pt x="37327" y="506682"/>
                  </a:lnTo>
                  <a:lnTo>
                    <a:pt x="24071" y="551342"/>
                  </a:lnTo>
                  <a:lnTo>
                    <a:pt x="13738" y="596443"/>
                  </a:lnTo>
                  <a:lnTo>
                    <a:pt x="6301" y="641851"/>
                  </a:lnTo>
                  <a:lnTo>
                    <a:pt x="1731" y="687431"/>
                  </a:lnTo>
                  <a:lnTo>
                    <a:pt x="0" y="733047"/>
                  </a:lnTo>
                  <a:lnTo>
                    <a:pt x="1079" y="778565"/>
                  </a:lnTo>
                  <a:lnTo>
                    <a:pt x="4940" y="823851"/>
                  </a:lnTo>
                  <a:lnTo>
                    <a:pt x="11555" y="868769"/>
                  </a:lnTo>
                  <a:lnTo>
                    <a:pt x="20896" y="913184"/>
                  </a:lnTo>
                  <a:lnTo>
                    <a:pt x="32935" y="956961"/>
                  </a:lnTo>
                  <a:lnTo>
                    <a:pt x="47642" y="999967"/>
                  </a:lnTo>
                  <a:lnTo>
                    <a:pt x="64990" y="1042065"/>
                  </a:lnTo>
                  <a:lnTo>
                    <a:pt x="84951" y="1083122"/>
                  </a:lnTo>
                  <a:lnTo>
                    <a:pt x="107496" y="1123002"/>
                  </a:lnTo>
                  <a:lnTo>
                    <a:pt x="132596" y="1161570"/>
                  </a:lnTo>
                  <a:lnTo>
                    <a:pt x="160225" y="1198692"/>
                  </a:lnTo>
                  <a:lnTo>
                    <a:pt x="190353" y="1234232"/>
                  </a:lnTo>
                  <a:lnTo>
                    <a:pt x="222952" y="1268056"/>
                  </a:lnTo>
                  <a:lnTo>
                    <a:pt x="257993" y="1300029"/>
                  </a:lnTo>
                  <a:lnTo>
                    <a:pt x="295449" y="1330017"/>
                  </a:lnTo>
                  <a:lnTo>
                    <a:pt x="335292" y="1357884"/>
                  </a:lnTo>
                  <a:lnTo>
                    <a:pt x="739025" y="738886"/>
                  </a:lnTo>
                  <a:lnTo>
                    <a:pt x="73902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8913736" y="2027301"/>
              <a:ext cx="739140" cy="1358265"/>
            </a:xfrm>
            <a:custGeom>
              <a:avLst/>
              <a:gdLst/>
              <a:ahLst/>
              <a:cxnLst/>
              <a:rect l="l" t="t" r="r" b="b"/>
              <a:pathLst>
                <a:path w="739140" h="1358264">
                  <a:moveTo>
                    <a:pt x="335292" y="1357884"/>
                  </a:moveTo>
                  <a:lnTo>
                    <a:pt x="295449" y="1330017"/>
                  </a:lnTo>
                  <a:lnTo>
                    <a:pt x="257993" y="1300029"/>
                  </a:lnTo>
                  <a:lnTo>
                    <a:pt x="222952" y="1268056"/>
                  </a:lnTo>
                  <a:lnTo>
                    <a:pt x="190353" y="1234232"/>
                  </a:lnTo>
                  <a:lnTo>
                    <a:pt x="160225" y="1198692"/>
                  </a:lnTo>
                  <a:lnTo>
                    <a:pt x="132596" y="1161570"/>
                  </a:lnTo>
                  <a:lnTo>
                    <a:pt x="107496" y="1123002"/>
                  </a:lnTo>
                  <a:lnTo>
                    <a:pt x="84951" y="1083122"/>
                  </a:lnTo>
                  <a:lnTo>
                    <a:pt x="64990" y="1042065"/>
                  </a:lnTo>
                  <a:lnTo>
                    <a:pt x="47642" y="999967"/>
                  </a:lnTo>
                  <a:lnTo>
                    <a:pt x="32935" y="956961"/>
                  </a:lnTo>
                  <a:lnTo>
                    <a:pt x="20896" y="913184"/>
                  </a:lnTo>
                  <a:lnTo>
                    <a:pt x="11555" y="868769"/>
                  </a:lnTo>
                  <a:lnTo>
                    <a:pt x="4940" y="823851"/>
                  </a:lnTo>
                  <a:lnTo>
                    <a:pt x="1079" y="778565"/>
                  </a:lnTo>
                  <a:lnTo>
                    <a:pt x="0" y="733047"/>
                  </a:lnTo>
                  <a:lnTo>
                    <a:pt x="1731" y="687431"/>
                  </a:lnTo>
                  <a:lnTo>
                    <a:pt x="6301" y="641851"/>
                  </a:lnTo>
                  <a:lnTo>
                    <a:pt x="13738" y="596443"/>
                  </a:lnTo>
                  <a:lnTo>
                    <a:pt x="24071" y="551342"/>
                  </a:lnTo>
                  <a:lnTo>
                    <a:pt x="37327" y="506682"/>
                  </a:lnTo>
                  <a:lnTo>
                    <a:pt x="53535" y="462598"/>
                  </a:lnTo>
                  <a:lnTo>
                    <a:pt x="72723" y="419226"/>
                  </a:lnTo>
                  <a:lnTo>
                    <a:pt x="94920" y="376699"/>
                  </a:lnTo>
                  <a:lnTo>
                    <a:pt x="120154" y="335152"/>
                  </a:lnTo>
                  <a:lnTo>
                    <a:pt x="148695" y="294441"/>
                  </a:lnTo>
                  <a:lnTo>
                    <a:pt x="179666" y="256023"/>
                  </a:lnTo>
                  <a:lnTo>
                    <a:pt x="212924" y="219976"/>
                  </a:lnTo>
                  <a:lnTo>
                    <a:pt x="248329" y="186375"/>
                  </a:lnTo>
                  <a:lnTo>
                    <a:pt x="285738" y="155297"/>
                  </a:lnTo>
                  <a:lnTo>
                    <a:pt x="325012" y="126818"/>
                  </a:lnTo>
                  <a:lnTo>
                    <a:pt x="366008" y="101013"/>
                  </a:lnTo>
                  <a:lnTo>
                    <a:pt x="408585" y="77959"/>
                  </a:lnTo>
                  <a:lnTo>
                    <a:pt x="452602" y="57733"/>
                  </a:lnTo>
                  <a:lnTo>
                    <a:pt x="497918" y="40409"/>
                  </a:lnTo>
                  <a:lnTo>
                    <a:pt x="544390" y="26064"/>
                  </a:lnTo>
                  <a:lnTo>
                    <a:pt x="591879" y="14775"/>
                  </a:lnTo>
                  <a:lnTo>
                    <a:pt x="640241" y="6617"/>
                  </a:lnTo>
                  <a:lnTo>
                    <a:pt x="689337" y="1667"/>
                  </a:lnTo>
                  <a:lnTo>
                    <a:pt x="739025" y="0"/>
                  </a:lnTo>
                  <a:lnTo>
                    <a:pt x="739025" y="738886"/>
                  </a:lnTo>
                  <a:lnTo>
                    <a:pt x="335292" y="135788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5" name="object 105"/>
          <p:cNvSpPr txBox="1"/>
          <p:nvPr/>
        </p:nvSpPr>
        <p:spPr>
          <a:xfrm>
            <a:off x="9894823" y="2191969"/>
            <a:ext cx="22923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20%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0146538" y="2755519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14%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9994772" y="3147187"/>
            <a:ext cx="17272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9%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9702165" y="3319398"/>
            <a:ext cx="17272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9%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9368408" y="3295853"/>
            <a:ext cx="172720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8%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8956675" y="2515870"/>
            <a:ext cx="228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solidFill>
                  <a:srgbClr val="E7E6E6"/>
                </a:solidFill>
                <a:latin typeface="Arial MT"/>
                <a:cs typeface="Arial MT"/>
              </a:rPr>
              <a:t>41%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10527792" y="2150364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527792" y="2354579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5" h="137160">
                <a:moveTo>
                  <a:pt x="138683" y="0"/>
                </a:moveTo>
                <a:lnTo>
                  <a:pt x="0" y="0"/>
                </a:lnTo>
                <a:lnTo>
                  <a:pt x="0" y="137160"/>
                </a:lnTo>
                <a:lnTo>
                  <a:pt x="138683" y="137160"/>
                </a:lnTo>
                <a:lnTo>
                  <a:pt x="13868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0527792" y="2759964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527792" y="2557272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527792" y="2964179"/>
            <a:ext cx="139065" cy="137160"/>
          </a:xfrm>
          <a:custGeom>
            <a:avLst/>
            <a:gdLst/>
            <a:ahLst/>
            <a:cxnLst/>
            <a:rect l="l" t="t" r="r" b="b"/>
            <a:pathLst>
              <a:path w="139065" h="137160">
                <a:moveTo>
                  <a:pt x="138683" y="0"/>
                </a:moveTo>
                <a:lnTo>
                  <a:pt x="0" y="0"/>
                </a:lnTo>
                <a:lnTo>
                  <a:pt x="0" y="137160"/>
                </a:lnTo>
                <a:lnTo>
                  <a:pt x="138683" y="137160"/>
                </a:lnTo>
                <a:lnTo>
                  <a:pt x="13868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0527792" y="3319271"/>
            <a:ext cx="139065" cy="139065"/>
          </a:xfrm>
          <a:custGeom>
            <a:avLst/>
            <a:gdLst/>
            <a:ahLst/>
            <a:cxnLst/>
            <a:rect l="l" t="t" r="r" b="b"/>
            <a:pathLst>
              <a:path w="139065" h="139064">
                <a:moveTo>
                  <a:pt x="138683" y="0"/>
                </a:moveTo>
                <a:lnTo>
                  <a:pt x="0" y="0"/>
                </a:lnTo>
                <a:lnTo>
                  <a:pt x="0" y="138684"/>
                </a:lnTo>
                <a:lnTo>
                  <a:pt x="138683" y="138684"/>
                </a:lnTo>
                <a:lnTo>
                  <a:pt x="13868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10705845" y="2080920"/>
            <a:ext cx="111315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100"/>
              </a:spcBef>
            </a:pPr>
            <a:r>
              <a:rPr sz="1000" spc="-10" dirty="0">
                <a:latin typeface="Arial MT"/>
                <a:cs typeface="Arial MT"/>
              </a:rPr>
              <a:t>Paraxylene 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Polypropylene </a:t>
            </a:r>
            <a:r>
              <a:rPr sz="1000" spc="-5" dirty="0">
                <a:latin typeface="Arial MT"/>
                <a:cs typeface="Arial MT"/>
              </a:rPr>
              <a:t>(PP)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PET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 MT"/>
                <a:cs typeface="Arial MT"/>
              </a:rPr>
              <a:t>Benzene</a:t>
            </a:r>
            <a:endParaRPr sz="1000">
              <a:latin typeface="Arial MT"/>
              <a:cs typeface="Arial MT"/>
            </a:endParaRPr>
          </a:p>
          <a:p>
            <a:pPr marL="12700" marR="242570">
              <a:lnSpc>
                <a:spcPct val="100000"/>
              </a:lnSpc>
              <a:spcBef>
                <a:spcPts val="400"/>
              </a:spcBef>
            </a:pPr>
            <a:r>
              <a:rPr sz="1000" spc="-10" dirty="0">
                <a:latin typeface="Arial MT"/>
                <a:cs typeface="Arial MT"/>
              </a:rPr>
              <a:t>Polyester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Fiber </a:t>
            </a:r>
            <a:r>
              <a:rPr sz="1000" spc="-26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(Filament)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 MT"/>
                <a:cs typeface="Arial MT"/>
              </a:rPr>
              <a:t>Others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118" name="object 118"/>
          <p:cNvGrpSpPr/>
          <p:nvPr/>
        </p:nvGrpSpPr>
        <p:grpSpPr>
          <a:xfrm>
            <a:off x="8909156" y="4160837"/>
            <a:ext cx="1479550" cy="1479550"/>
            <a:chOff x="8909156" y="4160837"/>
            <a:chExt cx="1479550" cy="1479550"/>
          </a:xfrm>
        </p:grpSpPr>
        <p:sp>
          <p:nvSpPr>
            <p:cNvPr id="119" name="object 119"/>
            <p:cNvSpPr/>
            <p:nvPr/>
          </p:nvSpPr>
          <p:spPr>
            <a:xfrm>
              <a:off x="9102597" y="4165600"/>
              <a:ext cx="546735" cy="735330"/>
            </a:xfrm>
            <a:custGeom>
              <a:avLst/>
              <a:gdLst/>
              <a:ahLst/>
              <a:cxnLst/>
              <a:rect l="l" t="t" r="r" b="b"/>
              <a:pathLst>
                <a:path w="546734" h="735329">
                  <a:moveTo>
                    <a:pt x="540130" y="0"/>
                  </a:moveTo>
                  <a:lnTo>
                    <a:pt x="488810" y="2233"/>
                  </a:lnTo>
                  <a:lnTo>
                    <a:pt x="438085" y="7996"/>
                  </a:lnTo>
                  <a:lnTo>
                    <a:pt x="388119" y="17212"/>
                  </a:lnTo>
                  <a:lnTo>
                    <a:pt x="339080" y="29807"/>
                  </a:lnTo>
                  <a:lnTo>
                    <a:pt x="291133" y="45706"/>
                  </a:lnTo>
                  <a:lnTo>
                    <a:pt x="244443" y="64833"/>
                  </a:lnTo>
                  <a:lnTo>
                    <a:pt x="199176" y="87114"/>
                  </a:lnTo>
                  <a:lnTo>
                    <a:pt x="155499" y="112474"/>
                  </a:lnTo>
                  <a:lnTo>
                    <a:pt x="113577" y="140839"/>
                  </a:lnTo>
                  <a:lnTo>
                    <a:pt x="73576" y="172132"/>
                  </a:lnTo>
                  <a:lnTo>
                    <a:pt x="35662" y="206279"/>
                  </a:lnTo>
                  <a:lnTo>
                    <a:pt x="0" y="243205"/>
                  </a:lnTo>
                  <a:lnTo>
                    <a:pt x="546226" y="734949"/>
                  </a:lnTo>
                  <a:lnTo>
                    <a:pt x="54013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9642728" y="4165600"/>
              <a:ext cx="334645" cy="735330"/>
            </a:xfrm>
            <a:custGeom>
              <a:avLst/>
              <a:gdLst/>
              <a:ahLst/>
              <a:cxnLst/>
              <a:rect l="l" t="t" r="r" b="b"/>
              <a:pathLst>
                <a:path w="334645" h="735329">
                  <a:moveTo>
                    <a:pt x="0" y="0"/>
                  </a:moveTo>
                  <a:lnTo>
                    <a:pt x="6096" y="734949"/>
                  </a:lnTo>
                  <a:lnTo>
                    <a:pt x="334264" y="77343"/>
                  </a:lnTo>
                  <a:lnTo>
                    <a:pt x="289162" y="56696"/>
                  </a:lnTo>
                  <a:lnTo>
                    <a:pt x="242903" y="39194"/>
                  </a:lnTo>
                  <a:lnTo>
                    <a:pt x="195651" y="24868"/>
                  </a:lnTo>
                  <a:lnTo>
                    <a:pt x="147570" y="13752"/>
                  </a:lnTo>
                  <a:lnTo>
                    <a:pt x="98825" y="5880"/>
                  </a:lnTo>
                  <a:lnTo>
                    <a:pt x="49580" y="12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9642728" y="4165600"/>
              <a:ext cx="334645" cy="735330"/>
            </a:xfrm>
            <a:custGeom>
              <a:avLst/>
              <a:gdLst/>
              <a:ahLst/>
              <a:cxnLst/>
              <a:rect l="l" t="t" r="r" b="b"/>
              <a:pathLst>
                <a:path w="334645" h="735329">
                  <a:moveTo>
                    <a:pt x="0" y="0"/>
                  </a:moveTo>
                  <a:lnTo>
                    <a:pt x="49580" y="1285"/>
                  </a:lnTo>
                  <a:lnTo>
                    <a:pt x="98825" y="5880"/>
                  </a:lnTo>
                  <a:lnTo>
                    <a:pt x="147570" y="13752"/>
                  </a:lnTo>
                  <a:lnTo>
                    <a:pt x="195651" y="24868"/>
                  </a:lnTo>
                  <a:lnTo>
                    <a:pt x="242903" y="39194"/>
                  </a:lnTo>
                  <a:lnTo>
                    <a:pt x="289162" y="56696"/>
                  </a:lnTo>
                  <a:lnTo>
                    <a:pt x="334264" y="77343"/>
                  </a:lnTo>
                  <a:lnTo>
                    <a:pt x="6096" y="73494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9648824" y="4242943"/>
              <a:ext cx="518795" cy="657860"/>
            </a:xfrm>
            <a:custGeom>
              <a:avLst/>
              <a:gdLst/>
              <a:ahLst/>
              <a:cxnLst/>
              <a:rect l="l" t="t" r="r" b="b"/>
              <a:pathLst>
                <a:path w="518795" h="657860">
                  <a:moveTo>
                    <a:pt x="328168" y="0"/>
                  </a:moveTo>
                  <a:lnTo>
                    <a:pt x="0" y="657605"/>
                  </a:lnTo>
                  <a:lnTo>
                    <a:pt x="518668" y="136905"/>
                  </a:lnTo>
                  <a:lnTo>
                    <a:pt x="484201" y="104684"/>
                  </a:lnTo>
                  <a:lnTo>
                    <a:pt x="447789" y="74816"/>
                  </a:lnTo>
                  <a:lnTo>
                    <a:pt x="409561" y="47367"/>
                  </a:lnTo>
                  <a:lnTo>
                    <a:pt x="369645" y="22406"/>
                  </a:lnTo>
                  <a:lnTo>
                    <a:pt x="328168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9648824" y="4242943"/>
              <a:ext cx="518795" cy="657860"/>
            </a:xfrm>
            <a:custGeom>
              <a:avLst/>
              <a:gdLst/>
              <a:ahLst/>
              <a:cxnLst/>
              <a:rect l="l" t="t" r="r" b="b"/>
              <a:pathLst>
                <a:path w="518795" h="657860">
                  <a:moveTo>
                    <a:pt x="328168" y="0"/>
                  </a:moveTo>
                  <a:lnTo>
                    <a:pt x="369645" y="22406"/>
                  </a:lnTo>
                  <a:lnTo>
                    <a:pt x="409561" y="47367"/>
                  </a:lnTo>
                  <a:lnTo>
                    <a:pt x="447789" y="74816"/>
                  </a:lnTo>
                  <a:lnTo>
                    <a:pt x="484201" y="104684"/>
                  </a:lnTo>
                  <a:lnTo>
                    <a:pt x="518668" y="136905"/>
                  </a:lnTo>
                  <a:lnTo>
                    <a:pt x="0" y="657605"/>
                  </a:lnTo>
                  <a:lnTo>
                    <a:pt x="32816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9648824" y="4379849"/>
              <a:ext cx="643890" cy="520700"/>
            </a:xfrm>
            <a:custGeom>
              <a:avLst/>
              <a:gdLst/>
              <a:ahLst/>
              <a:cxnLst/>
              <a:rect l="l" t="t" r="r" b="b"/>
              <a:pathLst>
                <a:path w="643890" h="520700">
                  <a:moveTo>
                    <a:pt x="518668" y="0"/>
                  </a:moveTo>
                  <a:lnTo>
                    <a:pt x="0" y="520700"/>
                  </a:lnTo>
                  <a:lnTo>
                    <a:pt x="643381" y="165353"/>
                  </a:lnTo>
                  <a:lnTo>
                    <a:pt x="616662" y="120729"/>
                  </a:lnTo>
                  <a:lnTo>
                    <a:pt x="586882" y="78200"/>
                  </a:lnTo>
                  <a:lnTo>
                    <a:pt x="554174" y="37909"/>
                  </a:lnTo>
                  <a:lnTo>
                    <a:pt x="518668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9648824" y="4379849"/>
              <a:ext cx="643890" cy="520700"/>
            </a:xfrm>
            <a:custGeom>
              <a:avLst/>
              <a:gdLst/>
              <a:ahLst/>
              <a:cxnLst/>
              <a:rect l="l" t="t" r="r" b="b"/>
              <a:pathLst>
                <a:path w="643890" h="520700">
                  <a:moveTo>
                    <a:pt x="518668" y="0"/>
                  </a:moveTo>
                  <a:lnTo>
                    <a:pt x="554174" y="37909"/>
                  </a:lnTo>
                  <a:lnTo>
                    <a:pt x="586882" y="78200"/>
                  </a:lnTo>
                  <a:lnTo>
                    <a:pt x="616662" y="120729"/>
                  </a:lnTo>
                  <a:lnTo>
                    <a:pt x="643381" y="165353"/>
                  </a:lnTo>
                  <a:lnTo>
                    <a:pt x="0" y="520700"/>
                  </a:lnTo>
                  <a:lnTo>
                    <a:pt x="518668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9648824" y="4545202"/>
              <a:ext cx="716915" cy="355600"/>
            </a:xfrm>
            <a:custGeom>
              <a:avLst/>
              <a:gdLst/>
              <a:ahLst/>
              <a:cxnLst/>
              <a:rect l="l" t="t" r="r" b="b"/>
              <a:pathLst>
                <a:path w="716915" h="355600">
                  <a:moveTo>
                    <a:pt x="643381" y="0"/>
                  </a:moveTo>
                  <a:lnTo>
                    <a:pt x="0" y="355346"/>
                  </a:lnTo>
                  <a:lnTo>
                    <a:pt x="716915" y="193548"/>
                  </a:lnTo>
                  <a:lnTo>
                    <a:pt x="703710" y="143285"/>
                  </a:lnTo>
                  <a:lnTo>
                    <a:pt x="687006" y="94154"/>
                  </a:lnTo>
                  <a:lnTo>
                    <a:pt x="666873" y="46333"/>
                  </a:lnTo>
                  <a:lnTo>
                    <a:pt x="643381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9648824" y="4545202"/>
              <a:ext cx="716915" cy="355600"/>
            </a:xfrm>
            <a:custGeom>
              <a:avLst/>
              <a:gdLst/>
              <a:ahLst/>
              <a:cxnLst/>
              <a:rect l="l" t="t" r="r" b="b"/>
              <a:pathLst>
                <a:path w="716915" h="355600">
                  <a:moveTo>
                    <a:pt x="643381" y="0"/>
                  </a:moveTo>
                  <a:lnTo>
                    <a:pt x="666873" y="46333"/>
                  </a:lnTo>
                  <a:lnTo>
                    <a:pt x="687006" y="94154"/>
                  </a:lnTo>
                  <a:lnTo>
                    <a:pt x="703710" y="143285"/>
                  </a:lnTo>
                  <a:lnTo>
                    <a:pt x="716915" y="193548"/>
                  </a:lnTo>
                  <a:lnTo>
                    <a:pt x="0" y="355346"/>
                  </a:lnTo>
                  <a:lnTo>
                    <a:pt x="643381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8913918" y="4408804"/>
              <a:ext cx="1470025" cy="1226820"/>
            </a:xfrm>
            <a:custGeom>
              <a:avLst/>
              <a:gdLst/>
              <a:ahLst/>
              <a:cxnLst/>
              <a:rect l="l" t="t" r="r" b="b"/>
              <a:pathLst>
                <a:path w="1470025" h="1226820">
                  <a:moveTo>
                    <a:pt x="188679" y="0"/>
                  </a:moveTo>
                  <a:lnTo>
                    <a:pt x="155947" y="38979"/>
                  </a:lnTo>
                  <a:lnTo>
                    <a:pt x="126199" y="79823"/>
                  </a:lnTo>
                  <a:lnTo>
                    <a:pt x="99478" y="122360"/>
                  </a:lnTo>
                  <a:lnTo>
                    <a:pt x="75829" y="166424"/>
                  </a:lnTo>
                  <a:lnTo>
                    <a:pt x="55296" y="211842"/>
                  </a:lnTo>
                  <a:lnTo>
                    <a:pt x="37922" y="258447"/>
                  </a:lnTo>
                  <a:lnTo>
                    <a:pt x="23753" y="306070"/>
                  </a:lnTo>
                  <a:lnTo>
                    <a:pt x="12832" y="354539"/>
                  </a:lnTo>
                  <a:lnTo>
                    <a:pt x="5203" y="403687"/>
                  </a:lnTo>
                  <a:lnTo>
                    <a:pt x="911" y="453343"/>
                  </a:lnTo>
                  <a:lnTo>
                    <a:pt x="0" y="503339"/>
                  </a:lnTo>
                  <a:lnTo>
                    <a:pt x="2513" y="553505"/>
                  </a:lnTo>
                  <a:lnTo>
                    <a:pt x="8495" y="603671"/>
                  </a:lnTo>
                  <a:lnTo>
                    <a:pt x="17991" y="653669"/>
                  </a:lnTo>
                  <a:lnTo>
                    <a:pt x="30145" y="700467"/>
                  </a:lnTo>
                  <a:lnTo>
                    <a:pt x="45103" y="745776"/>
                  </a:lnTo>
                  <a:lnTo>
                    <a:pt x="62750" y="789523"/>
                  </a:lnTo>
                  <a:lnTo>
                    <a:pt x="82970" y="831635"/>
                  </a:lnTo>
                  <a:lnTo>
                    <a:pt x="105646" y="872039"/>
                  </a:lnTo>
                  <a:lnTo>
                    <a:pt x="130663" y="910661"/>
                  </a:lnTo>
                  <a:lnTo>
                    <a:pt x="157905" y="947429"/>
                  </a:lnTo>
                  <a:lnTo>
                    <a:pt x="187256" y="982269"/>
                  </a:lnTo>
                  <a:lnTo>
                    <a:pt x="218601" y="1015109"/>
                  </a:lnTo>
                  <a:lnTo>
                    <a:pt x="251823" y="1045874"/>
                  </a:lnTo>
                  <a:lnTo>
                    <a:pt x="286807" y="1074493"/>
                  </a:lnTo>
                  <a:lnTo>
                    <a:pt x="323437" y="1100892"/>
                  </a:lnTo>
                  <a:lnTo>
                    <a:pt x="361597" y="1124997"/>
                  </a:lnTo>
                  <a:lnTo>
                    <a:pt x="401171" y="1146736"/>
                  </a:lnTo>
                  <a:lnTo>
                    <a:pt x="442044" y="1166036"/>
                  </a:lnTo>
                  <a:lnTo>
                    <a:pt x="484099" y="1182823"/>
                  </a:lnTo>
                  <a:lnTo>
                    <a:pt x="527221" y="1197025"/>
                  </a:lnTo>
                  <a:lnTo>
                    <a:pt x="571294" y="1208568"/>
                  </a:lnTo>
                  <a:lnTo>
                    <a:pt x="616202" y="1217380"/>
                  </a:lnTo>
                  <a:lnTo>
                    <a:pt x="661830" y="1223386"/>
                  </a:lnTo>
                  <a:lnTo>
                    <a:pt x="708061" y="1226514"/>
                  </a:lnTo>
                  <a:lnTo>
                    <a:pt x="754779" y="1226692"/>
                  </a:lnTo>
                  <a:lnTo>
                    <a:pt x="801870" y="1223845"/>
                  </a:lnTo>
                  <a:lnTo>
                    <a:pt x="849217" y="1217900"/>
                  </a:lnTo>
                  <a:lnTo>
                    <a:pt x="896704" y="1208786"/>
                  </a:lnTo>
                  <a:lnTo>
                    <a:pt x="943502" y="1196616"/>
                  </a:lnTo>
                  <a:lnTo>
                    <a:pt x="988812" y="1181644"/>
                  </a:lnTo>
                  <a:lnTo>
                    <a:pt x="1032560" y="1163985"/>
                  </a:lnTo>
                  <a:lnTo>
                    <a:pt x="1074673" y="1143754"/>
                  </a:lnTo>
                  <a:lnTo>
                    <a:pt x="1115077" y="1121068"/>
                  </a:lnTo>
                  <a:lnTo>
                    <a:pt x="1153701" y="1096042"/>
                  </a:lnTo>
                  <a:lnTo>
                    <a:pt x="1190470" y="1068792"/>
                  </a:lnTo>
                  <a:lnTo>
                    <a:pt x="1225312" y="1039433"/>
                  </a:lnTo>
                  <a:lnTo>
                    <a:pt x="1258153" y="1008082"/>
                  </a:lnTo>
                  <a:lnTo>
                    <a:pt x="1288920" y="974854"/>
                  </a:lnTo>
                  <a:lnTo>
                    <a:pt x="1317540" y="939864"/>
                  </a:lnTo>
                  <a:lnTo>
                    <a:pt x="1343940" y="903230"/>
                  </a:lnTo>
                  <a:lnTo>
                    <a:pt x="1368047" y="865066"/>
                  </a:lnTo>
                  <a:lnTo>
                    <a:pt x="1389787" y="825489"/>
                  </a:lnTo>
                  <a:lnTo>
                    <a:pt x="1409088" y="784614"/>
                  </a:lnTo>
                  <a:lnTo>
                    <a:pt x="1425875" y="742556"/>
                  </a:lnTo>
                  <a:lnTo>
                    <a:pt x="1440077" y="699432"/>
                  </a:lnTo>
                  <a:lnTo>
                    <a:pt x="1451620" y="655358"/>
                  </a:lnTo>
                  <a:lnTo>
                    <a:pt x="1460430" y="610449"/>
                  </a:lnTo>
                  <a:lnTo>
                    <a:pt x="1466436" y="564820"/>
                  </a:lnTo>
                  <a:lnTo>
                    <a:pt x="1469562" y="518589"/>
                  </a:lnTo>
                  <a:lnTo>
                    <a:pt x="1469737" y="471870"/>
                  </a:lnTo>
                  <a:lnTo>
                    <a:pt x="1466887" y="424779"/>
                  </a:lnTo>
                  <a:lnTo>
                    <a:pt x="1460940" y="377432"/>
                  </a:lnTo>
                  <a:lnTo>
                    <a:pt x="1451821" y="329946"/>
                  </a:lnTo>
                  <a:lnTo>
                    <a:pt x="734906" y="491744"/>
                  </a:lnTo>
                  <a:lnTo>
                    <a:pt x="18867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8913918" y="4408804"/>
              <a:ext cx="1470025" cy="1226820"/>
            </a:xfrm>
            <a:custGeom>
              <a:avLst/>
              <a:gdLst/>
              <a:ahLst/>
              <a:cxnLst/>
              <a:rect l="l" t="t" r="r" b="b"/>
              <a:pathLst>
                <a:path w="1470025" h="1226820">
                  <a:moveTo>
                    <a:pt x="1451821" y="329946"/>
                  </a:moveTo>
                  <a:lnTo>
                    <a:pt x="1460940" y="377432"/>
                  </a:lnTo>
                  <a:lnTo>
                    <a:pt x="1466887" y="424779"/>
                  </a:lnTo>
                  <a:lnTo>
                    <a:pt x="1469737" y="471870"/>
                  </a:lnTo>
                  <a:lnTo>
                    <a:pt x="1469562" y="518589"/>
                  </a:lnTo>
                  <a:lnTo>
                    <a:pt x="1466436" y="564820"/>
                  </a:lnTo>
                  <a:lnTo>
                    <a:pt x="1460430" y="610449"/>
                  </a:lnTo>
                  <a:lnTo>
                    <a:pt x="1451620" y="655358"/>
                  </a:lnTo>
                  <a:lnTo>
                    <a:pt x="1440077" y="699432"/>
                  </a:lnTo>
                  <a:lnTo>
                    <a:pt x="1425875" y="742556"/>
                  </a:lnTo>
                  <a:lnTo>
                    <a:pt x="1409088" y="784614"/>
                  </a:lnTo>
                  <a:lnTo>
                    <a:pt x="1389787" y="825489"/>
                  </a:lnTo>
                  <a:lnTo>
                    <a:pt x="1368047" y="865066"/>
                  </a:lnTo>
                  <a:lnTo>
                    <a:pt x="1343940" y="903230"/>
                  </a:lnTo>
                  <a:lnTo>
                    <a:pt x="1317540" y="939864"/>
                  </a:lnTo>
                  <a:lnTo>
                    <a:pt x="1288920" y="974854"/>
                  </a:lnTo>
                  <a:lnTo>
                    <a:pt x="1258153" y="1008082"/>
                  </a:lnTo>
                  <a:lnTo>
                    <a:pt x="1225312" y="1039433"/>
                  </a:lnTo>
                  <a:lnTo>
                    <a:pt x="1190470" y="1068792"/>
                  </a:lnTo>
                  <a:lnTo>
                    <a:pt x="1153701" y="1096042"/>
                  </a:lnTo>
                  <a:lnTo>
                    <a:pt x="1115077" y="1121068"/>
                  </a:lnTo>
                  <a:lnTo>
                    <a:pt x="1074673" y="1143754"/>
                  </a:lnTo>
                  <a:lnTo>
                    <a:pt x="1032560" y="1163985"/>
                  </a:lnTo>
                  <a:lnTo>
                    <a:pt x="988812" y="1181644"/>
                  </a:lnTo>
                  <a:lnTo>
                    <a:pt x="943502" y="1196616"/>
                  </a:lnTo>
                  <a:lnTo>
                    <a:pt x="896704" y="1208786"/>
                  </a:lnTo>
                  <a:lnTo>
                    <a:pt x="849217" y="1217900"/>
                  </a:lnTo>
                  <a:lnTo>
                    <a:pt x="801870" y="1223845"/>
                  </a:lnTo>
                  <a:lnTo>
                    <a:pt x="754779" y="1226692"/>
                  </a:lnTo>
                  <a:lnTo>
                    <a:pt x="708061" y="1226514"/>
                  </a:lnTo>
                  <a:lnTo>
                    <a:pt x="661830" y="1223386"/>
                  </a:lnTo>
                  <a:lnTo>
                    <a:pt x="616202" y="1217380"/>
                  </a:lnTo>
                  <a:lnTo>
                    <a:pt x="571294" y="1208568"/>
                  </a:lnTo>
                  <a:lnTo>
                    <a:pt x="527221" y="1197025"/>
                  </a:lnTo>
                  <a:lnTo>
                    <a:pt x="484099" y="1182823"/>
                  </a:lnTo>
                  <a:lnTo>
                    <a:pt x="442044" y="1166036"/>
                  </a:lnTo>
                  <a:lnTo>
                    <a:pt x="401171" y="1146736"/>
                  </a:lnTo>
                  <a:lnTo>
                    <a:pt x="361597" y="1124997"/>
                  </a:lnTo>
                  <a:lnTo>
                    <a:pt x="323437" y="1100892"/>
                  </a:lnTo>
                  <a:lnTo>
                    <a:pt x="286807" y="1074493"/>
                  </a:lnTo>
                  <a:lnTo>
                    <a:pt x="251823" y="1045874"/>
                  </a:lnTo>
                  <a:lnTo>
                    <a:pt x="218601" y="1015109"/>
                  </a:lnTo>
                  <a:lnTo>
                    <a:pt x="187256" y="982269"/>
                  </a:lnTo>
                  <a:lnTo>
                    <a:pt x="157905" y="947429"/>
                  </a:lnTo>
                  <a:lnTo>
                    <a:pt x="130663" y="910661"/>
                  </a:lnTo>
                  <a:lnTo>
                    <a:pt x="105646" y="872039"/>
                  </a:lnTo>
                  <a:lnTo>
                    <a:pt x="82970" y="831635"/>
                  </a:lnTo>
                  <a:lnTo>
                    <a:pt x="62750" y="789523"/>
                  </a:lnTo>
                  <a:lnTo>
                    <a:pt x="45103" y="745776"/>
                  </a:lnTo>
                  <a:lnTo>
                    <a:pt x="30145" y="700467"/>
                  </a:lnTo>
                  <a:lnTo>
                    <a:pt x="17991" y="653669"/>
                  </a:lnTo>
                  <a:lnTo>
                    <a:pt x="8495" y="603671"/>
                  </a:lnTo>
                  <a:lnTo>
                    <a:pt x="2513" y="553505"/>
                  </a:lnTo>
                  <a:lnTo>
                    <a:pt x="0" y="503339"/>
                  </a:lnTo>
                  <a:lnTo>
                    <a:pt x="911" y="453343"/>
                  </a:lnTo>
                  <a:lnTo>
                    <a:pt x="5203" y="403687"/>
                  </a:lnTo>
                  <a:lnTo>
                    <a:pt x="12832" y="354539"/>
                  </a:lnTo>
                  <a:lnTo>
                    <a:pt x="23753" y="306070"/>
                  </a:lnTo>
                  <a:lnTo>
                    <a:pt x="37922" y="258447"/>
                  </a:lnTo>
                  <a:lnTo>
                    <a:pt x="55296" y="211842"/>
                  </a:lnTo>
                  <a:lnTo>
                    <a:pt x="75829" y="166424"/>
                  </a:lnTo>
                  <a:lnTo>
                    <a:pt x="99478" y="122360"/>
                  </a:lnTo>
                  <a:lnTo>
                    <a:pt x="126199" y="79823"/>
                  </a:lnTo>
                  <a:lnTo>
                    <a:pt x="155947" y="38979"/>
                  </a:lnTo>
                  <a:lnTo>
                    <a:pt x="188679" y="0"/>
                  </a:lnTo>
                  <a:lnTo>
                    <a:pt x="734906" y="491744"/>
                  </a:lnTo>
                  <a:lnTo>
                    <a:pt x="1451821" y="329946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130"/>
          <p:cNvSpPr txBox="1"/>
          <p:nvPr/>
        </p:nvSpPr>
        <p:spPr>
          <a:xfrm>
            <a:off x="9286493" y="4260596"/>
            <a:ext cx="2286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13%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9713468" y="4204208"/>
            <a:ext cx="17272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FFFFFF"/>
                </a:solidFill>
                <a:latin typeface="Arial MT"/>
                <a:cs typeface="Arial MT"/>
              </a:rPr>
              <a:t>8%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9932289" y="4308957"/>
            <a:ext cx="390525" cy="44577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800" spc="-5" dirty="0">
                <a:latin typeface="Arial MT"/>
                <a:cs typeface="Arial MT"/>
              </a:rPr>
              <a:t>5%</a:t>
            </a:r>
            <a:endParaRPr sz="800">
              <a:latin typeface="Arial MT"/>
              <a:cs typeface="Arial MT"/>
            </a:endParaRPr>
          </a:p>
          <a:p>
            <a:pPr marL="14351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 MT"/>
                <a:cs typeface="Arial MT"/>
              </a:rPr>
              <a:t>5%</a:t>
            </a:r>
            <a:endParaRPr sz="800">
              <a:latin typeface="Arial MT"/>
              <a:cs typeface="Arial MT"/>
            </a:endParaRPr>
          </a:p>
          <a:p>
            <a:pPr marL="230504">
              <a:lnSpc>
                <a:spcPct val="100000"/>
              </a:lnSpc>
              <a:spcBef>
                <a:spcPts val="229"/>
              </a:spcBef>
            </a:pPr>
            <a:r>
              <a:rPr sz="800" spc="-5" dirty="0">
                <a:latin typeface="Arial MT"/>
                <a:cs typeface="Arial MT"/>
              </a:rPr>
              <a:t>5%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9372981" y="5428945"/>
            <a:ext cx="22923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Arial MT"/>
                <a:cs typeface="Arial MT"/>
              </a:rPr>
              <a:t>65%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4" name="object 134"/>
          <p:cNvGraphicFramePr>
            <a:graphicFrameLocks noGrp="1"/>
          </p:cNvGraphicFramePr>
          <p:nvPr/>
        </p:nvGraphicFramePr>
        <p:xfrm>
          <a:off x="10538459" y="4267200"/>
          <a:ext cx="137160" cy="1153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0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4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4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A4A4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4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99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5" name="object 135"/>
          <p:cNvSpPr txBox="1"/>
          <p:nvPr/>
        </p:nvSpPr>
        <p:spPr>
          <a:xfrm>
            <a:off x="10715370" y="4197502"/>
            <a:ext cx="818515" cy="124523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latin typeface="Arial MT"/>
                <a:cs typeface="Arial MT"/>
              </a:rPr>
              <a:t>PVC</a:t>
            </a:r>
            <a:endParaRPr sz="1000">
              <a:latin typeface="Arial MT"/>
              <a:cs typeface="Arial MT"/>
            </a:endParaRPr>
          </a:p>
          <a:p>
            <a:pPr marL="12700" marR="5080">
              <a:lnSpc>
                <a:spcPct val="133300"/>
              </a:lnSpc>
            </a:pPr>
            <a:r>
              <a:rPr sz="1000" spc="-10" dirty="0">
                <a:latin typeface="Arial MT"/>
                <a:cs typeface="Arial MT"/>
              </a:rPr>
              <a:t>P</a:t>
            </a:r>
            <a:r>
              <a:rPr sz="1000" spc="-5" dirty="0">
                <a:latin typeface="Arial MT"/>
                <a:cs typeface="Arial MT"/>
              </a:rPr>
              <a:t>o</a:t>
            </a:r>
            <a:r>
              <a:rPr sz="1000" spc="-15" dirty="0">
                <a:latin typeface="Arial MT"/>
                <a:cs typeface="Arial MT"/>
              </a:rPr>
              <a:t>l</a:t>
            </a:r>
            <a:r>
              <a:rPr sz="1000" spc="-35" dirty="0">
                <a:latin typeface="Arial MT"/>
                <a:cs typeface="Arial MT"/>
              </a:rPr>
              <a:t>y</a:t>
            </a:r>
            <a:r>
              <a:rPr sz="1000" spc="-5" dirty="0">
                <a:latin typeface="Arial MT"/>
                <a:cs typeface="Arial MT"/>
              </a:rPr>
              <a:t>pro</a:t>
            </a:r>
            <a:r>
              <a:rPr sz="1000" spc="5" dirty="0">
                <a:latin typeface="Arial MT"/>
                <a:cs typeface="Arial MT"/>
              </a:rPr>
              <a:t>p</a:t>
            </a:r>
            <a:r>
              <a:rPr sz="1000" spc="-35" dirty="0">
                <a:latin typeface="Arial MT"/>
                <a:cs typeface="Arial MT"/>
              </a:rPr>
              <a:t>y</a:t>
            </a:r>
            <a:r>
              <a:rPr sz="1000" spc="-10" dirty="0">
                <a:latin typeface="Arial MT"/>
                <a:cs typeface="Arial MT"/>
              </a:rPr>
              <a:t>l</a:t>
            </a:r>
            <a:r>
              <a:rPr sz="1000" spc="-5" dirty="0">
                <a:latin typeface="Arial MT"/>
                <a:cs typeface="Arial MT"/>
              </a:rPr>
              <a:t>e</a:t>
            </a:r>
            <a:r>
              <a:rPr sz="1000" spc="-10" dirty="0">
                <a:latin typeface="Arial MT"/>
                <a:cs typeface="Arial MT"/>
              </a:rPr>
              <a:t>n</a:t>
            </a:r>
            <a:r>
              <a:rPr sz="1000" spc="-5" dirty="0">
                <a:latin typeface="Arial MT"/>
                <a:cs typeface="Arial MT"/>
              </a:rPr>
              <a:t>e  </a:t>
            </a:r>
            <a:r>
              <a:rPr sz="1000" spc="-10" dirty="0">
                <a:latin typeface="Arial MT"/>
                <a:cs typeface="Arial MT"/>
              </a:rPr>
              <a:t>SAP</a:t>
            </a:r>
            <a:endParaRPr sz="1000">
              <a:latin typeface="Arial MT"/>
              <a:cs typeface="Arial MT"/>
            </a:endParaRPr>
          </a:p>
          <a:p>
            <a:pPr marL="12700" marR="445770">
              <a:lnSpc>
                <a:spcPct val="133400"/>
              </a:lnSpc>
            </a:pPr>
            <a:r>
              <a:rPr sz="1000" spc="-5" dirty="0">
                <a:latin typeface="Arial MT"/>
                <a:cs typeface="Arial MT"/>
              </a:rPr>
              <a:t>HDPE  </a:t>
            </a:r>
            <a:r>
              <a:rPr sz="1000" spc="-10" dirty="0">
                <a:latin typeface="Arial MT"/>
                <a:cs typeface="Arial MT"/>
              </a:rPr>
              <a:t>SBR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spc="-5" dirty="0">
                <a:latin typeface="Arial MT"/>
                <a:cs typeface="Arial MT"/>
              </a:rPr>
              <a:t>Others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4643628" y="3651503"/>
            <a:ext cx="3479800" cy="428625"/>
          </a:xfrm>
          <a:prstGeom prst="rect">
            <a:avLst/>
          </a:prstGeom>
          <a:solidFill>
            <a:srgbClr val="C5C3C3"/>
          </a:solidFill>
        </p:spPr>
        <p:txBody>
          <a:bodyPr vert="horz" wrap="square" lIns="0" tIns="7620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 MT"/>
                <a:cs typeface="Arial MT"/>
              </a:rPr>
              <a:t>Carbon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Black,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Sodium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Titanium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could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contribute</a:t>
            </a:r>
            <a:endParaRPr sz="1000">
              <a:latin typeface="Arial MT"/>
              <a:cs typeface="Arial MT"/>
            </a:endParaRPr>
          </a:p>
          <a:p>
            <a:pPr marL="112395">
              <a:lnSpc>
                <a:spcPct val="100000"/>
              </a:lnSpc>
            </a:pPr>
            <a:r>
              <a:rPr sz="1000" spc="-10" dirty="0">
                <a:latin typeface="Arial MT"/>
                <a:cs typeface="Arial MT"/>
              </a:rPr>
              <a:t>~70%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to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total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Inorganic exports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8601456" y="3651503"/>
            <a:ext cx="3238500" cy="428625"/>
          </a:xfrm>
          <a:prstGeom prst="rect">
            <a:avLst/>
          </a:prstGeom>
          <a:solidFill>
            <a:srgbClr val="C5C3C3"/>
          </a:solidFill>
        </p:spPr>
        <p:txBody>
          <a:bodyPr vert="horz" wrap="square" lIns="0" tIns="57785" rIns="0" bIns="0" rtlCol="0">
            <a:spAutoFit/>
          </a:bodyPr>
          <a:lstStyle/>
          <a:p>
            <a:pPr marL="104775" marR="195580">
              <a:lnSpc>
                <a:spcPct val="100000"/>
              </a:lnSpc>
              <a:spcBef>
                <a:spcPts val="455"/>
              </a:spcBef>
            </a:pPr>
            <a:r>
              <a:rPr sz="1000" spc="-10" dirty="0">
                <a:latin typeface="Arial MT"/>
                <a:cs typeface="Arial MT"/>
              </a:rPr>
              <a:t>Paraxylene,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Polypropylene,</a:t>
            </a:r>
            <a:r>
              <a:rPr sz="1000" spc="5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PET</a:t>
            </a:r>
            <a:r>
              <a:rPr sz="1000" spc="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10" dirty="0">
                <a:latin typeface="Arial MT"/>
                <a:cs typeface="Arial MT"/>
              </a:rPr>
              <a:t> Benzene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could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account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~50%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of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total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Petchem exports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8601456" y="5718047"/>
            <a:ext cx="3238500" cy="428625"/>
          </a:xfrm>
          <a:prstGeom prst="rect">
            <a:avLst/>
          </a:prstGeom>
          <a:solidFill>
            <a:srgbClr val="C5C3C3"/>
          </a:solidFill>
        </p:spPr>
        <p:txBody>
          <a:bodyPr vert="horz" wrap="square" lIns="0" tIns="58419" rIns="0" bIns="0" rtlCol="0">
            <a:spAutoFit/>
          </a:bodyPr>
          <a:lstStyle/>
          <a:p>
            <a:pPr marL="104775">
              <a:lnSpc>
                <a:spcPct val="100000"/>
              </a:lnSpc>
              <a:spcBef>
                <a:spcPts val="459"/>
              </a:spcBef>
            </a:pPr>
            <a:r>
              <a:rPr sz="1000" spc="-5" dirty="0">
                <a:latin typeface="Arial MT"/>
                <a:cs typeface="Arial MT"/>
              </a:rPr>
              <a:t>Highly</a:t>
            </a:r>
            <a:r>
              <a:rPr sz="1000" spc="1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fragmented,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top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5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products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could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account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</a:t>
            </a:r>
            <a:endParaRPr sz="1000">
              <a:latin typeface="Arial MT"/>
              <a:cs typeface="Arial MT"/>
            </a:endParaRPr>
          </a:p>
          <a:p>
            <a:pPr marL="104775"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latin typeface="Arial MT"/>
                <a:cs typeface="Arial MT"/>
              </a:rPr>
              <a:t>&lt;35% </a:t>
            </a:r>
            <a:r>
              <a:rPr sz="1000" spc="-5" dirty="0">
                <a:latin typeface="Arial MT"/>
                <a:cs typeface="Arial MT"/>
              </a:rPr>
              <a:t>share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of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total petchem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imports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4701540" y="5718047"/>
            <a:ext cx="3421379" cy="428625"/>
          </a:xfrm>
          <a:prstGeom prst="rect">
            <a:avLst/>
          </a:prstGeom>
          <a:solidFill>
            <a:srgbClr val="C5C3C3"/>
          </a:solidFill>
        </p:spPr>
        <p:txBody>
          <a:bodyPr vert="horz" wrap="square" lIns="0" tIns="58419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459"/>
              </a:spcBef>
            </a:pPr>
            <a:r>
              <a:rPr sz="1000" spc="-5" dirty="0">
                <a:latin typeface="Arial MT"/>
                <a:cs typeface="Arial MT"/>
              </a:rPr>
              <a:t>Phosphorus,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Potassium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and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Titanium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could account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</a:t>
            </a:r>
            <a:endParaRPr sz="1000">
              <a:latin typeface="Arial MT"/>
              <a:cs typeface="Arial MT"/>
            </a:endParaRPr>
          </a:p>
          <a:p>
            <a:pPr marL="111125"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latin typeface="Arial MT"/>
                <a:cs typeface="Arial MT"/>
              </a:rPr>
              <a:t>~70%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of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imports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938783" y="5718047"/>
            <a:ext cx="3420110" cy="428625"/>
          </a:xfrm>
          <a:prstGeom prst="rect">
            <a:avLst/>
          </a:prstGeom>
          <a:solidFill>
            <a:srgbClr val="C5C3C3"/>
          </a:solidFill>
        </p:spPr>
        <p:txBody>
          <a:bodyPr vert="horz" wrap="square" lIns="0" tIns="58419" rIns="0" bIns="0" rtlCol="0">
            <a:spAutoFit/>
          </a:bodyPr>
          <a:lstStyle/>
          <a:p>
            <a:pPr marL="109220" marR="502284">
              <a:lnSpc>
                <a:spcPct val="100000"/>
              </a:lnSpc>
              <a:spcBef>
                <a:spcPts val="459"/>
              </a:spcBef>
            </a:pPr>
            <a:r>
              <a:rPr sz="1000" spc="-5" dirty="0">
                <a:latin typeface="Arial MT"/>
                <a:cs typeface="Arial MT"/>
              </a:rPr>
              <a:t>Agrochemicals and </a:t>
            </a:r>
            <a:r>
              <a:rPr sz="1000" spc="-10" dirty="0">
                <a:latin typeface="Arial MT"/>
                <a:cs typeface="Arial MT"/>
              </a:rPr>
              <a:t>Dyes </a:t>
            </a:r>
            <a:r>
              <a:rPr sz="1000" spc="-5" dirty="0">
                <a:latin typeface="Arial MT"/>
                <a:cs typeface="Arial MT"/>
              </a:rPr>
              <a:t>&amp; Pigments could be the </a:t>
            </a:r>
            <a:r>
              <a:rPr sz="1000" spc="-265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largest contributors</a:t>
            </a:r>
            <a:r>
              <a:rPr sz="1000" spc="-10" dirty="0">
                <a:latin typeface="Arial MT"/>
                <a:cs typeface="Arial MT"/>
              </a:rPr>
              <a:t> with</a:t>
            </a:r>
            <a:r>
              <a:rPr sz="1000" spc="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~26%</a:t>
            </a:r>
            <a:r>
              <a:rPr sz="1000" spc="-5" dirty="0">
                <a:latin typeface="Arial MT"/>
                <a:cs typeface="Arial MT"/>
              </a:rPr>
              <a:t> and </a:t>
            </a:r>
            <a:r>
              <a:rPr sz="1000" spc="-10" dirty="0">
                <a:latin typeface="Arial MT"/>
                <a:cs typeface="Arial MT"/>
              </a:rPr>
              <a:t>~18%</a:t>
            </a:r>
            <a:r>
              <a:rPr sz="100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shares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395427" y="1153794"/>
            <a:ext cx="4852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Major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contributors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to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export/import,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2040</a:t>
            </a:r>
            <a:r>
              <a:rPr sz="1600" spc="-5" dirty="0">
                <a:latin typeface="Arial MT"/>
                <a:cs typeface="Arial MT"/>
              </a:rPr>
              <a:t>, USD Bn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416813" y="1666494"/>
            <a:ext cx="11431905" cy="1905"/>
          </a:xfrm>
          <a:custGeom>
            <a:avLst/>
            <a:gdLst/>
            <a:ahLst/>
            <a:cxnLst/>
            <a:rect l="l" t="t" r="r" b="b"/>
            <a:pathLst>
              <a:path w="11431905" h="1905">
                <a:moveTo>
                  <a:pt x="0" y="0"/>
                </a:moveTo>
                <a:lnTo>
                  <a:pt x="11431524" y="1523"/>
                </a:lnTo>
              </a:path>
            </a:pathLst>
          </a:custGeom>
          <a:ln w="190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407987" y="1441069"/>
            <a:ext cx="7225665" cy="172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spc="-5" dirty="0">
                <a:latin typeface="Arial MT"/>
                <a:cs typeface="Arial MT"/>
              </a:rPr>
              <a:t>Excludes fertilizers,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pharma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end-products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consumer </a:t>
            </a:r>
            <a:r>
              <a:rPr sz="1200" dirty="0">
                <a:latin typeface="Arial MT"/>
                <a:cs typeface="Arial MT"/>
              </a:rPr>
              <a:t>products;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includes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pharma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intermediate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chemicals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144" name="object 14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145" name="object 14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146" name="object 146"/>
          <p:cNvSpPr txBox="1"/>
          <p:nvPr/>
        </p:nvSpPr>
        <p:spPr>
          <a:xfrm>
            <a:off x="11725402" y="6460127"/>
            <a:ext cx="14795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7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95427" y="6534627"/>
            <a:ext cx="866711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MoCPC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(Chemical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Statistics</a:t>
            </a:r>
            <a:r>
              <a:rPr sz="800" spc="-5" dirty="0">
                <a:latin typeface="Arial MT"/>
                <a:cs typeface="Arial MT"/>
              </a:rPr>
              <a:t> at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Glance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–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2021),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Invest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“India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Scenario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2040”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EIL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IOCL,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Markit, </a:t>
            </a:r>
            <a:r>
              <a:rPr sz="800" dirty="0">
                <a:latin typeface="Arial MT"/>
                <a:cs typeface="Arial MT"/>
              </a:rPr>
              <a:t>UN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274700"/>
            <a:ext cx="10455910" cy="662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pc="-70" dirty="0"/>
              <a:t>India’s</a:t>
            </a:r>
            <a:r>
              <a:rPr spc="-170" dirty="0"/>
              <a:t> </a:t>
            </a:r>
            <a:r>
              <a:rPr spc="10" dirty="0"/>
              <a:t>chemicals</a:t>
            </a:r>
            <a:r>
              <a:rPr spc="-180" dirty="0"/>
              <a:t> </a:t>
            </a:r>
            <a:r>
              <a:rPr dirty="0"/>
              <a:t>production</a:t>
            </a:r>
            <a:r>
              <a:rPr spc="-155" dirty="0"/>
              <a:t> </a:t>
            </a:r>
            <a:r>
              <a:rPr spc="-225" dirty="0"/>
              <a:t>is</a:t>
            </a:r>
            <a:r>
              <a:rPr spc="-185" dirty="0"/>
              <a:t> </a:t>
            </a:r>
            <a:r>
              <a:rPr spc="65" dirty="0"/>
              <a:t>expected</a:t>
            </a:r>
            <a:r>
              <a:rPr spc="-160" dirty="0"/>
              <a:t> </a:t>
            </a:r>
            <a:r>
              <a:rPr spc="-10" dirty="0"/>
              <a:t>to</a:t>
            </a:r>
            <a:r>
              <a:rPr spc="-160" dirty="0"/>
              <a:t> </a:t>
            </a:r>
            <a:r>
              <a:rPr spc="-15" dirty="0"/>
              <a:t>grow</a:t>
            </a:r>
            <a:r>
              <a:rPr spc="-160" dirty="0"/>
              <a:t> </a:t>
            </a:r>
            <a:r>
              <a:rPr spc="25" dirty="0"/>
              <a:t>at</a:t>
            </a:r>
            <a:r>
              <a:rPr spc="-165" dirty="0"/>
              <a:t> </a:t>
            </a:r>
            <a:r>
              <a:rPr spc="-380" dirty="0"/>
              <a:t>&gt;10%</a:t>
            </a:r>
            <a:r>
              <a:rPr spc="-125" dirty="0"/>
              <a:t> </a:t>
            </a:r>
            <a:r>
              <a:rPr spc="85" dirty="0"/>
              <a:t>CAGR</a:t>
            </a:r>
            <a:r>
              <a:rPr spc="-135" dirty="0"/>
              <a:t> </a:t>
            </a:r>
            <a:r>
              <a:rPr spc="-10" dirty="0"/>
              <a:t>to</a:t>
            </a:r>
            <a:r>
              <a:rPr spc="-175" dirty="0"/>
              <a:t> </a:t>
            </a:r>
            <a:r>
              <a:rPr spc="5" dirty="0"/>
              <a:t>meet</a:t>
            </a:r>
            <a:r>
              <a:rPr spc="-155" dirty="0"/>
              <a:t> </a:t>
            </a:r>
            <a:r>
              <a:rPr spc="-20" dirty="0"/>
              <a:t>the</a:t>
            </a:r>
          </a:p>
          <a:p>
            <a:pPr marL="12700">
              <a:lnSpc>
                <a:spcPts val="2510"/>
              </a:lnSpc>
            </a:pPr>
            <a:r>
              <a:rPr spc="-35" dirty="0"/>
              <a:t>domes</a:t>
            </a:r>
            <a:r>
              <a:rPr spc="-10" dirty="0"/>
              <a:t>t</a:t>
            </a:r>
            <a:r>
              <a:rPr spc="-155" dirty="0"/>
              <a:t>i</a:t>
            </a:r>
            <a:r>
              <a:rPr spc="270" dirty="0"/>
              <a:t>c</a:t>
            </a:r>
            <a:r>
              <a:rPr spc="-180" dirty="0"/>
              <a:t> </a:t>
            </a:r>
            <a:r>
              <a:rPr spc="65" dirty="0"/>
              <a:t>demand</a:t>
            </a:r>
            <a:r>
              <a:rPr spc="-150" dirty="0"/>
              <a:t> </a:t>
            </a:r>
            <a:r>
              <a:rPr spc="-155" dirty="0"/>
              <a:t>i</a:t>
            </a:r>
            <a:r>
              <a:rPr spc="-55" dirty="0"/>
              <a:t>n</a:t>
            </a:r>
            <a:r>
              <a:rPr spc="-180" dirty="0"/>
              <a:t> </a:t>
            </a:r>
            <a:r>
              <a:rPr spc="-190" dirty="0"/>
              <a:t>2</a:t>
            </a:r>
            <a:r>
              <a:rPr spc="-195" dirty="0"/>
              <a:t>0</a:t>
            </a:r>
            <a:r>
              <a:rPr spc="-190" dirty="0"/>
              <a:t>2</a:t>
            </a:r>
            <a:r>
              <a:rPr spc="-185" dirty="0"/>
              <a:t>7</a:t>
            </a:r>
            <a:r>
              <a:rPr spc="-114" dirty="0"/>
              <a:t> </a:t>
            </a:r>
            <a:r>
              <a:rPr spc="80" dirty="0"/>
              <a:t>an</a:t>
            </a:r>
            <a:r>
              <a:rPr spc="85" dirty="0"/>
              <a:t>d</a:t>
            </a:r>
            <a:r>
              <a:rPr spc="-170" dirty="0"/>
              <a:t> </a:t>
            </a:r>
            <a:r>
              <a:rPr spc="-190" dirty="0"/>
              <a:t>20</a:t>
            </a:r>
            <a:r>
              <a:rPr spc="-195" dirty="0"/>
              <a:t>4</a:t>
            </a:r>
            <a:r>
              <a:rPr spc="-185" dirty="0"/>
              <a:t>0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98866" y="1504949"/>
            <a:ext cx="1229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Key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insights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218931" y="1181100"/>
            <a:ext cx="312420" cy="311150"/>
            <a:chOff x="8218931" y="1181100"/>
            <a:chExt cx="312420" cy="311150"/>
          </a:xfrm>
        </p:grpSpPr>
        <p:sp>
          <p:nvSpPr>
            <p:cNvPr id="5" name="object 5"/>
            <p:cNvSpPr/>
            <p:nvPr/>
          </p:nvSpPr>
          <p:spPr>
            <a:xfrm>
              <a:off x="8218931" y="1181100"/>
              <a:ext cx="312420" cy="311150"/>
            </a:xfrm>
            <a:custGeom>
              <a:avLst/>
              <a:gdLst/>
              <a:ahLst/>
              <a:cxnLst/>
              <a:rect l="l" t="t" r="r" b="b"/>
              <a:pathLst>
                <a:path w="312420" h="311150">
                  <a:moveTo>
                    <a:pt x="156210" y="0"/>
                  </a:moveTo>
                  <a:lnTo>
                    <a:pt x="106850" y="7924"/>
                  </a:lnTo>
                  <a:lnTo>
                    <a:pt x="63971" y="29992"/>
                  </a:lnTo>
                  <a:lnTo>
                    <a:pt x="30150" y="63642"/>
                  </a:lnTo>
                  <a:lnTo>
                    <a:pt x="7967" y="106314"/>
                  </a:lnTo>
                  <a:lnTo>
                    <a:pt x="0" y="155448"/>
                  </a:lnTo>
                  <a:lnTo>
                    <a:pt x="7967" y="204581"/>
                  </a:lnTo>
                  <a:lnTo>
                    <a:pt x="30150" y="247253"/>
                  </a:lnTo>
                  <a:lnTo>
                    <a:pt x="63971" y="280903"/>
                  </a:lnTo>
                  <a:lnTo>
                    <a:pt x="106850" y="302971"/>
                  </a:lnTo>
                  <a:lnTo>
                    <a:pt x="156210" y="310896"/>
                  </a:lnTo>
                  <a:lnTo>
                    <a:pt x="205569" y="302971"/>
                  </a:lnTo>
                  <a:lnTo>
                    <a:pt x="248448" y="280903"/>
                  </a:lnTo>
                  <a:lnTo>
                    <a:pt x="282269" y="247253"/>
                  </a:lnTo>
                  <a:lnTo>
                    <a:pt x="304452" y="204581"/>
                  </a:lnTo>
                  <a:lnTo>
                    <a:pt x="312420" y="155448"/>
                  </a:lnTo>
                  <a:lnTo>
                    <a:pt x="304452" y="106314"/>
                  </a:lnTo>
                  <a:lnTo>
                    <a:pt x="282269" y="63642"/>
                  </a:lnTo>
                  <a:lnTo>
                    <a:pt x="248448" y="29992"/>
                  </a:lnTo>
                  <a:lnTo>
                    <a:pt x="205569" y="7924"/>
                  </a:lnTo>
                  <a:lnTo>
                    <a:pt x="15621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81415" y="1243584"/>
              <a:ext cx="185927" cy="187451"/>
            </a:xfrm>
            <a:prstGeom prst="rect">
              <a:avLst/>
            </a:prstGeom>
          </p:spPr>
        </p:pic>
      </p:grpSp>
      <p:sp>
        <p:nvSpPr>
          <p:cNvPr id="7" name="object 7"/>
          <p:cNvSpPr/>
          <p:nvPr/>
        </p:nvSpPr>
        <p:spPr>
          <a:xfrm>
            <a:off x="0" y="0"/>
            <a:ext cx="4000500" cy="218440"/>
          </a:xfrm>
          <a:custGeom>
            <a:avLst/>
            <a:gdLst/>
            <a:ahLst/>
            <a:cxnLst/>
            <a:rect l="l" t="t" r="r" b="b"/>
            <a:pathLst>
              <a:path w="4000500" h="218440">
                <a:moveTo>
                  <a:pt x="0" y="217931"/>
                </a:moveTo>
                <a:lnTo>
                  <a:pt x="4000500" y="217931"/>
                </a:lnTo>
                <a:lnTo>
                  <a:pt x="4000500" y="0"/>
                </a:lnTo>
                <a:lnTo>
                  <a:pt x="0" y="0"/>
                </a:lnTo>
                <a:lnTo>
                  <a:pt x="0" y="21793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739" y="0"/>
            <a:ext cx="36887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Supply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India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specialty,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inorganic,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petrochemicals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50464" y="5608320"/>
            <a:ext cx="637540" cy="321945"/>
          </a:xfrm>
          <a:custGeom>
            <a:avLst/>
            <a:gdLst/>
            <a:ahLst/>
            <a:cxnLst/>
            <a:rect l="l" t="t" r="r" b="b"/>
            <a:pathLst>
              <a:path w="637539" h="321945">
                <a:moveTo>
                  <a:pt x="318515" y="0"/>
                </a:moveTo>
                <a:lnTo>
                  <a:pt x="254328" y="3266"/>
                </a:lnTo>
                <a:lnTo>
                  <a:pt x="194542" y="12634"/>
                </a:lnTo>
                <a:lnTo>
                  <a:pt x="140437" y="27458"/>
                </a:lnTo>
                <a:lnTo>
                  <a:pt x="93297" y="47091"/>
                </a:lnTo>
                <a:lnTo>
                  <a:pt x="54401" y="70886"/>
                </a:lnTo>
                <a:lnTo>
                  <a:pt x="25032" y="98197"/>
                </a:lnTo>
                <a:lnTo>
                  <a:pt x="0" y="160781"/>
                </a:lnTo>
                <a:lnTo>
                  <a:pt x="6471" y="193185"/>
                </a:lnTo>
                <a:lnTo>
                  <a:pt x="54401" y="250677"/>
                </a:lnTo>
                <a:lnTo>
                  <a:pt x="93297" y="274472"/>
                </a:lnTo>
                <a:lnTo>
                  <a:pt x="140437" y="294105"/>
                </a:lnTo>
                <a:lnTo>
                  <a:pt x="194542" y="308929"/>
                </a:lnTo>
                <a:lnTo>
                  <a:pt x="254328" y="318297"/>
                </a:lnTo>
                <a:lnTo>
                  <a:pt x="318515" y="321563"/>
                </a:lnTo>
                <a:lnTo>
                  <a:pt x="382703" y="318297"/>
                </a:lnTo>
                <a:lnTo>
                  <a:pt x="442489" y="308929"/>
                </a:lnTo>
                <a:lnTo>
                  <a:pt x="496594" y="294105"/>
                </a:lnTo>
                <a:lnTo>
                  <a:pt x="543734" y="274472"/>
                </a:lnTo>
                <a:lnTo>
                  <a:pt x="582630" y="250677"/>
                </a:lnTo>
                <a:lnTo>
                  <a:pt x="611999" y="223366"/>
                </a:lnTo>
                <a:lnTo>
                  <a:pt x="637032" y="160781"/>
                </a:lnTo>
                <a:lnTo>
                  <a:pt x="630560" y="128378"/>
                </a:lnTo>
                <a:lnTo>
                  <a:pt x="582630" y="70886"/>
                </a:lnTo>
                <a:lnTo>
                  <a:pt x="543734" y="47091"/>
                </a:lnTo>
                <a:lnTo>
                  <a:pt x="496594" y="27458"/>
                </a:lnTo>
                <a:lnTo>
                  <a:pt x="442489" y="12634"/>
                </a:lnTo>
                <a:lnTo>
                  <a:pt x="382703" y="3266"/>
                </a:lnTo>
                <a:lnTo>
                  <a:pt x="318515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87011" y="5608320"/>
            <a:ext cx="634365" cy="321945"/>
          </a:xfrm>
          <a:custGeom>
            <a:avLst/>
            <a:gdLst/>
            <a:ahLst/>
            <a:cxnLst/>
            <a:rect l="l" t="t" r="r" b="b"/>
            <a:pathLst>
              <a:path w="634364" h="321945">
                <a:moveTo>
                  <a:pt x="316991" y="0"/>
                </a:moveTo>
                <a:lnTo>
                  <a:pt x="253088" y="3266"/>
                </a:lnTo>
                <a:lnTo>
                  <a:pt x="193577" y="12634"/>
                </a:lnTo>
                <a:lnTo>
                  <a:pt x="139731" y="27458"/>
                </a:lnTo>
                <a:lnTo>
                  <a:pt x="92821" y="47091"/>
                </a:lnTo>
                <a:lnTo>
                  <a:pt x="54120" y="70886"/>
                </a:lnTo>
                <a:lnTo>
                  <a:pt x="24901" y="98197"/>
                </a:lnTo>
                <a:lnTo>
                  <a:pt x="0" y="160781"/>
                </a:lnTo>
                <a:lnTo>
                  <a:pt x="6437" y="193185"/>
                </a:lnTo>
                <a:lnTo>
                  <a:pt x="54120" y="250677"/>
                </a:lnTo>
                <a:lnTo>
                  <a:pt x="92821" y="274472"/>
                </a:lnTo>
                <a:lnTo>
                  <a:pt x="139731" y="294105"/>
                </a:lnTo>
                <a:lnTo>
                  <a:pt x="193577" y="308929"/>
                </a:lnTo>
                <a:lnTo>
                  <a:pt x="253088" y="318297"/>
                </a:lnTo>
                <a:lnTo>
                  <a:pt x="316991" y="321563"/>
                </a:lnTo>
                <a:lnTo>
                  <a:pt x="380858" y="318297"/>
                </a:lnTo>
                <a:lnTo>
                  <a:pt x="440352" y="308929"/>
                </a:lnTo>
                <a:lnTo>
                  <a:pt x="494197" y="294105"/>
                </a:lnTo>
                <a:lnTo>
                  <a:pt x="541115" y="274472"/>
                </a:lnTo>
                <a:lnTo>
                  <a:pt x="579829" y="250677"/>
                </a:lnTo>
                <a:lnTo>
                  <a:pt x="609064" y="223366"/>
                </a:lnTo>
                <a:lnTo>
                  <a:pt x="633984" y="160781"/>
                </a:lnTo>
                <a:lnTo>
                  <a:pt x="627541" y="128378"/>
                </a:lnTo>
                <a:lnTo>
                  <a:pt x="579829" y="70886"/>
                </a:lnTo>
                <a:lnTo>
                  <a:pt x="541115" y="47091"/>
                </a:lnTo>
                <a:lnTo>
                  <a:pt x="494197" y="27458"/>
                </a:lnTo>
                <a:lnTo>
                  <a:pt x="440352" y="12634"/>
                </a:lnTo>
                <a:lnTo>
                  <a:pt x="380858" y="3266"/>
                </a:lnTo>
                <a:lnTo>
                  <a:pt x="316991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93164" y="5608320"/>
            <a:ext cx="635635" cy="321945"/>
          </a:xfrm>
          <a:custGeom>
            <a:avLst/>
            <a:gdLst/>
            <a:ahLst/>
            <a:cxnLst/>
            <a:rect l="l" t="t" r="r" b="b"/>
            <a:pathLst>
              <a:path w="635635" h="321945">
                <a:moveTo>
                  <a:pt x="317754" y="0"/>
                </a:moveTo>
                <a:lnTo>
                  <a:pt x="253708" y="3266"/>
                </a:lnTo>
                <a:lnTo>
                  <a:pt x="194059" y="12634"/>
                </a:lnTo>
                <a:lnTo>
                  <a:pt x="140084" y="27458"/>
                </a:lnTo>
                <a:lnTo>
                  <a:pt x="93059" y="47091"/>
                </a:lnTo>
                <a:lnTo>
                  <a:pt x="54261" y="70886"/>
                </a:lnTo>
                <a:lnTo>
                  <a:pt x="24967" y="98197"/>
                </a:lnTo>
                <a:lnTo>
                  <a:pt x="0" y="160781"/>
                </a:lnTo>
                <a:lnTo>
                  <a:pt x="6454" y="193185"/>
                </a:lnTo>
                <a:lnTo>
                  <a:pt x="54261" y="250677"/>
                </a:lnTo>
                <a:lnTo>
                  <a:pt x="93059" y="274472"/>
                </a:lnTo>
                <a:lnTo>
                  <a:pt x="140084" y="294105"/>
                </a:lnTo>
                <a:lnTo>
                  <a:pt x="194059" y="308929"/>
                </a:lnTo>
                <a:lnTo>
                  <a:pt x="253708" y="318297"/>
                </a:lnTo>
                <a:lnTo>
                  <a:pt x="317754" y="321563"/>
                </a:lnTo>
                <a:lnTo>
                  <a:pt x="381799" y="318297"/>
                </a:lnTo>
                <a:lnTo>
                  <a:pt x="441448" y="308929"/>
                </a:lnTo>
                <a:lnTo>
                  <a:pt x="495423" y="294105"/>
                </a:lnTo>
                <a:lnTo>
                  <a:pt x="542448" y="274472"/>
                </a:lnTo>
                <a:lnTo>
                  <a:pt x="581246" y="250677"/>
                </a:lnTo>
                <a:lnTo>
                  <a:pt x="610540" y="223366"/>
                </a:lnTo>
                <a:lnTo>
                  <a:pt x="635508" y="160781"/>
                </a:lnTo>
                <a:lnTo>
                  <a:pt x="629053" y="128378"/>
                </a:lnTo>
                <a:lnTo>
                  <a:pt x="581246" y="70886"/>
                </a:lnTo>
                <a:lnTo>
                  <a:pt x="542448" y="47091"/>
                </a:lnTo>
                <a:lnTo>
                  <a:pt x="495423" y="27458"/>
                </a:lnTo>
                <a:lnTo>
                  <a:pt x="441448" y="12634"/>
                </a:lnTo>
                <a:lnTo>
                  <a:pt x="381799" y="3266"/>
                </a:lnTo>
                <a:lnTo>
                  <a:pt x="317754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95427" y="1173861"/>
            <a:ext cx="39458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Arial"/>
                <a:cs typeface="Arial"/>
              </a:rPr>
              <a:t>India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chemicals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expected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production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 MT"/>
                <a:cs typeface="Arial MT"/>
              </a:rPr>
              <a:t>(USD </a:t>
            </a:r>
            <a:r>
              <a:rPr sz="1400" dirty="0">
                <a:latin typeface="Arial MT"/>
                <a:cs typeface="Arial MT"/>
              </a:rPr>
              <a:t>Bn)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16051" y="1876044"/>
            <a:ext cx="6908800" cy="0"/>
          </a:xfrm>
          <a:custGeom>
            <a:avLst/>
            <a:gdLst/>
            <a:ahLst/>
            <a:cxnLst/>
            <a:rect l="l" t="t" r="r" b="b"/>
            <a:pathLst>
              <a:path w="6908800">
                <a:moveTo>
                  <a:pt x="0" y="0"/>
                </a:moveTo>
                <a:lnTo>
                  <a:pt x="6908800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17677" y="5354192"/>
            <a:ext cx="9829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Chemical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Production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as % </a:t>
            </a:r>
            <a:r>
              <a:rPr sz="1200" b="1" dirty="0">
                <a:latin typeface="Arial"/>
                <a:cs typeface="Arial"/>
              </a:rPr>
              <a:t>of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onsumption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34029" y="5638596"/>
            <a:ext cx="553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92-93%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34383" y="5654446"/>
            <a:ext cx="553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90-95%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78254" y="5644997"/>
            <a:ext cx="41973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~91%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392745" y="2645473"/>
            <a:ext cx="3903345" cy="2577465"/>
            <a:chOff x="1392745" y="2645473"/>
            <a:chExt cx="3903345" cy="2577465"/>
          </a:xfrm>
        </p:grpSpPr>
        <p:sp>
          <p:nvSpPr>
            <p:cNvPr id="19" name="object 19"/>
            <p:cNvSpPr/>
            <p:nvPr/>
          </p:nvSpPr>
          <p:spPr>
            <a:xfrm>
              <a:off x="2510027" y="4352543"/>
              <a:ext cx="370205" cy="357505"/>
            </a:xfrm>
            <a:custGeom>
              <a:avLst/>
              <a:gdLst/>
              <a:ahLst/>
              <a:cxnLst/>
              <a:rect l="l" t="t" r="r" b="b"/>
              <a:pathLst>
                <a:path w="370205" h="357504">
                  <a:moveTo>
                    <a:pt x="0" y="357123"/>
                  </a:moveTo>
                  <a:lnTo>
                    <a:pt x="369951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62427" y="4544567"/>
              <a:ext cx="217804" cy="158750"/>
            </a:xfrm>
            <a:custGeom>
              <a:avLst/>
              <a:gdLst/>
              <a:ahLst/>
              <a:cxnLst/>
              <a:rect l="l" t="t" r="r" b="b"/>
              <a:pathLst>
                <a:path w="217805" h="158750">
                  <a:moveTo>
                    <a:pt x="0" y="157098"/>
                  </a:moveTo>
                  <a:lnTo>
                    <a:pt x="217551" y="0"/>
                  </a:lnTo>
                </a:path>
                <a:path w="217805" h="158750">
                  <a:moveTo>
                    <a:pt x="59436" y="158241"/>
                  </a:moveTo>
                  <a:lnTo>
                    <a:pt x="216662" y="51815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29483" y="4844795"/>
              <a:ext cx="151130" cy="55880"/>
            </a:xfrm>
            <a:custGeom>
              <a:avLst/>
              <a:gdLst/>
              <a:ahLst/>
              <a:cxnLst/>
              <a:rect l="l" t="t" r="r" b="b"/>
              <a:pathLst>
                <a:path w="151130" h="55879">
                  <a:moveTo>
                    <a:pt x="0" y="55625"/>
                  </a:moveTo>
                  <a:lnTo>
                    <a:pt x="150749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806952" y="2650235"/>
              <a:ext cx="370205" cy="1945639"/>
            </a:xfrm>
            <a:custGeom>
              <a:avLst/>
              <a:gdLst/>
              <a:ahLst/>
              <a:cxnLst/>
              <a:rect l="l" t="t" r="r" b="b"/>
              <a:pathLst>
                <a:path w="370204" h="1945639">
                  <a:moveTo>
                    <a:pt x="0" y="1945513"/>
                  </a:moveTo>
                  <a:lnTo>
                    <a:pt x="369950" y="627888"/>
                  </a:lnTo>
                </a:path>
                <a:path w="370204" h="1945639">
                  <a:moveTo>
                    <a:pt x="0" y="1703451"/>
                  </a:moveTo>
                  <a:lnTo>
                    <a:pt x="369950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806952" y="3125723"/>
              <a:ext cx="370205" cy="1419225"/>
            </a:xfrm>
            <a:custGeom>
              <a:avLst/>
              <a:gdLst/>
              <a:ahLst/>
              <a:cxnLst/>
              <a:rect l="l" t="t" r="r" b="b"/>
              <a:pathLst>
                <a:path w="370204" h="1419225">
                  <a:moveTo>
                    <a:pt x="0" y="1419225"/>
                  </a:moveTo>
                  <a:lnTo>
                    <a:pt x="369950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806952" y="4232147"/>
              <a:ext cx="370205" cy="612775"/>
            </a:xfrm>
            <a:custGeom>
              <a:avLst/>
              <a:gdLst/>
              <a:ahLst/>
              <a:cxnLst/>
              <a:rect l="l" t="t" r="r" b="b"/>
              <a:pathLst>
                <a:path w="370204" h="612775">
                  <a:moveTo>
                    <a:pt x="0" y="612775"/>
                  </a:moveTo>
                  <a:lnTo>
                    <a:pt x="369950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80360" y="4232147"/>
              <a:ext cx="2225040" cy="986155"/>
            </a:xfrm>
            <a:custGeom>
              <a:avLst/>
              <a:gdLst/>
              <a:ahLst/>
              <a:cxnLst/>
              <a:rect l="l" t="t" r="r" b="b"/>
              <a:pathLst>
                <a:path w="2225040" h="986154">
                  <a:moveTo>
                    <a:pt x="926592" y="612648"/>
                  </a:moveTo>
                  <a:lnTo>
                    <a:pt x="0" y="612648"/>
                  </a:lnTo>
                  <a:lnTo>
                    <a:pt x="0" y="986028"/>
                  </a:lnTo>
                  <a:lnTo>
                    <a:pt x="926592" y="986028"/>
                  </a:lnTo>
                  <a:lnTo>
                    <a:pt x="926592" y="612648"/>
                  </a:lnTo>
                  <a:close/>
                </a:path>
                <a:path w="2225040" h="986154">
                  <a:moveTo>
                    <a:pt x="2225040" y="0"/>
                  </a:moveTo>
                  <a:lnTo>
                    <a:pt x="1298448" y="0"/>
                  </a:lnTo>
                  <a:lnTo>
                    <a:pt x="1298448" y="986028"/>
                  </a:lnTo>
                  <a:lnTo>
                    <a:pt x="2225040" y="986028"/>
                  </a:lnTo>
                  <a:lnTo>
                    <a:pt x="2225040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880360" y="4232147"/>
              <a:ext cx="2225040" cy="986155"/>
            </a:xfrm>
            <a:custGeom>
              <a:avLst/>
              <a:gdLst/>
              <a:ahLst/>
              <a:cxnLst/>
              <a:rect l="l" t="t" r="r" b="b"/>
              <a:pathLst>
                <a:path w="2225040" h="986154">
                  <a:moveTo>
                    <a:pt x="0" y="612647"/>
                  </a:moveTo>
                  <a:lnTo>
                    <a:pt x="926591" y="612647"/>
                  </a:lnTo>
                  <a:lnTo>
                    <a:pt x="926591" y="986027"/>
                  </a:lnTo>
                  <a:lnTo>
                    <a:pt x="0" y="986027"/>
                  </a:lnTo>
                  <a:lnTo>
                    <a:pt x="0" y="612647"/>
                  </a:lnTo>
                  <a:close/>
                </a:path>
                <a:path w="2225040" h="986154">
                  <a:moveTo>
                    <a:pt x="1298448" y="0"/>
                  </a:moveTo>
                  <a:lnTo>
                    <a:pt x="2225040" y="0"/>
                  </a:lnTo>
                  <a:lnTo>
                    <a:pt x="2225040" y="986027"/>
                  </a:lnTo>
                  <a:lnTo>
                    <a:pt x="1298448" y="986027"/>
                  </a:lnTo>
                  <a:lnTo>
                    <a:pt x="1298448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880360" y="3278123"/>
              <a:ext cx="2225040" cy="1376680"/>
            </a:xfrm>
            <a:custGeom>
              <a:avLst/>
              <a:gdLst/>
              <a:ahLst/>
              <a:cxnLst/>
              <a:rect l="l" t="t" r="r" b="b"/>
              <a:pathLst>
                <a:path w="2225040" h="1376679">
                  <a:moveTo>
                    <a:pt x="926592" y="1316736"/>
                  </a:moveTo>
                  <a:lnTo>
                    <a:pt x="0" y="1316736"/>
                  </a:lnTo>
                  <a:lnTo>
                    <a:pt x="0" y="1376172"/>
                  </a:lnTo>
                  <a:lnTo>
                    <a:pt x="926592" y="1376172"/>
                  </a:lnTo>
                  <a:lnTo>
                    <a:pt x="926592" y="1316736"/>
                  </a:lnTo>
                  <a:close/>
                </a:path>
                <a:path w="2225040" h="1376679">
                  <a:moveTo>
                    <a:pt x="2225040" y="0"/>
                  </a:moveTo>
                  <a:lnTo>
                    <a:pt x="1298448" y="0"/>
                  </a:lnTo>
                  <a:lnTo>
                    <a:pt x="1298448" y="954024"/>
                  </a:lnTo>
                  <a:lnTo>
                    <a:pt x="2225040" y="954024"/>
                  </a:lnTo>
                  <a:lnTo>
                    <a:pt x="2225040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510027" y="4802123"/>
              <a:ext cx="12700" cy="43180"/>
            </a:xfrm>
            <a:custGeom>
              <a:avLst/>
              <a:gdLst/>
              <a:ahLst/>
              <a:cxnLst/>
              <a:rect l="l" t="t" r="r" b="b"/>
              <a:pathLst>
                <a:path w="12700" h="43179">
                  <a:moveTo>
                    <a:pt x="0" y="9525"/>
                  </a:moveTo>
                  <a:lnTo>
                    <a:pt x="12700" y="0"/>
                  </a:lnTo>
                </a:path>
                <a:path w="12700" h="43179">
                  <a:moveTo>
                    <a:pt x="0" y="43052"/>
                  </a:moveTo>
                  <a:lnTo>
                    <a:pt x="12700" y="35051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510027" y="4975859"/>
              <a:ext cx="12700" cy="5080"/>
            </a:xfrm>
            <a:custGeom>
              <a:avLst/>
              <a:gdLst/>
              <a:ahLst/>
              <a:cxnLst/>
              <a:rect l="l" t="t" r="r" b="b"/>
              <a:pathLst>
                <a:path w="12700" h="5079">
                  <a:moveTo>
                    <a:pt x="0" y="4825"/>
                  </a:moveTo>
                  <a:lnTo>
                    <a:pt x="12700" y="0"/>
                  </a:lnTo>
                </a:path>
              </a:pathLst>
            </a:custGeom>
            <a:ln w="9525">
              <a:solidFill>
                <a:srgbClr val="D0D0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81912" y="4978907"/>
              <a:ext cx="928369" cy="239395"/>
            </a:xfrm>
            <a:custGeom>
              <a:avLst/>
              <a:gdLst/>
              <a:ahLst/>
              <a:cxnLst/>
              <a:rect l="l" t="t" r="r" b="b"/>
              <a:pathLst>
                <a:path w="928369" h="239395">
                  <a:moveTo>
                    <a:pt x="928115" y="0"/>
                  </a:moveTo>
                  <a:lnTo>
                    <a:pt x="0" y="0"/>
                  </a:lnTo>
                  <a:lnTo>
                    <a:pt x="0" y="239268"/>
                  </a:lnTo>
                  <a:lnTo>
                    <a:pt x="928115" y="239268"/>
                  </a:lnTo>
                  <a:lnTo>
                    <a:pt x="928115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81912" y="4978907"/>
              <a:ext cx="928369" cy="239395"/>
            </a:xfrm>
            <a:custGeom>
              <a:avLst/>
              <a:gdLst/>
              <a:ahLst/>
              <a:cxnLst/>
              <a:rect l="l" t="t" r="r" b="b"/>
              <a:pathLst>
                <a:path w="928369" h="239395">
                  <a:moveTo>
                    <a:pt x="0" y="0"/>
                  </a:moveTo>
                  <a:lnTo>
                    <a:pt x="928115" y="0"/>
                  </a:lnTo>
                  <a:lnTo>
                    <a:pt x="928115" y="239268"/>
                  </a:lnTo>
                  <a:lnTo>
                    <a:pt x="0" y="23926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81912" y="4844795"/>
              <a:ext cx="928369" cy="134620"/>
            </a:xfrm>
            <a:custGeom>
              <a:avLst/>
              <a:gdLst/>
              <a:ahLst/>
              <a:cxnLst/>
              <a:rect l="l" t="t" r="r" b="b"/>
              <a:pathLst>
                <a:path w="928369" h="134620">
                  <a:moveTo>
                    <a:pt x="928115" y="0"/>
                  </a:moveTo>
                  <a:lnTo>
                    <a:pt x="0" y="0"/>
                  </a:lnTo>
                  <a:lnTo>
                    <a:pt x="0" y="134111"/>
                  </a:lnTo>
                  <a:lnTo>
                    <a:pt x="928115" y="134111"/>
                  </a:lnTo>
                  <a:lnTo>
                    <a:pt x="928115" y="0"/>
                  </a:lnTo>
                  <a:close/>
                </a:path>
              </a:pathLst>
            </a:custGeom>
            <a:solidFill>
              <a:srgbClr val="F99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581912" y="3278123"/>
              <a:ext cx="3523615" cy="1701164"/>
            </a:xfrm>
            <a:custGeom>
              <a:avLst/>
              <a:gdLst/>
              <a:ahLst/>
              <a:cxnLst/>
              <a:rect l="l" t="t" r="r" b="b"/>
              <a:pathLst>
                <a:path w="3523615" h="1701164">
                  <a:moveTo>
                    <a:pt x="0" y="1566671"/>
                  </a:moveTo>
                  <a:lnTo>
                    <a:pt x="928115" y="1566671"/>
                  </a:lnTo>
                  <a:lnTo>
                    <a:pt x="928115" y="1700783"/>
                  </a:lnTo>
                  <a:lnTo>
                    <a:pt x="0" y="1700783"/>
                  </a:lnTo>
                  <a:lnTo>
                    <a:pt x="0" y="1566671"/>
                  </a:lnTo>
                  <a:close/>
                </a:path>
                <a:path w="3523615" h="1701164">
                  <a:moveTo>
                    <a:pt x="1298448" y="1316736"/>
                  </a:moveTo>
                  <a:lnTo>
                    <a:pt x="2225040" y="1316736"/>
                  </a:lnTo>
                  <a:lnTo>
                    <a:pt x="2225040" y="1566671"/>
                  </a:lnTo>
                  <a:lnTo>
                    <a:pt x="1298448" y="1566671"/>
                  </a:lnTo>
                  <a:lnTo>
                    <a:pt x="1298448" y="1316736"/>
                  </a:lnTo>
                  <a:close/>
                </a:path>
                <a:path w="3523615" h="1701164">
                  <a:moveTo>
                    <a:pt x="2596896" y="0"/>
                  </a:moveTo>
                  <a:lnTo>
                    <a:pt x="3523488" y="0"/>
                  </a:lnTo>
                  <a:lnTo>
                    <a:pt x="3523488" y="954024"/>
                  </a:lnTo>
                  <a:lnTo>
                    <a:pt x="2596896" y="954024"/>
                  </a:lnTo>
                  <a:lnTo>
                    <a:pt x="2596896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581912" y="3125723"/>
              <a:ext cx="3523615" cy="1719580"/>
            </a:xfrm>
            <a:custGeom>
              <a:avLst/>
              <a:gdLst/>
              <a:ahLst/>
              <a:cxnLst/>
              <a:rect l="l" t="t" r="r" b="b"/>
              <a:pathLst>
                <a:path w="3523615" h="1719579">
                  <a:moveTo>
                    <a:pt x="364236" y="1685544"/>
                  </a:moveTo>
                  <a:lnTo>
                    <a:pt x="0" y="1685544"/>
                  </a:lnTo>
                  <a:lnTo>
                    <a:pt x="0" y="1719072"/>
                  </a:lnTo>
                  <a:lnTo>
                    <a:pt x="364236" y="1719072"/>
                  </a:lnTo>
                  <a:lnTo>
                    <a:pt x="364236" y="1685544"/>
                  </a:lnTo>
                  <a:close/>
                </a:path>
                <a:path w="3523615" h="1719579">
                  <a:moveTo>
                    <a:pt x="928116" y="1685544"/>
                  </a:moveTo>
                  <a:lnTo>
                    <a:pt x="560832" y="1685544"/>
                  </a:lnTo>
                  <a:lnTo>
                    <a:pt x="560832" y="1719072"/>
                  </a:lnTo>
                  <a:lnTo>
                    <a:pt x="928116" y="1719072"/>
                  </a:lnTo>
                  <a:lnTo>
                    <a:pt x="928116" y="1685544"/>
                  </a:lnTo>
                  <a:close/>
                </a:path>
                <a:path w="3523615" h="1719579">
                  <a:moveTo>
                    <a:pt x="2225040" y="1418844"/>
                  </a:moveTo>
                  <a:lnTo>
                    <a:pt x="1298448" y="1418844"/>
                  </a:lnTo>
                  <a:lnTo>
                    <a:pt x="1298448" y="1469136"/>
                  </a:lnTo>
                  <a:lnTo>
                    <a:pt x="2225040" y="1469136"/>
                  </a:lnTo>
                  <a:lnTo>
                    <a:pt x="2225040" y="1418844"/>
                  </a:lnTo>
                  <a:close/>
                </a:path>
                <a:path w="3523615" h="1719579">
                  <a:moveTo>
                    <a:pt x="3523488" y="0"/>
                  </a:moveTo>
                  <a:lnTo>
                    <a:pt x="2596896" y="0"/>
                  </a:lnTo>
                  <a:lnTo>
                    <a:pt x="2596896" y="152400"/>
                  </a:lnTo>
                  <a:lnTo>
                    <a:pt x="3523488" y="152400"/>
                  </a:lnTo>
                  <a:lnTo>
                    <a:pt x="3523488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581912" y="3125723"/>
              <a:ext cx="3523615" cy="1719580"/>
            </a:xfrm>
            <a:custGeom>
              <a:avLst/>
              <a:gdLst/>
              <a:ahLst/>
              <a:cxnLst/>
              <a:rect l="l" t="t" r="r" b="b"/>
              <a:pathLst>
                <a:path w="3523615" h="1719579">
                  <a:moveTo>
                    <a:pt x="0" y="1685544"/>
                  </a:moveTo>
                  <a:lnTo>
                    <a:pt x="928115" y="1685544"/>
                  </a:lnTo>
                  <a:lnTo>
                    <a:pt x="928115" y="1719071"/>
                  </a:lnTo>
                  <a:lnTo>
                    <a:pt x="0" y="1719071"/>
                  </a:lnTo>
                  <a:lnTo>
                    <a:pt x="0" y="1685544"/>
                  </a:lnTo>
                  <a:close/>
                </a:path>
                <a:path w="3523615" h="1719579">
                  <a:moveTo>
                    <a:pt x="1298448" y="1418844"/>
                  </a:moveTo>
                  <a:lnTo>
                    <a:pt x="2225040" y="1418844"/>
                  </a:lnTo>
                  <a:lnTo>
                    <a:pt x="2225040" y="1469136"/>
                  </a:lnTo>
                  <a:lnTo>
                    <a:pt x="1298448" y="1469136"/>
                  </a:lnTo>
                  <a:lnTo>
                    <a:pt x="1298448" y="1418844"/>
                  </a:lnTo>
                  <a:close/>
                </a:path>
                <a:path w="3523615" h="1719579">
                  <a:moveTo>
                    <a:pt x="2596896" y="0"/>
                  </a:moveTo>
                  <a:lnTo>
                    <a:pt x="3523488" y="0"/>
                  </a:lnTo>
                  <a:lnTo>
                    <a:pt x="3523488" y="152400"/>
                  </a:lnTo>
                  <a:lnTo>
                    <a:pt x="2596896" y="152400"/>
                  </a:lnTo>
                  <a:lnTo>
                    <a:pt x="2596896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81912" y="2650235"/>
              <a:ext cx="3523615" cy="2161540"/>
            </a:xfrm>
            <a:custGeom>
              <a:avLst/>
              <a:gdLst/>
              <a:ahLst/>
              <a:cxnLst/>
              <a:rect l="l" t="t" r="r" b="b"/>
              <a:pathLst>
                <a:path w="3523615" h="2161540">
                  <a:moveTo>
                    <a:pt x="928116" y="2060448"/>
                  </a:moveTo>
                  <a:lnTo>
                    <a:pt x="0" y="2060448"/>
                  </a:lnTo>
                  <a:lnTo>
                    <a:pt x="0" y="2161032"/>
                  </a:lnTo>
                  <a:lnTo>
                    <a:pt x="928116" y="2161032"/>
                  </a:lnTo>
                  <a:lnTo>
                    <a:pt x="928116" y="2060448"/>
                  </a:lnTo>
                  <a:close/>
                </a:path>
                <a:path w="3523615" h="2161540">
                  <a:moveTo>
                    <a:pt x="2225040" y="1836420"/>
                  </a:moveTo>
                  <a:lnTo>
                    <a:pt x="1298448" y="1836420"/>
                  </a:lnTo>
                  <a:lnTo>
                    <a:pt x="1298448" y="1894332"/>
                  </a:lnTo>
                  <a:lnTo>
                    <a:pt x="2225040" y="1894332"/>
                  </a:lnTo>
                  <a:lnTo>
                    <a:pt x="2225040" y="1836420"/>
                  </a:lnTo>
                  <a:close/>
                </a:path>
                <a:path w="3523615" h="2161540">
                  <a:moveTo>
                    <a:pt x="3523488" y="0"/>
                  </a:moveTo>
                  <a:lnTo>
                    <a:pt x="2596896" y="0"/>
                  </a:lnTo>
                  <a:lnTo>
                    <a:pt x="2596896" y="475488"/>
                  </a:lnTo>
                  <a:lnTo>
                    <a:pt x="3523488" y="475488"/>
                  </a:lnTo>
                  <a:lnTo>
                    <a:pt x="3523488" y="0"/>
                  </a:lnTo>
                  <a:close/>
                </a:path>
              </a:pathLst>
            </a:custGeom>
            <a:solidFill>
              <a:srgbClr val="AAE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581912" y="2650235"/>
              <a:ext cx="3523615" cy="2161540"/>
            </a:xfrm>
            <a:custGeom>
              <a:avLst/>
              <a:gdLst/>
              <a:ahLst/>
              <a:cxnLst/>
              <a:rect l="l" t="t" r="r" b="b"/>
              <a:pathLst>
                <a:path w="3523615" h="2161540">
                  <a:moveTo>
                    <a:pt x="0" y="2060447"/>
                  </a:moveTo>
                  <a:lnTo>
                    <a:pt x="928115" y="2060447"/>
                  </a:lnTo>
                  <a:lnTo>
                    <a:pt x="928115" y="2161032"/>
                  </a:lnTo>
                  <a:lnTo>
                    <a:pt x="0" y="2161032"/>
                  </a:lnTo>
                  <a:lnTo>
                    <a:pt x="0" y="2060447"/>
                  </a:lnTo>
                  <a:close/>
                </a:path>
                <a:path w="3523615" h="2161540">
                  <a:moveTo>
                    <a:pt x="1298448" y="1703832"/>
                  </a:moveTo>
                  <a:lnTo>
                    <a:pt x="2225040" y="1703832"/>
                  </a:lnTo>
                  <a:lnTo>
                    <a:pt x="2225040" y="1894332"/>
                  </a:lnTo>
                  <a:lnTo>
                    <a:pt x="1298448" y="1894332"/>
                  </a:lnTo>
                  <a:lnTo>
                    <a:pt x="1298448" y="1703832"/>
                  </a:lnTo>
                  <a:close/>
                </a:path>
                <a:path w="3523615" h="2161540">
                  <a:moveTo>
                    <a:pt x="2596896" y="0"/>
                  </a:moveTo>
                  <a:lnTo>
                    <a:pt x="3523488" y="0"/>
                  </a:lnTo>
                  <a:lnTo>
                    <a:pt x="3523488" y="475488"/>
                  </a:lnTo>
                  <a:lnTo>
                    <a:pt x="2596896" y="475488"/>
                  </a:lnTo>
                  <a:lnTo>
                    <a:pt x="2596896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397508" y="5218175"/>
              <a:ext cx="3893820" cy="0"/>
            </a:xfrm>
            <a:custGeom>
              <a:avLst/>
              <a:gdLst/>
              <a:ahLst/>
              <a:cxnLst/>
              <a:rect l="l" t="t" r="r" b="b"/>
              <a:pathLst>
                <a:path w="3893820">
                  <a:moveTo>
                    <a:pt x="0" y="0"/>
                  </a:moveTo>
                  <a:lnTo>
                    <a:pt x="3893819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2536951" y="4684267"/>
            <a:ext cx="180975" cy="363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 MT"/>
                <a:cs typeface="Arial MT"/>
              </a:rPr>
              <a:t>11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100" spc="-5" dirty="0">
                <a:latin typeface="Arial MT"/>
                <a:cs typeface="Arial MT"/>
              </a:rPr>
              <a:t>45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040001" y="2135885"/>
            <a:ext cx="2601595" cy="2823845"/>
            <a:chOff x="2040001" y="2135885"/>
            <a:chExt cx="2601595" cy="2823845"/>
          </a:xfrm>
        </p:grpSpPr>
        <p:sp>
          <p:nvSpPr>
            <p:cNvPr id="41" name="object 41"/>
            <p:cNvSpPr/>
            <p:nvPr/>
          </p:nvSpPr>
          <p:spPr>
            <a:xfrm>
              <a:off x="2040001" y="2135885"/>
              <a:ext cx="2601595" cy="2068195"/>
            </a:xfrm>
            <a:custGeom>
              <a:avLst/>
              <a:gdLst/>
              <a:ahLst/>
              <a:cxnLst/>
              <a:rect l="l" t="t" r="r" b="b"/>
              <a:pathLst>
                <a:path w="2601595" h="2068195">
                  <a:moveTo>
                    <a:pt x="2535905" y="39891"/>
                  </a:moveTo>
                  <a:lnTo>
                    <a:pt x="0" y="2053082"/>
                  </a:lnTo>
                  <a:lnTo>
                    <a:pt x="11937" y="2068068"/>
                  </a:lnTo>
                  <a:lnTo>
                    <a:pt x="2547816" y="54899"/>
                  </a:lnTo>
                  <a:lnTo>
                    <a:pt x="2535905" y="39891"/>
                  </a:lnTo>
                  <a:close/>
                </a:path>
                <a:path w="2601595" h="2068195">
                  <a:moveTo>
                    <a:pt x="2586571" y="32003"/>
                  </a:moveTo>
                  <a:lnTo>
                    <a:pt x="2545841" y="32003"/>
                  </a:lnTo>
                  <a:lnTo>
                    <a:pt x="2557779" y="46989"/>
                  </a:lnTo>
                  <a:lnTo>
                    <a:pt x="2547816" y="54899"/>
                  </a:lnTo>
                  <a:lnTo>
                    <a:pt x="2565527" y="77215"/>
                  </a:lnTo>
                  <a:lnTo>
                    <a:pt x="2586571" y="32003"/>
                  </a:lnTo>
                  <a:close/>
                </a:path>
                <a:path w="2601595" h="2068195">
                  <a:moveTo>
                    <a:pt x="2545841" y="32003"/>
                  </a:moveTo>
                  <a:lnTo>
                    <a:pt x="2535905" y="39891"/>
                  </a:lnTo>
                  <a:lnTo>
                    <a:pt x="2547816" y="54899"/>
                  </a:lnTo>
                  <a:lnTo>
                    <a:pt x="2557779" y="46989"/>
                  </a:lnTo>
                  <a:lnTo>
                    <a:pt x="2545841" y="32003"/>
                  </a:lnTo>
                  <a:close/>
                </a:path>
                <a:path w="2601595" h="2068195">
                  <a:moveTo>
                    <a:pt x="2601468" y="0"/>
                  </a:moveTo>
                  <a:lnTo>
                    <a:pt x="2518156" y="17525"/>
                  </a:lnTo>
                  <a:lnTo>
                    <a:pt x="2535905" y="39891"/>
                  </a:lnTo>
                  <a:lnTo>
                    <a:pt x="2545841" y="32003"/>
                  </a:lnTo>
                  <a:lnTo>
                    <a:pt x="2586571" y="32003"/>
                  </a:lnTo>
                  <a:lnTo>
                    <a:pt x="260146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433828" y="4911851"/>
              <a:ext cx="93980" cy="43180"/>
            </a:xfrm>
            <a:custGeom>
              <a:avLst/>
              <a:gdLst/>
              <a:ahLst/>
              <a:cxnLst/>
              <a:rect l="l" t="t" r="r" b="b"/>
              <a:pathLst>
                <a:path w="93980" h="43179">
                  <a:moveTo>
                    <a:pt x="93599" y="42925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433828" y="4786883"/>
              <a:ext cx="93980" cy="41275"/>
            </a:xfrm>
            <a:custGeom>
              <a:avLst/>
              <a:gdLst/>
              <a:ahLst/>
              <a:cxnLst/>
              <a:rect l="l" t="t" r="r" b="b"/>
              <a:pathLst>
                <a:path w="93980" h="41275">
                  <a:moveTo>
                    <a:pt x="93599" y="0"/>
                  </a:moveTo>
                  <a:lnTo>
                    <a:pt x="0" y="412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377184" y="4486655"/>
              <a:ext cx="398145" cy="167640"/>
            </a:xfrm>
            <a:custGeom>
              <a:avLst/>
              <a:gdLst/>
              <a:ahLst/>
              <a:cxnLst/>
              <a:rect l="l" t="t" r="r" b="b"/>
              <a:pathLst>
                <a:path w="398145" h="167639">
                  <a:moveTo>
                    <a:pt x="397763" y="0"/>
                  </a:moveTo>
                  <a:lnTo>
                    <a:pt x="0" y="0"/>
                  </a:lnTo>
                  <a:lnTo>
                    <a:pt x="0" y="167640"/>
                  </a:lnTo>
                  <a:lnTo>
                    <a:pt x="397763" y="167640"/>
                  </a:lnTo>
                  <a:lnTo>
                    <a:pt x="397763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3232150" y="5259070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27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384296" y="4470272"/>
            <a:ext cx="38354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 MT"/>
                <a:cs typeface="Arial MT"/>
              </a:rPr>
              <a:t>18</a:t>
            </a:r>
            <a:r>
              <a:rPr sz="1100" dirty="0">
                <a:latin typeface="Arial MT"/>
                <a:cs typeface="Arial MT"/>
              </a:rPr>
              <a:t>-</a:t>
            </a:r>
            <a:r>
              <a:rPr sz="1100" spc="-5" dirty="0">
                <a:latin typeface="Arial MT"/>
                <a:cs typeface="Arial MT"/>
              </a:rPr>
              <a:t>20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178808" y="4624196"/>
            <a:ext cx="9271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104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 MT"/>
                <a:cs typeface="Arial MT"/>
              </a:rPr>
              <a:t>300-360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81911" y="4999101"/>
            <a:ext cx="92836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 MT"/>
                <a:cs typeface="Arial MT"/>
              </a:rPr>
              <a:t>78-83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074670" y="4143502"/>
            <a:ext cx="5391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Arial"/>
                <a:cs typeface="Arial"/>
              </a:rPr>
              <a:t>280-300</a:t>
            </a:r>
            <a:endParaRPr sz="11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833498" y="5259070"/>
            <a:ext cx="42290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 MT"/>
                <a:cs typeface="Arial MT"/>
              </a:rPr>
              <a:t>2021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371847" y="2439670"/>
            <a:ext cx="53911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5" dirty="0">
                <a:latin typeface="Arial"/>
                <a:cs typeface="Arial"/>
              </a:rPr>
              <a:t>800-900</a:t>
            </a:r>
            <a:endParaRPr sz="1100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946148" y="4677155"/>
            <a:ext cx="196850" cy="167640"/>
          </a:xfrm>
          <a:custGeom>
            <a:avLst/>
            <a:gdLst/>
            <a:ahLst/>
            <a:cxnLst/>
            <a:rect l="l" t="t" r="r" b="b"/>
            <a:pathLst>
              <a:path w="196850" h="167639">
                <a:moveTo>
                  <a:pt x="196595" y="0"/>
                </a:moveTo>
                <a:lnTo>
                  <a:pt x="0" y="0"/>
                </a:lnTo>
                <a:lnTo>
                  <a:pt x="0" y="167640"/>
                </a:lnTo>
                <a:lnTo>
                  <a:pt x="196595" y="167640"/>
                </a:lnTo>
                <a:lnTo>
                  <a:pt x="196595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581911" y="4660772"/>
            <a:ext cx="56134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795" algn="r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 MT"/>
                <a:cs typeface="Arial MT"/>
              </a:rPr>
              <a:t>34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880360" y="4354067"/>
            <a:ext cx="927100" cy="132715"/>
          </a:xfrm>
          <a:prstGeom prst="rect">
            <a:avLst/>
          </a:prstGeom>
          <a:solidFill>
            <a:srgbClr val="AAE6EF"/>
          </a:solidFill>
        </p:spPr>
        <p:txBody>
          <a:bodyPr vert="horz" wrap="square" lIns="0" tIns="6985" rIns="0" bIns="0" rtlCol="0">
            <a:spAutoFit/>
          </a:bodyPr>
          <a:lstStyle/>
          <a:p>
            <a:pPr marL="52705">
              <a:lnSpc>
                <a:spcPts val="985"/>
              </a:lnSpc>
              <a:spcBef>
                <a:spcPts val="55"/>
              </a:spcBef>
            </a:pPr>
            <a:r>
              <a:rPr sz="1100" spc="-5" dirty="0">
                <a:latin typeface="Arial MT"/>
                <a:cs typeface="Arial MT"/>
              </a:rPr>
              <a:t>60-65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80360" y="4654296"/>
            <a:ext cx="927100" cy="182245"/>
          </a:xfrm>
          <a:prstGeom prst="rect">
            <a:avLst/>
          </a:prstGeom>
          <a:solidFill>
            <a:srgbClr val="F99F82"/>
          </a:solidFill>
        </p:spPr>
        <p:txBody>
          <a:bodyPr vert="horz" wrap="square" lIns="0" tIns="0" rIns="0" bIns="0" rtlCol="0">
            <a:spAutoFit/>
          </a:bodyPr>
          <a:lstStyle/>
          <a:p>
            <a:pPr marL="52705">
              <a:lnSpc>
                <a:spcPts val="1150"/>
              </a:lnSpc>
            </a:pPr>
            <a:r>
              <a:rPr sz="1100" spc="-5" dirty="0">
                <a:latin typeface="Arial MT"/>
                <a:cs typeface="Arial MT"/>
              </a:rPr>
              <a:t>80-85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178808" y="2650235"/>
            <a:ext cx="927100" cy="47561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205104">
              <a:lnSpc>
                <a:spcPct val="100000"/>
              </a:lnSpc>
            </a:pPr>
            <a:r>
              <a:rPr sz="1100" spc="-5" dirty="0">
                <a:latin typeface="Arial MT"/>
                <a:cs typeface="Arial MT"/>
              </a:rPr>
              <a:t>160-210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178808" y="3125723"/>
            <a:ext cx="9271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3210">
              <a:lnSpc>
                <a:spcPts val="1200"/>
              </a:lnSpc>
            </a:pPr>
            <a:r>
              <a:rPr sz="1100" spc="-5" dirty="0">
                <a:latin typeface="Arial MT"/>
                <a:cs typeface="Arial MT"/>
              </a:rPr>
              <a:t>45-55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178808" y="3278123"/>
            <a:ext cx="927100" cy="954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205104">
              <a:lnSpc>
                <a:spcPct val="100000"/>
              </a:lnSpc>
            </a:pPr>
            <a:r>
              <a:rPr sz="1100" spc="-5" dirty="0">
                <a:latin typeface="Arial MT"/>
                <a:cs typeface="Arial MT"/>
              </a:rPr>
              <a:t>310-330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429505" y="5259070"/>
            <a:ext cx="421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 MT"/>
                <a:cs typeface="Arial MT"/>
              </a:rPr>
              <a:t>2040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874266" y="4492878"/>
            <a:ext cx="3416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~170</a:t>
            </a:r>
            <a:endParaRPr sz="11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80360" y="4930902"/>
            <a:ext cx="92710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Arial MT"/>
                <a:cs typeface="Arial MT"/>
              </a:rPr>
              <a:t>120-130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2732532" y="3014472"/>
            <a:ext cx="1219200" cy="302260"/>
          </a:xfrm>
          <a:custGeom>
            <a:avLst/>
            <a:gdLst/>
            <a:ahLst/>
            <a:cxnLst/>
            <a:rect l="l" t="t" r="r" b="b"/>
            <a:pathLst>
              <a:path w="1219200" h="302260">
                <a:moveTo>
                  <a:pt x="609600" y="0"/>
                </a:moveTo>
                <a:lnTo>
                  <a:pt x="538506" y="1015"/>
                </a:lnTo>
                <a:lnTo>
                  <a:pt x="469822" y="3985"/>
                </a:lnTo>
                <a:lnTo>
                  <a:pt x="404005" y="8797"/>
                </a:lnTo>
                <a:lnTo>
                  <a:pt x="341511" y="15337"/>
                </a:lnTo>
                <a:lnTo>
                  <a:pt x="282798" y="23493"/>
                </a:lnTo>
                <a:lnTo>
                  <a:pt x="228324" y="33150"/>
                </a:lnTo>
                <a:lnTo>
                  <a:pt x="178546" y="44196"/>
                </a:lnTo>
                <a:lnTo>
                  <a:pt x="133920" y="56516"/>
                </a:lnTo>
                <a:lnTo>
                  <a:pt x="94906" y="69999"/>
                </a:lnTo>
                <a:lnTo>
                  <a:pt x="35538" y="99997"/>
                </a:lnTo>
                <a:lnTo>
                  <a:pt x="4101" y="133283"/>
                </a:lnTo>
                <a:lnTo>
                  <a:pt x="0" y="150875"/>
                </a:lnTo>
                <a:lnTo>
                  <a:pt x="4101" y="168468"/>
                </a:lnTo>
                <a:lnTo>
                  <a:pt x="35538" y="201754"/>
                </a:lnTo>
                <a:lnTo>
                  <a:pt x="94906" y="231752"/>
                </a:lnTo>
                <a:lnTo>
                  <a:pt x="133920" y="245235"/>
                </a:lnTo>
                <a:lnTo>
                  <a:pt x="178546" y="257556"/>
                </a:lnTo>
                <a:lnTo>
                  <a:pt x="228324" y="268601"/>
                </a:lnTo>
                <a:lnTo>
                  <a:pt x="282798" y="278258"/>
                </a:lnTo>
                <a:lnTo>
                  <a:pt x="341511" y="286414"/>
                </a:lnTo>
                <a:lnTo>
                  <a:pt x="404005" y="292954"/>
                </a:lnTo>
                <a:lnTo>
                  <a:pt x="469822" y="297766"/>
                </a:lnTo>
                <a:lnTo>
                  <a:pt x="538506" y="300736"/>
                </a:lnTo>
                <a:lnTo>
                  <a:pt x="609600" y="301751"/>
                </a:lnTo>
                <a:lnTo>
                  <a:pt x="680693" y="300736"/>
                </a:lnTo>
                <a:lnTo>
                  <a:pt x="749377" y="297766"/>
                </a:lnTo>
                <a:lnTo>
                  <a:pt x="815194" y="292954"/>
                </a:lnTo>
                <a:lnTo>
                  <a:pt x="877688" y="286414"/>
                </a:lnTo>
                <a:lnTo>
                  <a:pt x="936401" y="278258"/>
                </a:lnTo>
                <a:lnTo>
                  <a:pt x="990875" y="268601"/>
                </a:lnTo>
                <a:lnTo>
                  <a:pt x="1040653" y="257555"/>
                </a:lnTo>
                <a:lnTo>
                  <a:pt x="1085279" y="245235"/>
                </a:lnTo>
                <a:lnTo>
                  <a:pt x="1124293" y="231752"/>
                </a:lnTo>
                <a:lnTo>
                  <a:pt x="1183661" y="201754"/>
                </a:lnTo>
                <a:lnTo>
                  <a:pt x="1215098" y="168468"/>
                </a:lnTo>
                <a:lnTo>
                  <a:pt x="1219200" y="150875"/>
                </a:lnTo>
                <a:lnTo>
                  <a:pt x="1215098" y="133283"/>
                </a:lnTo>
                <a:lnTo>
                  <a:pt x="1183661" y="99997"/>
                </a:lnTo>
                <a:lnTo>
                  <a:pt x="1124293" y="69999"/>
                </a:lnTo>
                <a:lnTo>
                  <a:pt x="1085279" y="56516"/>
                </a:lnTo>
                <a:lnTo>
                  <a:pt x="1040653" y="44195"/>
                </a:lnTo>
                <a:lnTo>
                  <a:pt x="990875" y="33150"/>
                </a:lnTo>
                <a:lnTo>
                  <a:pt x="936401" y="23493"/>
                </a:lnTo>
                <a:lnTo>
                  <a:pt x="877688" y="15337"/>
                </a:lnTo>
                <a:lnTo>
                  <a:pt x="815194" y="8797"/>
                </a:lnTo>
                <a:lnTo>
                  <a:pt x="749377" y="3985"/>
                </a:lnTo>
                <a:lnTo>
                  <a:pt x="680693" y="1015"/>
                </a:lnTo>
                <a:lnTo>
                  <a:pt x="60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2896870" y="3040761"/>
            <a:ext cx="89026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~9.8%</a:t>
            </a:r>
            <a:r>
              <a:rPr sz="1400" b="1" spc="-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p.a.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6131052" y="2692907"/>
            <a:ext cx="576580" cy="281940"/>
          </a:xfrm>
          <a:custGeom>
            <a:avLst/>
            <a:gdLst/>
            <a:ahLst/>
            <a:cxnLst/>
            <a:rect l="l" t="t" r="r" b="b"/>
            <a:pathLst>
              <a:path w="576579" h="281939">
                <a:moveTo>
                  <a:pt x="288036" y="0"/>
                </a:moveTo>
                <a:lnTo>
                  <a:pt x="221975" y="3723"/>
                </a:lnTo>
                <a:lnTo>
                  <a:pt x="161341" y="14329"/>
                </a:lnTo>
                <a:lnTo>
                  <a:pt x="107861" y="30970"/>
                </a:lnTo>
                <a:lnTo>
                  <a:pt x="63261" y="52802"/>
                </a:lnTo>
                <a:lnTo>
                  <a:pt x="29267" y="78976"/>
                </a:lnTo>
                <a:lnTo>
                  <a:pt x="0" y="140969"/>
                </a:lnTo>
                <a:lnTo>
                  <a:pt x="7604" y="173291"/>
                </a:lnTo>
                <a:lnTo>
                  <a:pt x="63261" y="229137"/>
                </a:lnTo>
                <a:lnTo>
                  <a:pt x="107861" y="250969"/>
                </a:lnTo>
                <a:lnTo>
                  <a:pt x="161341" y="267610"/>
                </a:lnTo>
                <a:lnTo>
                  <a:pt x="221975" y="278216"/>
                </a:lnTo>
                <a:lnTo>
                  <a:pt x="288036" y="281939"/>
                </a:lnTo>
                <a:lnTo>
                  <a:pt x="354096" y="278216"/>
                </a:lnTo>
                <a:lnTo>
                  <a:pt x="414730" y="267610"/>
                </a:lnTo>
                <a:lnTo>
                  <a:pt x="468210" y="250969"/>
                </a:lnTo>
                <a:lnTo>
                  <a:pt x="512810" y="229137"/>
                </a:lnTo>
                <a:lnTo>
                  <a:pt x="546804" y="202963"/>
                </a:lnTo>
                <a:lnTo>
                  <a:pt x="576072" y="140969"/>
                </a:lnTo>
                <a:lnTo>
                  <a:pt x="568467" y="108648"/>
                </a:lnTo>
                <a:lnTo>
                  <a:pt x="512810" y="52802"/>
                </a:lnTo>
                <a:lnTo>
                  <a:pt x="468210" y="30970"/>
                </a:lnTo>
                <a:lnTo>
                  <a:pt x="414730" y="14329"/>
                </a:lnTo>
                <a:lnTo>
                  <a:pt x="354096" y="3723"/>
                </a:lnTo>
                <a:lnTo>
                  <a:pt x="288036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792468" y="2692907"/>
            <a:ext cx="527685" cy="281940"/>
          </a:xfrm>
          <a:custGeom>
            <a:avLst/>
            <a:gdLst/>
            <a:ahLst/>
            <a:cxnLst/>
            <a:rect l="l" t="t" r="r" b="b"/>
            <a:pathLst>
              <a:path w="527684" h="281939">
                <a:moveTo>
                  <a:pt x="263651" y="0"/>
                </a:moveTo>
                <a:lnTo>
                  <a:pt x="203180" y="3723"/>
                </a:lnTo>
                <a:lnTo>
                  <a:pt x="147679" y="14329"/>
                </a:lnTo>
                <a:lnTo>
                  <a:pt x="98726" y="30970"/>
                </a:lnTo>
                <a:lnTo>
                  <a:pt x="57903" y="52802"/>
                </a:lnTo>
                <a:lnTo>
                  <a:pt x="26787" y="78976"/>
                </a:lnTo>
                <a:lnTo>
                  <a:pt x="0" y="140969"/>
                </a:lnTo>
                <a:lnTo>
                  <a:pt x="6960" y="173291"/>
                </a:lnTo>
                <a:lnTo>
                  <a:pt x="57903" y="229137"/>
                </a:lnTo>
                <a:lnTo>
                  <a:pt x="98726" y="250969"/>
                </a:lnTo>
                <a:lnTo>
                  <a:pt x="147679" y="267610"/>
                </a:lnTo>
                <a:lnTo>
                  <a:pt x="203180" y="278216"/>
                </a:lnTo>
                <a:lnTo>
                  <a:pt x="263651" y="281939"/>
                </a:lnTo>
                <a:lnTo>
                  <a:pt x="324123" y="278216"/>
                </a:lnTo>
                <a:lnTo>
                  <a:pt x="379624" y="267610"/>
                </a:lnTo>
                <a:lnTo>
                  <a:pt x="428577" y="250969"/>
                </a:lnTo>
                <a:lnTo>
                  <a:pt x="469400" y="229137"/>
                </a:lnTo>
                <a:lnTo>
                  <a:pt x="500516" y="202963"/>
                </a:lnTo>
                <a:lnTo>
                  <a:pt x="527303" y="140969"/>
                </a:lnTo>
                <a:lnTo>
                  <a:pt x="520343" y="108648"/>
                </a:lnTo>
                <a:lnTo>
                  <a:pt x="469400" y="52802"/>
                </a:lnTo>
                <a:lnTo>
                  <a:pt x="428577" y="30970"/>
                </a:lnTo>
                <a:lnTo>
                  <a:pt x="379624" y="14329"/>
                </a:lnTo>
                <a:lnTo>
                  <a:pt x="324123" y="3723"/>
                </a:lnTo>
                <a:lnTo>
                  <a:pt x="263651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131052" y="3127248"/>
            <a:ext cx="576580" cy="280670"/>
          </a:xfrm>
          <a:custGeom>
            <a:avLst/>
            <a:gdLst/>
            <a:ahLst/>
            <a:cxnLst/>
            <a:rect l="l" t="t" r="r" b="b"/>
            <a:pathLst>
              <a:path w="576579" h="280670">
                <a:moveTo>
                  <a:pt x="288036" y="0"/>
                </a:moveTo>
                <a:lnTo>
                  <a:pt x="221975" y="3701"/>
                </a:lnTo>
                <a:lnTo>
                  <a:pt x="161341" y="14244"/>
                </a:lnTo>
                <a:lnTo>
                  <a:pt x="107861" y="30791"/>
                </a:lnTo>
                <a:lnTo>
                  <a:pt x="63261" y="52500"/>
                </a:lnTo>
                <a:lnTo>
                  <a:pt x="29267" y="78532"/>
                </a:lnTo>
                <a:lnTo>
                  <a:pt x="0" y="140207"/>
                </a:lnTo>
                <a:lnTo>
                  <a:pt x="7604" y="172367"/>
                </a:lnTo>
                <a:lnTo>
                  <a:pt x="63261" y="227915"/>
                </a:lnTo>
                <a:lnTo>
                  <a:pt x="107861" y="249624"/>
                </a:lnTo>
                <a:lnTo>
                  <a:pt x="161341" y="266171"/>
                </a:lnTo>
                <a:lnTo>
                  <a:pt x="221975" y="276714"/>
                </a:lnTo>
                <a:lnTo>
                  <a:pt x="288036" y="280415"/>
                </a:lnTo>
                <a:lnTo>
                  <a:pt x="354096" y="276714"/>
                </a:lnTo>
                <a:lnTo>
                  <a:pt x="414730" y="266171"/>
                </a:lnTo>
                <a:lnTo>
                  <a:pt x="468210" y="249624"/>
                </a:lnTo>
                <a:lnTo>
                  <a:pt x="512810" y="227915"/>
                </a:lnTo>
                <a:lnTo>
                  <a:pt x="546804" y="201883"/>
                </a:lnTo>
                <a:lnTo>
                  <a:pt x="576072" y="140207"/>
                </a:lnTo>
                <a:lnTo>
                  <a:pt x="568467" y="108048"/>
                </a:lnTo>
                <a:lnTo>
                  <a:pt x="512810" y="52500"/>
                </a:lnTo>
                <a:lnTo>
                  <a:pt x="468210" y="30791"/>
                </a:lnTo>
                <a:lnTo>
                  <a:pt x="414730" y="14244"/>
                </a:lnTo>
                <a:lnTo>
                  <a:pt x="354096" y="3701"/>
                </a:lnTo>
                <a:lnTo>
                  <a:pt x="288036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792468" y="3127248"/>
            <a:ext cx="527685" cy="280670"/>
          </a:xfrm>
          <a:custGeom>
            <a:avLst/>
            <a:gdLst/>
            <a:ahLst/>
            <a:cxnLst/>
            <a:rect l="l" t="t" r="r" b="b"/>
            <a:pathLst>
              <a:path w="527684" h="280670">
                <a:moveTo>
                  <a:pt x="263651" y="0"/>
                </a:moveTo>
                <a:lnTo>
                  <a:pt x="203180" y="3701"/>
                </a:lnTo>
                <a:lnTo>
                  <a:pt x="147679" y="14244"/>
                </a:lnTo>
                <a:lnTo>
                  <a:pt x="98726" y="30791"/>
                </a:lnTo>
                <a:lnTo>
                  <a:pt x="57903" y="52500"/>
                </a:lnTo>
                <a:lnTo>
                  <a:pt x="26787" y="78532"/>
                </a:lnTo>
                <a:lnTo>
                  <a:pt x="0" y="140207"/>
                </a:lnTo>
                <a:lnTo>
                  <a:pt x="6960" y="172367"/>
                </a:lnTo>
                <a:lnTo>
                  <a:pt x="57903" y="227915"/>
                </a:lnTo>
                <a:lnTo>
                  <a:pt x="98726" y="249624"/>
                </a:lnTo>
                <a:lnTo>
                  <a:pt x="147679" y="266171"/>
                </a:lnTo>
                <a:lnTo>
                  <a:pt x="203180" y="276714"/>
                </a:lnTo>
                <a:lnTo>
                  <a:pt x="263651" y="280415"/>
                </a:lnTo>
                <a:lnTo>
                  <a:pt x="324123" y="276714"/>
                </a:lnTo>
                <a:lnTo>
                  <a:pt x="379624" y="266171"/>
                </a:lnTo>
                <a:lnTo>
                  <a:pt x="428577" y="249624"/>
                </a:lnTo>
                <a:lnTo>
                  <a:pt x="469400" y="227915"/>
                </a:lnTo>
                <a:lnTo>
                  <a:pt x="500516" y="201883"/>
                </a:lnTo>
                <a:lnTo>
                  <a:pt x="527303" y="140207"/>
                </a:lnTo>
                <a:lnTo>
                  <a:pt x="520343" y="108048"/>
                </a:lnTo>
                <a:lnTo>
                  <a:pt x="469400" y="52500"/>
                </a:lnTo>
                <a:lnTo>
                  <a:pt x="428577" y="30791"/>
                </a:lnTo>
                <a:lnTo>
                  <a:pt x="379624" y="14244"/>
                </a:lnTo>
                <a:lnTo>
                  <a:pt x="324123" y="3701"/>
                </a:lnTo>
                <a:lnTo>
                  <a:pt x="26365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5280786" y="2711958"/>
            <a:ext cx="6965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Spe</a:t>
            </a:r>
            <a:r>
              <a:rPr sz="1200" b="1" spc="-5" dirty="0">
                <a:latin typeface="Arial"/>
                <a:cs typeface="Arial"/>
              </a:rPr>
              <a:t>c</a:t>
            </a:r>
            <a:r>
              <a:rPr sz="1200" b="1" dirty="0">
                <a:latin typeface="Arial"/>
                <a:cs typeface="Arial"/>
              </a:rPr>
              <a:t>i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280786" y="3133471"/>
            <a:ext cx="711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Inorganic</a:t>
            </a:r>
            <a:endParaRPr sz="1200">
              <a:latin typeface="Arial"/>
              <a:cs typeface="Arial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6131052" y="3553967"/>
            <a:ext cx="576580" cy="280670"/>
          </a:xfrm>
          <a:custGeom>
            <a:avLst/>
            <a:gdLst/>
            <a:ahLst/>
            <a:cxnLst/>
            <a:rect l="l" t="t" r="r" b="b"/>
            <a:pathLst>
              <a:path w="576579" h="280670">
                <a:moveTo>
                  <a:pt x="288036" y="0"/>
                </a:moveTo>
                <a:lnTo>
                  <a:pt x="221975" y="3701"/>
                </a:lnTo>
                <a:lnTo>
                  <a:pt x="161341" y="14244"/>
                </a:lnTo>
                <a:lnTo>
                  <a:pt x="107861" y="30791"/>
                </a:lnTo>
                <a:lnTo>
                  <a:pt x="63261" y="52500"/>
                </a:lnTo>
                <a:lnTo>
                  <a:pt x="29267" y="78532"/>
                </a:lnTo>
                <a:lnTo>
                  <a:pt x="0" y="140208"/>
                </a:lnTo>
                <a:lnTo>
                  <a:pt x="7604" y="172367"/>
                </a:lnTo>
                <a:lnTo>
                  <a:pt x="63261" y="227915"/>
                </a:lnTo>
                <a:lnTo>
                  <a:pt x="107861" y="249624"/>
                </a:lnTo>
                <a:lnTo>
                  <a:pt x="161341" y="266171"/>
                </a:lnTo>
                <a:lnTo>
                  <a:pt x="221975" y="276714"/>
                </a:lnTo>
                <a:lnTo>
                  <a:pt x="288036" y="280416"/>
                </a:lnTo>
                <a:lnTo>
                  <a:pt x="354096" y="276714"/>
                </a:lnTo>
                <a:lnTo>
                  <a:pt x="414730" y="266171"/>
                </a:lnTo>
                <a:lnTo>
                  <a:pt x="468210" y="249624"/>
                </a:lnTo>
                <a:lnTo>
                  <a:pt x="512810" y="227915"/>
                </a:lnTo>
                <a:lnTo>
                  <a:pt x="546804" y="201883"/>
                </a:lnTo>
                <a:lnTo>
                  <a:pt x="576072" y="140208"/>
                </a:lnTo>
                <a:lnTo>
                  <a:pt x="568467" y="108048"/>
                </a:lnTo>
                <a:lnTo>
                  <a:pt x="512810" y="52500"/>
                </a:lnTo>
                <a:lnTo>
                  <a:pt x="468210" y="30791"/>
                </a:lnTo>
                <a:lnTo>
                  <a:pt x="414730" y="14244"/>
                </a:lnTo>
                <a:lnTo>
                  <a:pt x="354096" y="3701"/>
                </a:lnTo>
                <a:lnTo>
                  <a:pt x="288036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792468" y="3553967"/>
            <a:ext cx="527685" cy="280670"/>
          </a:xfrm>
          <a:custGeom>
            <a:avLst/>
            <a:gdLst/>
            <a:ahLst/>
            <a:cxnLst/>
            <a:rect l="l" t="t" r="r" b="b"/>
            <a:pathLst>
              <a:path w="527684" h="280670">
                <a:moveTo>
                  <a:pt x="263651" y="0"/>
                </a:moveTo>
                <a:lnTo>
                  <a:pt x="203180" y="3701"/>
                </a:lnTo>
                <a:lnTo>
                  <a:pt x="147679" y="14244"/>
                </a:lnTo>
                <a:lnTo>
                  <a:pt x="98726" y="30791"/>
                </a:lnTo>
                <a:lnTo>
                  <a:pt x="57903" y="52500"/>
                </a:lnTo>
                <a:lnTo>
                  <a:pt x="26787" y="78532"/>
                </a:lnTo>
                <a:lnTo>
                  <a:pt x="0" y="140208"/>
                </a:lnTo>
                <a:lnTo>
                  <a:pt x="6960" y="172367"/>
                </a:lnTo>
                <a:lnTo>
                  <a:pt x="57903" y="227915"/>
                </a:lnTo>
                <a:lnTo>
                  <a:pt x="98726" y="249624"/>
                </a:lnTo>
                <a:lnTo>
                  <a:pt x="147679" y="266171"/>
                </a:lnTo>
                <a:lnTo>
                  <a:pt x="203180" y="276714"/>
                </a:lnTo>
                <a:lnTo>
                  <a:pt x="263651" y="280416"/>
                </a:lnTo>
                <a:lnTo>
                  <a:pt x="324123" y="276714"/>
                </a:lnTo>
                <a:lnTo>
                  <a:pt x="379624" y="266171"/>
                </a:lnTo>
                <a:lnTo>
                  <a:pt x="428577" y="249624"/>
                </a:lnTo>
                <a:lnTo>
                  <a:pt x="469400" y="227915"/>
                </a:lnTo>
                <a:lnTo>
                  <a:pt x="500516" y="201883"/>
                </a:lnTo>
                <a:lnTo>
                  <a:pt x="527303" y="140208"/>
                </a:lnTo>
                <a:lnTo>
                  <a:pt x="520343" y="108048"/>
                </a:lnTo>
                <a:lnTo>
                  <a:pt x="469400" y="52500"/>
                </a:lnTo>
                <a:lnTo>
                  <a:pt x="428577" y="30791"/>
                </a:lnTo>
                <a:lnTo>
                  <a:pt x="379624" y="14244"/>
                </a:lnTo>
                <a:lnTo>
                  <a:pt x="324123" y="3701"/>
                </a:lnTo>
                <a:lnTo>
                  <a:pt x="263651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6134861" y="1914398"/>
            <a:ext cx="1195705" cy="188023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200" b="1" spc="-10" dirty="0">
                <a:latin typeface="Arial"/>
                <a:cs typeface="Arial"/>
              </a:rPr>
              <a:t>CAGR</a:t>
            </a:r>
            <a:r>
              <a:rPr sz="1200" spc="-10" dirty="0">
                <a:latin typeface="Arial MT"/>
                <a:cs typeface="Arial MT"/>
              </a:rPr>
              <a:t>,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Percent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  <a:tabLst>
                <a:tab pos="658495" algn="l"/>
              </a:tabLst>
            </a:pPr>
            <a:r>
              <a:rPr sz="1200" b="1" spc="-5" dirty="0">
                <a:latin typeface="Arial"/>
                <a:cs typeface="Arial"/>
              </a:rPr>
              <a:t>21-27	</a:t>
            </a:r>
            <a:r>
              <a:rPr sz="1200" b="1" dirty="0">
                <a:latin typeface="Arial"/>
                <a:cs typeface="Arial"/>
              </a:rPr>
              <a:t>27-40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Arial"/>
              <a:cs typeface="Arial"/>
            </a:endParaRPr>
          </a:p>
          <a:p>
            <a:pPr marL="93345">
              <a:lnSpc>
                <a:spcPct val="100000"/>
              </a:lnSpc>
              <a:tabLst>
                <a:tab pos="742950" algn="l"/>
              </a:tabLst>
            </a:pPr>
            <a:r>
              <a:rPr sz="1200" spc="-25" dirty="0">
                <a:latin typeface="Arial MT"/>
                <a:cs typeface="Arial MT"/>
              </a:rPr>
              <a:t>~11%	</a:t>
            </a:r>
            <a:r>
              <a:rPr sz="1200" dirty="0">
                <a:latin typeface="Arial MT"/>
                <a:cs typeface="Arial MT"/>
              </a:rPr>
              <a:t>7-9%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Arial MT"/>
              <a:cs typeface="Arial MT"/>
            </a:endParaRPr>
          </a:p>
          <a:p>
            <a:pPr marL="67310">
              <a:lnSpc>
                <a:spcPct val="100000"/>
              </a:lnSpc>
              <a:tabLst>
                <a:tab pos="742950" algn="l"/>
              </a:tabLst>
            </a:pPr>
            <a:r>
              <a:rPr sz="1200" spc="-5" dirty="0">
                <a:latin typeface="Arial MT"/>
                <a:cs typeface="Arial MT"/>
              </a:rPr>
              <a:t>~9.5%	</a:t>
            </a:r>
            <a:r>
              <a:rPr sz="1200" dirty="0">
                <a:latin typeface="Arial MT"/>
                <a:cs typeface="Arial MT"/>
              </a:rPr>
              <a:t>8-9%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 MT"/>
              <a:cs typeface="Arial MT"/>
            </a:endParaRPr>
          </a:p>
          <a:p>
            <a:pPr marL="27305">
              <a:lnSpc>
                <a:spcPct val="100000"/>
              </a:lnSpc>
            </a:pPr>
            <a:r>
              <a:rPr sz="1200" spc="-15" dirty="0">
                <a:latin typeface="Arial MT"/>
                <a:cs typeface="Arial MT"/>
              </a:rPr>
              <a:t>10-11%</a:t>
            </a:r>
            <a:r>
              <a:rPr sz="1200" spc="545" dirty="0">
                <a:latin typeface="Arial MT"/>
                <a:cs typeface="Arial MT"/>
              </a:rPr>
              <a:t> </a:t>
            </a:r>
            <a:r>
              <a:rPr sz="1200" spc="-15" dirty="0">
                <a:latin typeface="Arial MT"/>
                <a:cs typeface="Arial MT"/>
              </a:rPr>
              <a:t>10-11%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280786" y="3571494"/>
            <a:ext cx="6623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Petchem</a:t>
            </a:r>
            <a:endParaRPr sz="120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477000" y="1592580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35167" y="1359408"/>
            <a:ext cx="166370" cy="165100"/>
          </a:xfrm>
          <a:custGeom>
            <a:avLst/>
            <a:gdLst/>
            <a:ahLst/>
            <a:cxnLst/>
            <a:rect l="l" t="t" r="r" b="b"/>
            <a:pathLst>
              <a:path w="166370" h="165100">
                <a:moveTo>
                  <a:pt x="166115" y="0"/>
                </a:moveTo>
                <a:lnTo>
                  <a:pt x="0" y="0"/>
                </a:lnTo>
                <a:lnTo>
                  <a:pt x="0" y="164591"/>
                </a:lnTo>
                <a:lnTo>
                  <a:pt x="166115" y="164591"/>
                </a:lnTo>
                <a:lnTo>
                  <a:pt x="166115" y="0"/>
                </a:lnTo>
                <a:close/>
              </a:path>
            </a:pathLst>
          </a:custGeom>
          <a:solidFill>
            <a:srgbClr val="AAE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535167" y="1592580"/>
            <a:ext cx="166370" cy="165100"/>
          </a:xfrm>
          <a:custGeom>
            <a:avLst/>
            <a:gdLst/>
            <a:ahLst/>
            <a:cxnLst/>
            <a:rect l="l" t="t" r="r" b="b"/>
            <a:pathLst>
              <a:path w="166370" h="165100">
                <a:moveTo>
                  <a:pt x="166115" y="0"/>
                </a:moveTo>
                <a:lnTo>
                  <a:pt x="0" y="0"/>
                </a:lnTo>
                <a:lnTo>
                  <a:pt x="0" y="164591"/>
                </a:lnTo>
                <a:lnTo>
                  <a:pt x="166115" y="164591"/>
                </a:lnTo>
                <a:lnTo>
                  <a:pt x="166115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77000" y="1359408"/>
            <a:ext cx="165100" cy="165100"/>
          </a:xfrm>
          <a:custGeom>
            <a:avLst/>
            <a:gdLst/>
            <a:ahLst/>
            <a:cxnLst/>
            <a:rect l="l" t="t" r="r" b="b"/>
            <a:pathLst>
              <a:path w="165100" h="165100">
                <a:moveTo>
                  <a:pt x="164592" y="0"/>
                </a:moveTo>
                <a:lnTo>
                  <a:pt x="0" y="0"/>
                </a:lnTo>
                <a:lnTo>
                  <a:pt x="0" y="164591"/>
                </a:lnTo>
                <a:lnTo>
                  <a:pt x="164592" y="164591"/>
                </a:lnTo>
                <a:lnTo>
                  <a:pt x="164592" y="0"/>
                </a:lnTo>
                <a:close/>
              </a:path>
            </a:pathLst>
          </a:custGeom>
          <a:solidFill>
            <a:srgbClr val="F99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739510" y="1290470"/>
            <a:ext cx="654050" cy="49149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200" spc="-5" dirty="0">
                <a:latin typeface="Arial MT"/>
                <a:cs typeface="Arial MT"/>
              </a:rPr>
              <a:t>Specialty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200" dirty="0">
                <a:latin typeface="Arial MT"/>
                <a:cs typeface="Arial MT"/>
              </a:rPr>
              <a:t>Inor</a:t>
            </a:r>
            <a:r>
              <a:rPr sz="1200" spc="-10" dirty="0">
                <a:latin typeface="Arial MT"/>
                <a:cs typeface="Arial MT"/>
              </a:rPr>
              <a:t>g</a:t>
            </a:r>
            <a:r>
              <a:rPr sz="1200" dirty="0">
                <a:latin typeface="Arial MT"/>
                <a:cs typeface="Arial MT"/>
              </a:rPr>
              <a:t>a</a:t>
            </a:r>
            <a:r>
              <a:rPr sz="1200" spc="5" dirty="0">
                <a:latin typeface="Arial MT"/>
                <a:cs typeface="Arial MT"/>
              </a:rPr>
              <a:t>n</a:t>
            </a:r>
            <a:r>
              <a:rPr sz="1200" dirty="0">
                <a:latin typeface="Arial MT"/>
                <a:cs typeface="Arial MT"/>
              </a:rPr>
              <a:t>ic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655561" y="1290470"/>
            <a:ext cx="680085" cy="49149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latin typeface="Arial MT"/>
                <a:cs typeface="Arial MT"/>
              </a:rPr>
              <a:t>Petchem</a:t>
            </a:r>
            <a:endParaRPr sz="12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395"/>
              </a:spcBef>
            </a:pPr>
            <a:r>
              <a:rPr sz="1200" dirty="0">
                <a:latin typeface="Arial MT"/>
                <a:cs typeface="Arial MT"/>
              </a:rPr>
              <a:t>Others</a:t>
            </a:r>
            <a:r>
              <a:rPr sz="1200" baseline="24305" dirty="0">
                <a:latin typeface="Arial MT"/>
                <a:cs typeface="Arial MT"/>
              </a:rPr>
              <a:t>1</a:t>
            </a:r>
            <a:endParaRPr sz="1200" baseline="24305">
              <a:latin typeface="Arial MT"/>
              <a:cs typeface="Arial MT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209915" y="1951100"/>
            <a:ext cx="3474720" cy="1214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 MT"/>
                <a:cs typeface="Arial MT"/>
              </a:rPr>
              <a:t>India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chemicals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production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(incl.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15" dirty="0">
                <a:latin typeface="Arial MT"/>
                <a:cs typeface="Arial MT"/>
              </a:rPr>
              <a:t>specialty, </a:t>
            </a:r>
            <a:r>
              <a:rPr sz="1300" spc="-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inorganic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and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petchem)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is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estimated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be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10" dirty="0">
                <a:latin typeface="Arial"/>
                <a:cs typeface="Arial"/>
              </a:rPr>
              <a:t>160- </a:t>
            </a:r>
            <a:r>
              <a:rPr sz="1300" b="1" spc="-34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170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USD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Bn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by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2027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and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500-550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USD Bn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b="1" spc="-5" dirty="0">
                <a:latin typeface="Arial"/>
                <a:cs typeface="Arial"/>
              </a:rPr>
              <a:t>till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2040</a:t>
            </a:r>
            <a:r>
              <a:rPr sz="1300" b="1" spc="2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(basis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~10%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CAGR</a:t>
            </a:r>
            <a:r>
              <a:rPr sz="1300" spc="-10" dirty="0">
                <a:latin typeface="Arial MT"/>
                <a:cs typeface="Arial MT"/>
              </a:rPr>
              <a:t>)</a:t>
            </a:r>
            <a:r>
              <a:rPr sz="1300" spc="5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accounting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for</a:t>
            </a:r>
            <a:endParaRPr sz="1300">
              <a:latin typeface="Arial MT"/>
              <a:cs typeface="Arial MT"/>
            </a:endParaRPr>
          </a:p>
          <a:p>
            <a:pPr marL="12700" marR="26034">
              <a:lnSpc>
                <a:spcPct val="100000"/>
              </a:lnSpc>
            </a:pPr>
            <a:r>
              <a:rPr sz="1300" b="1" spc="-5" dirty="0">
                <a:latin typeface="Arial"/>
                <a:cs typeface="Arial"/>
              </a:rPr>
              <a:t>~3%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of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India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2040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GDP</a:t>
            </a:r>
            <a:r>
              <a:rPr sz="1300" b="1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(nominal)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~7%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of </a:t>
            </a:r>
            <a:r>
              <a:rPr sz="1300" b="1" spc="-345" dirty="0">
                <a:latin typeface="Arial"/>
                <a:cs typeface="Arial"/>
              </a:rPr>
              <a:t> </a:t>
            </a:r>
            <a:r>
              <a:rPr sz="1300" b="1" dirty="0">
                <a:latin typeface="Arial"/>
                <a:cs typeface="Arial"/>
              </a:rPr>
              <a:t>world</a:t>
            </a:r>
            <a:r>
              <a:rPr sz="1300" b="1" spc="-1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chemicals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market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2040</a:t>
            </a:r>
            <a:endParaRPr sz="1300">
              <a:latin typeface="Arial"/>
              <a:cs typeface="Arial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8209915" y="3325190"/>
            <a:ext cx="3435350" cy="1016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 MT"/>
                <a:cs typeface="Arial MT"/>
              </a:rPr>
              <a:t>India’s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chemical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production</a:t>
            </a:r>
            <a:r>
              <a:rPr sz="1300" spc="6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is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expected</a:t>
            </a:r>
            <a:r>
              <a:rPr sz="1300" spc="6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 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grow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with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CAGR of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20" dirty="0">
                <a:latin typeface="Arial"/>
                <a:cs typeface="Arial"/>
              </a:rPr>
              <a:t>9.5-11%</a:t>
            </a:r>
            <a:r>
              <a:rPr sz="1300" b="1" spc="3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for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next</a:t>
            </a:r>
            <a:r>
              <a:rPr sz="1300" b="1" spc="2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5 </a:t>
            </a:r>
            <a:r>
              <a:rPr sz="1300" b="1" spc="-15" dirty="0">
                <a:latin typeface="Arial"/>
                <a:cs typeface="Arial"/>
              </a:rPr>
              <a:t>years </a:t>
            </a:r>
            <a:r>
              <a:rPr sz="1300" b="1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(ref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: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Crisil,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Invest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India)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and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b="1" spc="-10" dirty="0">
                <a:latin typeface="Arial"/>
                <a:cs typeface="Arial"/>
              </a:rPr>
              <a:t>subsequently </a:t>
            </a:r>
            <a:r>
              <a:rPr sz="1300" b="1" spc="-5" dirty="0">
                <a:latin typeface="Arial"/>
                <a:cs typeface="Arial"/>
              </a:rPr>
              <a:t> grow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at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end-use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sector</a:t>
            </a:r>
            <a:r>
              <a:rPr sz="1300" b="1" spc="2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nominal</a:t>
            </a:r>
            <a:r>
              <a:rPr sz="1300" b="1" spc="35" dirty="0">
                <a:latin typeface="Arial"/>
                <a:cs typeface="Arial"/>
              </a:rPr>
              <a:t> </a:t>
            </a:r>
            <a:r>
              <a:rPr sz="1300" b="1" spc="-35" dirty="0">
                <a:latin typeface="Arial"/>
                <a:cs typeface="Arial"/>
              </a:rPr>
              <a:t>GVA</a:t>
            </a:r>
            <a:r>
              <a:rPr sz="1300" b="1" spc="-55" dirty="0">
                <a:latin typeface="Arial"/>
                <a:cs typeface="Arial"/>
              </a:rPr>
              <a:t> </a:t>
            </a:r>
            <a:r>
              <a:rPr sz="1300" b="1" spc="-15" dirty="0">
                <a:latin typeface="Arial"/>
                <a:cs typeface="Arial"/>
              </a:rPr>
              <a:t>CAGR </a:t>
            </a:r>
            <a:r>
              <a:rPr sz="1300" b="1" spc="-34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(weighted)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b/w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20" dirty="0">
                <a:latin typeface="Arial"/>
                <a:cs typeface="Arial"/>
              </a:rPr>
              <a:t>7-11%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from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2027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2040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209915" y="4526660"/>
            <a:ext cx="3365500" cy="161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 MT"/>
                <a:cs typeface="Arial MT"/>
              </a:rPr>
              <a:t>At this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rate,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India’s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specialty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production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would </a:t>
            </a:r>
            <a:r>
              <a:rPr sz="1300" spc="-3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need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grow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160-210</a:t>
            </a:r>
            <a:r>
              <a:rPr sz="1300" b="1" spc="2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USD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Bn</a:t>
            </a:r>
            <a:r>
              <a:rPr sz="1300" spc="-5" dirty="0">
                <a:latin typeface="Arial MT"/>
                <a:cs typeface="Arial MT"/>
              </a:rPr>
              <a:t>,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Inorganic 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production</a:t>
            </a:r>
            <a:r>
              <a:rPr sz="1300" spc="2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could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grow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"/>
                <a:cs typeface="Arial"/>
              </a:rPr>
              <a:t>45-55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USD Bn, 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spc="-10" dirty="0">
                <a:latin typeface="Arial MT"/>
                <a:cs typeface="Arial MT"/>
              </a:rPr>
              <a:t>petchem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production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could</a:t>
            </a:r>
            <a:r>
              <a:rPr sz="1300" spc="1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grow</a:t>
            </a:r>
            <a:r>
              <a:rPr sz="1300" spc="2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to</a:t>
            </a:r>
            <a:r>
              <a:rPr sz="1300" spc="5" dirty="0">
                <a:latin typeface="Arial MT"/>
                <a:cs typeface="Arial MT"/>
              </a:rPr>
              <a:t> </a:t>
            </a:r>
            <a:r>
              <a:rPr sz="1300" b="1" spc="-10" dirty="0">
                <a:latin typeface="Arial"/>
                <a:cs typeface="Arial"/>
              </a:rPr>
              <a:t>310-330 </a:t>
            </a:r>
            <a:r>
              <a:rPr sz="1300" b="1" spc="-5" dirty="0">
                <a:latin typeface="Arial"/>
                <a:cs typeface="Arial"/>
              </a:rPr>
              <a:t> USD</a:t>
            </a:r>
            <a:r>
              <a:rPr sz="1300" b="1" spc="-1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Bn</a:t>
            </a:r>
            <a:r>
              <a:rPr sz="1300" b="1" spc="5" dirty="0">
                <a:latin typeface="Arial"/>
                <a:cs typeface="Arial"/>
              </a:rPr>
              <a:t> </a:t>
            </a:r>
            <a:r>
              <a:rPr sz="1300" spc="-10" dirty="0">
                <a:latin typeface="Arial MT"/>
                <a:cs typeface="Arial MT"/>
              </a:rPr>
              <a:t>accounting</a:t>
            </a:r>
            <a:r>
              <a:rPr sz="1300" spc="45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for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b="1" spc="-15" dirty="0">
                <a:latin typeface="Arial"/>
                <a:cs typeface="Arial"/>
              </a:rPr>
              <a:t>~30%,</a:t>
            </a:r>
            <a:r>
              <a:rPr sz="1300" b="1" spc="4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~10%</a:t>
            </a:r>
            <a:r>
              <a:rPr sz="1300" b="1" spc="1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and</a:t>
            </a:r>
            <a:endParaRPr sz="1300">
              <a:latin typeface="Arial"/>
              <a:cs typeface="Arial"/>
            </a:endParaRPr>
          </a:p>
          <a:p>
            <a:pPr marL="12700" marR="281305">
              <a:lnSpc>
                <a:spcPct val="100000"/>
              </a:lnSpc>
            </a:pPr>
            <a:r>
              <a:rPr sz="1300" b="1" spc="-5" dirty="0">
                <a:latin typeface="Arial"/>
                <a:cs typeface="Arial"/>
              </a:rPr>
              <a:t>~60%</a:t>
            </a:r>
            <a:r>
              <a:rPr sz="1300" b="1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India</a:t>
            </a:r>
            <a:r>
              <a:rPr sz="1300" b="1" spc="25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chemical</a:t>
            </a:r>
            <a:r>
              <a:rPr sz="1300" b="1" spc="30" dirty="0">
                <a:latin typeface="Arial"/>
                <a:cs typeface="Arial"/>
              </a:rPr>
              <a:t> </a:t>
            </a:r>
            <a:r>
              <a:rPr sz="1300" b="1" spc="-5" dirty="0">
                <a:latin typeface="Arial"/>
                <a:cs typeface="Arial"/>
              </a:rPr>
              <a:t>production</a:t>
            </a:r>
            <a:r>
              <a:rPr sz="1300" b="1" spc="55" dirty="0">
                <a:latin typeface="Arial"/>
                <a:cs typeface="Arial"/>
              </a:rPr>
              <a:t> </a:t>
            </a:r>
            <a:r>
              <a:rPr sz="1300" spc="-5" dirty="0">
                <a:latin typeface="Arial MT"/>
                <a:cs typeface="Arial MT"/>
              </a:rPr>
              <a:t>(excl. </a:t>
            </a:r>
            <a:r>
              <a:rPr sz="130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fertilizers,</a:t>
            </a:r>
            <a:r>
              <a:rPr sz="1300" spc="4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pharma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and</a:t>
            </a:r>
            <a:r>
              <a:rPr sz="1300" spc="10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personal</a:t>
            </a:r>
            <a:r>
              <a:rPr sz="1300" spc="35" dirty="0">
                <a:latin typeface="Arial MT"/>
                <a:cs typeface="Arial MT"/>
              </a:rPr>
              <a:t> </a:t>
            </a:r>
            <a:r>
              <a:rPr sz="1300" spc="-10" dirty="0">
                <a:latin typeface="Arial MT"/>
                <a:cs typeface="Arial MT"/>
              </a:rPr>
              <a:t>care</a:t>
            </a:r>
            <a:r>
              <a:rPr sz="1300" spc="3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end- </a:t>
            </a:r>
            <a:r>
              <a:rPr sz="1300" spc="-350" dirty="0">
                <a:latin typeface="Arial MT"/>
                <a:cs typeface="Arial MT"/>
              </a:rPr>
              <a:t> </a:t>
            </a:r>
            <a:r>
              <a:rPr sz="1300" spc="-5" dirty="0">
                <a:latin typeface="Arial MT"/>
                <a:cs typeface="Arial MT"/>
              </a:rPr>
              <a:t>products)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415925" y="1487424"/>
            <a:ext cx="4914900" cy="172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0"/>
              </a:lnSpc>
            </a:pPr>
            <a:r>
              <a:rPr sz="1200" spc="-5" dirty="0">
                <a:latin typeface="Arial MT"/>
                <a:cs typeface="Arial MT"/>
              </a:rPr>
              <a:t>2027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 2040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projections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 </a:t>
            </a:r>
            <a:r>
              <a:rPr sz="1200" spc="-5" dirty="0">
                <a:latin typeface="Arial MT"/>
                <a:cs typeface="Arial MT"/>
              </a:rPr>
              <a:t>exports,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imports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production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have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only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15925" y="1670304"/>
            <a:ext cx="3196590" cy="172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0"/>
              </a:lnSpc>
            </a:pPr>
            <a:r>
              <a:rPr sz="1200" spc="-5" dirty="0">
                <a:latin typeface="Arial MT"/>
                <a:cs typeface="Arial MT"/>
              </a:rPr>
              <a:t>been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done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for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specialty,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inorganic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petchem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788402" y="1114805"/>
            <a:ext cx="0" cy="4994910"/>
          </a:xfrm>
          <a:custGeom>
            <a:avLst/>
            <a:gdLst/>
            <a:ahLst/>
            <a:cxnLst/>
            <a:rect l="l" t="t" r="r" b="b"/>
            <a:pathLst>
              <a:path h="4994910">
                <a:moveTo>
                  <a:pt x="0" y="0"/>
                </a:moveTo>
                <a:lnTo>
                  <a:pt x="0" y="499442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6" name="object 8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87" name="object 8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  <p:sp>
        <p:nvSpPr>
          <p:cNvPr id="88" name="object 88"/>
          <p:cNvSpPr txBox="1"/>
          <p:nvPr/>
        </p:nvSpPr>
        <p:spPr>
          <a:xfrm>
            <a:off x="341782" y="6222898"/>
            <a:ext cx="1078928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1775" marR="5080" indent="-21971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r>
              <a:rPr sz="800" spc="-5" dirty="0">
                <a:latin typeface="Arial MT"/>
                <a:cs typeface="Arial MT"/>
              </a:rPr>
              <a:t>1.		</a:t>
            </a:r>
            <a:r>
              <a:rPr sz="800" dirty="0">
                <a:latin typeface="Arial MT"/>
                <a:cs typeface="Arial MT"/>
              </a:rPr>
              <a:t>Assuming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no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trade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deficit.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Includes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fertilizers,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pharma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products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(vaccines,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injectables,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OSDs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e.g.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Meloxicam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capsules,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Poliomyelistis</a:t>
            </a:r>
            <a:r>
              <a:rPr sz="800" spc="-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vaccine,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Atazanvir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tablets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medical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devices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(e.g.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medical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impregnated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wadding,</a:t>
            </a:r>
            <a:r>
              <a:rPr sz="800" spc="5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gauze, </a:t>
            </a:r>
            <a:r>
              <a:rPr sz="80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bandages,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dressings,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surgical</a:t>
            </a:r>
            <a:r>
              <a:rPr sz="800" spc="-5" dirty="0">
                <a:latin typeface="Arial MT"/>
                <a:cs typeface="Arial MT"/>
              </a:rPr>
              <a:t> gut</a:t>
            </a:r>
            <a:r>
              <a:rPr sz="800" spc="3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string</a:t>
            </a:r>
            <a:r>
              <a:rPr sz="800" spc="-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 </a:t>
            </a:r>
            <a:r>
              <a:rPr sz="800" spc="-5" dirty="0">
                <a:latin typeface="Arial MT"/>
                <a:cs typeface="Arial MT"/>
              </a:rPr>
              <a:t>as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the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industry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division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21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NIC.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Also </a:t>
            </a:r>
            <a:r>
              <a:rPr sz="800" spc="-5" dirty="0">
                <a:latin typeface="Arial MT"/>
                <a:cs typeface="Arial MT"/>
              </a:rPr>
              <a:t>includes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personal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care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consumer</a:t>
            </a:r>
            <a:r>
              <a:rPr sz="800" spc="-20" dirty="0">
                <a:latin typeface="Arial MT"/>
                <a:cs typeface="Arial MT"/>
              </a:rPr>
              <a:t> </a:t>
            </a:r>
            <a:r>
              <a:rPr sz="800" spc="5" dirty="0">
                <a:latin typeface="Arial MT"/>
                <a:cs typeface="Arial MT"/>
              </a:rPr>
              <a:t>products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(e.g.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Shampoo,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hair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oil,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toothpastes,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soaps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detergent</a:t>
            </a:r>
            <a:r>
              <a:rPr sz="800" spc="4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etc.) </a:t>
            </a:r>
            <a:r>
              <a:rPr sz="800" spc="-5" dirty="0">
                <a:latin typeface="Arial MT"/>
                <a:cs typeface="Arial MT"/>
              </a:rPr>
              <a:t>as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per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the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Industry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division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of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NIC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660009" y="5579529"/>
            <a:ext cx="1563370" cy="172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200" dirty="0">
                <a:latin typeface="Arial MT"/>
                <a:cs typeface="Arial MT"/>
              </a:rPr>
              <a:t>Includes</a:t>
            </a:r>
            <a:r>
              <a:rPr sz="1200" spc="-6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only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specialty,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5660009" y="5762409"/>
            <a:ext cx="1563370" cy="172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30"/>
              </a:lnSpc>
            </a:pPr>
            <a:r>
              <a:rPr sz="1200" spc="-5" dirty="0">
                <a:latin typeface="Arial MT"/>
                <a:cs typeface="Arial MT"/>
              </a:rPr>
              <a:t>inorganic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and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petchem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5184647" y="5745479"/>
            <a:ext cx="351155" cy="76200"/>
          </a:xfrm>
          <a:custGeom>
            <a:avLst/>
            <a:gdLst/>
            <a:ahLst/>
            <a:cxnLst/>
            <a:rect l="l" t="t" r="r" b="b"/>
            <a:pathLst>
              <a:path w="351154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351154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351154" h="76200">
                <a:moveTo>
                  <a:pt x="351154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351154" y="44450"/>
                </a:lnTo>
                <a:lnTo>
                  <a:pt x="35115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1725402" y="6460127"/>
            <a:ext cx="14795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8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95427" y="6534627"/>
            <a:ext cx="8667115" cy="13970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5" dirty="0">
                <a:latin typeface="Arial MT"/>
                <a:cs typeface="Arial MT"/>
              </a:rPr>
              <a:t>Source: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MoCPC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report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(Chemical</a:t>
            </a:r>
            <a:r>
              <a:rPr sz="800" spc="-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&amp;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Statistics</a:t>
            </a:r>
            <a:r>
              <a:rPr sz="800" spc="-5" dirty="0">
                <a:latin typeface="Arial MT"/>
                <a:cs typeface="Arial MT"/>
              </a:rPr>
              <a:t> at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a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Glance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–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2021),</a:t>
            </a:r>
            <a:r>
              <a:rPr sz="800" spc="3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Invest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India,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“India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Petrochemicals</a:t>
            </a:r>
            <a:r>
              <a:rPr sz="800" spc="-1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Scenario</a:t>
            </a:r>
            <a:r>
              <a:rPr sz="800" spc="2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2040”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by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EIL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and</a:t>
            </a:r>
            <a:r>
              <a:rPr sz="800" spc="2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IOCL,</a:t>
            </a:r>
            <a:r>
              <a:rPr sz="800" spc="1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IHS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Markit, </a:t>
            </a:r>
            <a:r>
              <a:rPr sz="800" dirty="0">
                <a:latin typeface="Arial MT"/>
                <a:cs typeface="Arial MT"/>
              </a:rPr>
              <a:t>UN</a:t>
            </a:r>
            <a:r>
              <a:rPr sz="800" spc="10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Comtrade,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dirty="0">
                <a:latin typeface="Arial MT"/>
                <a:cs typeface="Arial MT"/>
              </a:rPr>
              <a:t>Press</a:t>
            </a:r>
            <a:r>
              <a:rPr sz="800" spc="5" dirty="0">
                <a:latin typeface="Arial MT"/>
                <a:cs typeface="Arial MT"/>
              </a:rPr>
              <a:t> </a:t>
            </a:r>
            <a:r>
              <a:rPr sz="800" spc="-5" dirty="0">
                <a:latin typeface="Arial MT"/>
                <a:cs typeface="Arial MT"/>
              </a:rPr>
              <a:t>search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427" y="398145"/>
            <a:ext cx="9732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libri Light"/>
                <a:cs typeface="Calibri Light"/>
              </a:rPr>
              <a:t>Government</a:t>
            </a:r>
            <a:r>
              <a:rPr sz="2400" dirty="0">
                <a:latin typeface="Calibri Light"/>
                <a:cs typeface="Calibri Light"/>
              </a:rPr>
              <a:t> support</a:t>
            </a:r>
            <a:r>
              <a:rPr sz="2400" spc="-15" dirty="0">
                <a:latin typeface="Calibri Light"/>
                <a:cs typeface="Calibri Light"/>
              </a:rPr>
              <a:t> across</a:t>
            </a:r>
            <a:r>
              <a:rPr sz="2400" spc="5" dirty="0">
                <a:latin typeface="Calibri Light"/>
                <a:cs typeface="Calibri Light"/>
              </a:rPr>
              <a:t> </a:t>
            </a:r>
            <a:r>
              <a:rPr sz="2400" spc="-10" dirty="0">
                <a:latin typeface="Calibri Light"/>
                <a:cs typeface="Calibri Light"/>
              </a:rPr>
              <a:t>seven</a:t>
            </a:r>
            <a:r>
              <a:rPr sz="2400" spc="-15" dirty="0">
                <a:latin typeface="Calibri Light"/>
                <a:cs typeface="Calibri Light"/>
              </a:rPr>
              <a:t> </a:t>
            </a:r>
            <a:r>
              <a:rPr sz="2400" spc="-10" dirty="0">
                <a:latin typeface="Calibri Light"/>
                <a:cs typeface="Calibri Light"/>
              </a:rPr>
              <a:t>enablers</a:t>
            </a:r>
            <a:r>
              <a:rPr sz="2400" spc="5" dirty="0">
                <a:latin typeface="Calibri Light"/>
                <a:cs typeface="Calibri Light"/>
              </a:rPr>
              <a:t> </a:t>
            </a:r>
            <a:r>
              <a:rPr sz="2400" spc="-10" dirty="0">
                <a:latin typeface="Calibri Light"/>
                <a:cs typeface="Calibri Light"/>
              </a:rPr>
              <a:t>could</a:t>
            </a:r>
            <a:r>
              <a:rPr sz="2400" spc="-5" dirty="0">
                <a:latin typeface="Calibri Light"/>
                <a:cs typeface="Calibri Light"/>
              </a:rPr>
              <a:t> </a:t>
            </a:r>
            <a:r>
              <a:rPr sz="2400" dirty="0">
                <a:latin typeface="Calibri Light"/>
                <a:cs typeface="Calibri Light"/>
              </a:rPr>
              <a:t>help</a:t>
            </a:r>
            <a:r>
              <a:rPr sz="2400" spc="5" dirty="0">
                <a:latin typeface="Calibri Light"/>
                <a:cs typeface="Calibri Light"/>
              </a:rPr>
              <a:t> </a:t>
            </a:r>
            <a:r>
              <a:rPr sz="2400" spc="-10" dirty="0">
                <a:latin typeface="Calibri Light"/>
                <a:cs typeface="Calibri Light"/>
              </a:rPr>
              <a:t>achieve</a:t>
            </a:r>
            <a:r>
              <a:rPr sz="2400" spc="-15" dirty="0">
                <a:latin typeface="Calibri Light"/>
                <a:cs typeface="Calibri Light"/>
              </a:rPr>
              <a:t> </a:t>
            </a:r>
            <a:r>
              <a:rPr sz="2400" spc="-5" dirty="0">
                <a:latin typeface="Calibri Light"/>
                <a:cs typeface="Calibri Light"/>
              </a:rPr>
              <a:t>2040 </a:t>
            </a:r>
            <a:r>
              <a:rPr sz="2400" spc="-10" dirty="0">
                <a:latin typeface="Calibri Light"/>
                <a:cs typeface="Calibri Light"/>
              </a:rPr>
              <a:t>aspirations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3919" y="2803982"/>
            <a:ext cx="15113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Infrastructure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488947" y="1443227"/>
            <a:ext cx="1298575" cy="1260475"/>
            <a:chOff x="1488947" y="1443227"/>
            <a:chExt cx="1298575" cy="1260475"/>
          </a:xfrm>
        </p:grpSpPr>
        <p:sp>
          <p:nvSpPr>
            <p:cNvPr id="5" name="object 5"/>
            <p:cNvSpPr/>
            <p:nvPr/>
          </p:nvSpPr>
          <p:spPr>
            <a:xfrm>
              <a:off x="1488947" y="1443227"/>
              <a:ext cx="1298575" cy="1260475"/>
            </a:xfrm>
            <a:custGeom>
              <a:avLst/>
              <a:gdLst/>
              <a:ahLst/>
              <a:cxnLst/>
              <a:rect l="l" t="t" r="r" b="b"/>
              <a:pathLst>
                <a:path w="1298575" h="1260475">
                  <a:moveTo>
                    <a:pt x="649224" y="0"/>
                  </a:moveTo>
                  <a:lnTo>
                    <a:pt x="600776" y="1728"/>
                  </a:lnTo>
                  <a:lnTo>
                    <a:pt x="553294" y="6833"/>
                  </a:lnTo>
                  <a:lnTo>
                    <a:pt x="506904" y="15193"/>
                  </a:lnTo>
                  <a:lnTo>
                    <a:pt x="461732" y="26685"/>
                  </a:lnTo>
                  <a:lnTo>
                    <a:pt x="417903" y="41187"/>
                  </a:lnTo>
                  <a:lnTo>
                    <a:pt x="375542" y="58578"/>
                  </a:lnTo>
                  <a:lnTo>
                    <a:pt x="334776" y="78736"/>
                  </a:lnTo>
                  <a:lnTo>
                    <a:pt x="295730" y="101538"/>
                  </a:lnTo>
                  <a:lnTo>
                    <a:pt x="258529" y="126863"/>
                  </a:lnTo>
                  <a:lnTo>
                    <a:pt x="223299" y="154589"/>
                  </a:lnTo>
                  <a:lnTo>
                    <a:pt x="190166" y="184594"/>
                  </a:lnTo>
                  <a:lnTo>
                    <a:pt x="159255" y="216756"/>
                  </a:lnTo>
                  <a:lnTo>
                    <a:pt x="130692" y="250952"/>
                  </a:lnTo>
                  <a:lnTo>
                    <a:pt x="104602" y="287062"/>
                  </a:lnTo>
                  <a:lnTo>
                    <a:pt x="81112" y="324962"/>
                  </a:lnTo>
                  <a:lnTo>
                    <a:pt x="60346" y="364532"/>
                  </a:lnTo>
                  <a:lnTo>
                    <a:pt x="42430" y="405649"/>
                  </a:lnTo>
                  <a:lnTo>
                    <a:pt x="27490" y="448191"/>
                  </a:lnTo>
                  <a:lnTo>
                    <a:pt x="15651" y="492037"/>
                  </a:lnTo>
                  <a:lnTo>
                    <a:pt x="7040" y="537064"/>
                  </a:lnTo>
                  <a:lnTo>
                    <a:pt x="1780" y="583150"/>
                  </a:lnTo>
                  <a:lnTo>
                    <a:pt x="0" y="630174"/>
                  </a:lnTo>
                  <a:lnTo>
                    <a:pt x="1780" y="677197"/>
                  </a:lnTo>
                  <a:lnTo>
                    <a:pt x="7040" y="723283"/>
                  </a:lnTo>
                  <a:lnTo>
                    <a:pt x="15651" y="768310"/>
                  </a:lnTo>
                  <a:lnTo>
                    <a:pt x="27490" y="812156"/>
                  </a:lnTo>
                  <a:lnTo>
                    <a:pt x="42430" y="854698"/>
                  </a:lnTo>
                  <a:lnTo>
                    <a:pt x="60346" y="895815"/>
                  </a:lnTo>
                  <a:lnTo>
                    <a:pt x="81112" y="935385"/>
                  </a:lnTo>
                  <a:lnTo>
                    <a:pt x="104602" y="973285"/>
                  </a:lnTo>
                  <a:lnTo>
                    <a:pt x="130692" y="1009395"/>
                  </a:lnTo>
                  <a:lnTo>
                    <a:pt x="159255" y="1043591"/>
                  </a:lnTo>
                  <a:lnTo>
                    <a:pt x="190166" y="1075753"/>
                  </a:lnTo>
                  <a:lnTo>
                    <a:pt x="223299" y="1105758"/>
                  </a:lnTo>
                  <a:lnTo>
                    <a:pt x="258529" y="1133484"/>
                  </a:lnTo>
                  <a:lnTo>
                    <a:pt x="295730" y="1158809"/>
                  </a:lnTo>
                  <a:lnTo>
                    <a:pt x="334776" y="1181611"/>
                  </a:lnTo>
                  <a:lnTo>
                    <a:pt x="375542" y="1201769"/>
                  </a:lnTo>
                  <a:lnTo>
                    <a:pt x="417903" y="1219160"/>
                  </a:lnTo>
                  <a:lnTo>
                    <a:pt x="461732" y="1233662"/>
                  </a:lnTo>
                  <a:lnTo>
                    <a:pt x="506904" y="1245154"/>
                  </a:lnTo>
                  <a:lnTo>
                    <a:pt x="553294" y="1253514"/>
                  </a:lnTo>
                  <a:lnTo>
                    <a:pt x="600776" y="1258619"/>
                  </a:lnTo>
                  <a:lnTo>
                    <a:pt x="649224" y="1260348"/>
                  </a:lnTo>
                  <a:lnTo>
                    <a:pt x="697671" y="1258619"/>
                  </a:lnTo>
                  <a:lnTo>
                    <a:pt x="745153" y="1253514"/>
                  </a:lnTo>
                  <a:lnTo>
                    <a:pt x="791543" y="1245154"/>
                  </a:lnTo>
                  <a:lnTo>
                    <a:pt x="836715" y="1233662"/>
                  </a:lnTo>
                  <a:lnTo>
                    <a:pt x="880544" y="1219160"/>
                  </a:lnTo>
                  <a:lnTo>
                    <a:pt x="922905" y="1201769"/>
                  </a:lnTo>
                  <a:lnTo>
                    <a:pt x="963671" y="1181611"/>
                  </a:lnTo>
                  <a:lnTo>
                    <a:pt x="1002717" y="1158809"/>
                  </a:lnTo>
                  <a:lnTo>
                    <a:pt x="1039918" y="1133484"/>
                  </a:lnTo>
                  <a:lnTo>
                    <a:pt x="1075148" y="1105758"/>
                  </a:lnTo>
                  <a:lnTo>
                    <a:pt x="1108281" y="1075753"/>
                  </a:lnTo>
                  <a:lnTo>
                    <a:pt x="1139192" y="1043591"/>
                  </a:lnTo>
                  <a:lnTo>
                    <a:pt x="1167755" y="1009395"/>
                  </a:lnTo>
                  <a:lnTo>
                    <a:pt x="1193845" y="973285"/>
                  </a:lnTo>
                  <a:lnTo>
                    <a:pt x="1217335" y="935385"/>
                  </a:lnTo>
                  <a:lnTo>
                    <a:pt x="1238101" y="895815"/>
                  </a:lnTo>
                  <a:lnTo>
                    <a:pt x="1256017" y="854698"/>
                  </a:lnTo>
                  <a:lnTo>
                    <a:pt x="1270957" y="812156"/>
                  </a:lnTo>
                  <a:lnTo>
                    <a:pt x="1282796" y="768310"/>
                  </a:lnTo>
                  <a:lnTo>
                    <a:pt x="1291407" y="723283"/>
                  </a:lnTo>
                  <a:lnTo>
                    <a:pt x="1296667" y="677197"/>
                  </a:lnTo>
                  <a:lnTo>
                    <a:pt x="1298448" y="630174"/>
                  </a:lnTo>
                  <a:lnTo>
                    <a:pt x="1296667" y="583150"/>
                  </a:lnTo>
                  <a:lnTo>
                    <a:pt x="1291407" y="537064"/>
                  </a:lnTo>
                  <a:lnTo>
                    <a:pt x="1282796" y="492037"/>
                  </a:lnTo>
                  <a:lnTo>
                    <a:pt x="1270957" y="448191"/>
                  </a:lnTo>
                  <a:lnTo>
                    <a:pt x="1256017" y="405649"/>
                  </a:lnTo>
                  <a:lnTo>
                    <a:pt x="1238101" y="364532"/>
                  </a:lnTo>
                  <a:lnTo>
                    <a:pt x="1217335" y="324962"/>
                  </a:lnTo>
                  <a:lnTo>
                    <a:pt x="1193845" y="287062"/>
                  </a:lnTo>
                  <a:lnTo>
                    <a:pt x="1167755" y="250952"/>
                  </a:lnTo>
                  <a:lnTo>
                    <a:pt x="1139192" y="216756"/>
                  </a:lnTo>
                  <a:lnTo>
                    <a:pt x="1108281" y="184594"/>
                  </a:lnTo>
                  <a:lnTo>
                    <a:pt x="1075148" y="154589"/>
                  </a:lnTo>
                  <a:lnTo>
                    <a:pt x="1039918" y="126863"/>
                  </a:lnTo>
                  <a:lnTo>
                    <a:pt x="1002717" y="101538"/>
                  </a:lnTo>
                  <a:lnTo>
                    <a:pt x="963671" y="78736"/>
                  </a:lnTo>
                  <a:lnTo>
                    <a:pt x="922905" y="58578"/>
                  </a:lnTo>
                  <a:lnTo>
                    <a:pt x="880544" y="41187"/>
                  </a:lnTo>
                  <a:lnTo>
                    <a:pt x="836715" y="26685"/>
                  </a:lnTo>
                  <a:lnTo>
                    <a:pt x="791543" y="15193"/>
                  </a:lnTo>
                  <a:lnTo>
                    <a:pt x="745153" y="6833"/>
                  </a:lnTo>
                  <a:lnTo>
                    <a:pt x="697671" y="1728"/>
                  </a:lnTo>
                  <a:lnTo>
                    <a:pt x="64922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1075" y="1697736"/>
              <a:ext cx="774192" cy="75133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615945" y="5222494"/>
            <a:ext cx="11436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Safety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&amp;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Standards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5748" y="3860291"/>
            <a:ext cx="1260475" cy="1260475"/>
            <a:chOff x="2555748" y="3860291"/>
            <a:chExt cx="1260475" cy="1260475"/>
          </a:xfrm>
        </p:grpSpPr>
        <p:sp>
          <p:nvSpPr>
            <p:cNvPr id="9" name="object 9"/>
            <p:cNvSpPr/>
            <p:nvPr/>
          </p:nvSpPr>
          <p:spPr>
            <a:xfrm>
              <a:off x="2555748" y="3860291"/>
              <a:ext cx="1260475" cy="1260475"/>
            </a:xfrm>
            <a:custGeom>
              <a:avLst/>
              <a:gdLst/>
              <a:ahLst/>
              <a:cxnLst/>
              <a:rect l="l" t="t" r="r" b="b"/>
              <a:pathLst>
                <a:path w="1260475" h="1260475">
                  <a:moveTo>
                    <a:pt x="630174" y="0"/>
                  </a:moveTo>
                  <a:lnTo>
                    <a:pt x="583150" y="1728"/>
                  </a:lnTo>
                  <a:lnTo>
                    <a:pt x="537064" y="6833"/>
                  </a:lnTo>
                  <a:lnTo>
                    <a:pt x="492037" y="15193"/>
                  </a:lnTo>
                  <a:lnTo>
                    <a:pt x="448191" y="26685"/>
                  </a:lnTo>
                  <a:lnTo>
                    <a:pt x="405649" y="41187"/>
                  </a:lnTo>
                  <a:lnTo>
                    <a:pt x="364532" y="58578"/>
                  </a:lnTo>
                  <a:lnTo>
                    <a:pt x="324962" y="78736"/>
                  </a:lnTo>
                  <a:lnTo>
                    <a:pt x="287062" y="101538"/>
                  </a:lnTo>
                  <a:lnTo>
                    <a:pt x="250952" y="126863"/>
                  </a:lnTo>
                  <a:lnTo>
                    <a:pt x="216756" y="154589"/>
                  </a:lnTo>
                  <a:lnTo>
                    <a:pt x="184594" y="184594"/>
                  </a:lnTo>
                  <a:lnTo>
                    <a:pt x="154589" y="216756"/>
                  </a:lnTo>
                  <a:lnTo>
                    <a:pt x="126863" y="250952"/>
                  </a:lnTo>
                  <a:lnTo>
                    <a:pt x="101538" y="287062"/>
                  </a:lnTo>
                  <a:lnTo>
                    <a:pt x="78736" y="324962"/>
                  </a:lnTo>
                  <a:lnTo>
                    <a:pt x="58578" y="364532"/>
                  </a:lnTo>
                  <a:lnTo>
                    <a:pt x="41187" y="405649"/>
                  </a:lnTo>
                  <a:lnTo>
                    <a:pt x="26685" y="448191"/>
                  </a:lnTo>
                  <a:lnTo>
                    <a:pt x="15193" y="492037"/>
                  </a:lnTo>
                  <a:lnTo>
                    <a:pt x="6833" y="537064"/>
                  </a:lnTo>
                  <a:lnTo>
                    <a:pt x="1728" y="583150"/>
                  </a:lnTo>
                  <a:lnTo>
                    <a:pt x="0" y="630173"/>
                  </a:lnTo>
                  <a:lnTo>
                    <a:pt x="1728" y="677197"/>
                  </a:lnTo>
                  <a:lnTo>
                    <a:pt x="6833" y="723283"/>
                  </a:lnTo>
                  <a:lnTo>
                    <a:pt x="15193" y="768310"/>
                  </a:lnTo>
                  <a:lnTo>
                    <a:pt x="26685" y="812156"/>
                  </a:lnTo>
                  <a:lnTo>
                    <a:pt x="41187" y="854698"/>
                  </a:lnTo>
                  <a:lnTo>
                    <a:pt x="58578" y="895815"/>
                  </a:lnTo>
                  <a:lnTo>
                    <a:pt x="78736" y="935385"/>
                  </a:lnTo>
                  <a:lnTo>
                    <a:pt x="101538" y="973285"/>
                  </a:lnTo>
                  <a:lnTo>
                    <a:pt x="126863" y="1009395"/>
                  </a:lnTo>
                  <a:lnTo>
                    <a:pt x="154589" y="1043591"/>
                  </a:lnTo>
                  <a:lnTo>
                    <a:pt x="184594" y="1075753"/>
                  </a:lnTo>
                  <a:lnTo>
                    <a:pt x="216756" y="1105758"/>
                  </a:lnTo>
                  <a:lnTo>
                    <a:pt x="250952" y="1133484"/>
                  </a:lnTo>
                  <a:lnTo>
                    <a:pt x="287062" y="1158809"/>
                  </a:lnTo>
                  <a:lnTo>
                    <a:pt x="324962" y="1181611"/>
                  </a:lnTo>
                  <a:lnTo>
                    <a:pt x="364532" y="1201769"/>
                  </a:lnTo>
                  <a:lnTo>
                    <a:pt x="405649" y="1219160"/>
                  </a:lnTo>
                  <a:lnTo>
                    <a:pt x="448191" y="1233662"/>
                  </a:lnTo>
                  <a:lnTo>
                    <a:pt x="492037" y="1245154"/>
                  </a:lnTo>
                  <a:lnTo>
                    <a:pt x="537064" y="1253514"/>
                  </a:lnTo>
                  <a:lnTo>
                    <a:pt x="583150" y="1258619"/>
                  </a:lnTo>
                  <a:lnTo>
                    <a:pt x="630174" y="1260347"/>
                  </a:lnTo>
                  <a:lnTo>
                    <a:pt x="677197" y="1258619"/>
                  </a:lnTo>
                  <a:lnTo>
                    <a:pt x="723283" y="1253514"/>
                  </a:lnTo>
                  <a:lnTo>
                    <a:pt x="768310" y="1245154"/>
                  </a:lnTo>
                  <a:lnTo>
                    <a:pt x="812156" y="1233662"/>
                  </a:lnTo>
                  <a:lnTo>
                    <a:pt x="854698" y="1219160"/>
                  </a:lnTo>
                  <a:lnTo>
                    <a:pt x="895815" y="1201769"/>
                  </a:lnTo>
                  <a:lnTo>
                    <a:pt x="935385" y="1181611"/>
                  </a:lnTo>
                  <a:lnTo>
                    <a:pt x="973285" y="1158809"/>
                  </a:lnTo>
                  <a:lnTo>
                    <a:pt x="1009395" y="1133484"/>
                  </a:lnTo>
                  <a:lnTo>
                    <a:pt x="1043591" y="1105758"/>
                  </a:lnTo>
                  <a:lnTo>
                    <a:pt x="1075753" y="1075753"/>
                  </a:lnTo>
                  <a:lnTo>
                    <a:pt x="1105758" y="1043591"/>
                  </a:lnTo>
                  <a:lnTo>
                    <a:pt x="1133484" y="1009395"/>
                  </a:lnTo>
                  <a:lnTo>
                    <a:pt x="1158809" y="973285"/>
                  </a:lnTo>
                  <a:lnTo>
                    <a:pt x="1181611" y="935385"/>
                  </a:lnTo>
                  <a:lnTo>
                    <a:pt x="1201769" y="895815"/>
                  </a:lnTo>
                  <a:lnTo>
                    <a:pt x="1219160" y="854698"/>
                  </a:lnTo>
                  <a:lnTo>
                    <a:pt x="1233662" y="812156"/>
                  </a:lnTo>
                  <a:lnTo>
                    <a:pt x="1245154" y="768310"/>
                  </a:lnTo>
                  <a:lnTo>
                    <a:pt x="1253514" y="723283"/>
                  </a:lnTo>
                  <a:lnTo>
                    <a:pt x="1258619" y="677197"/>
                  </a:lnTo>
                  <a:lnTo>
                    <a:pt x="1260348" y="630173"/>
                  </a:lnTo>
                  <a:lnTo>
                    <a:pt x="1258619" y="583150"/>
                  </a:lnTo>
                  <a:lnTo>
                    <a:pt x="1253514" y="537064"/>
                  </a:lnTo>
                  <a:lnTo>
                    <a:pt x="1245154" y="492037"/>
                  </a:lnTo>
                  <a:lnTo>
                    <a:pt x="1233662" y="448191"/>
                  </a:lnTo>
                  <a:lnTo>
                    <a:pt x="1219160" y="405649"/>
                  </a:lnTo>
                  <a:lnTo>
                    <a:pt x="1201769" y="364532"/>
                  </a:lnTo>
                  <a:lnTo>
                    <a:pt x="1181611" y="324962"/>
                  </a:lnTo>
                  <a:lnTo>
                    <a:pt x="1158809" y="287062"/>
                  </a:lnTo>
                  <a:lnTo>
                    <a:pt x="1133484" y="250952"/>
                  </a:lnTo>
                  <a:lnTo>
                    <a:pt x="1105758" y="216756"/>
                  </a:lnTo>
                  <a:lnTo>
                    <a:pt x="1075753" y="184594"/>
                  </a:lnTo>
                  <a:lnTo>
                    <a:pt x="1043591" y="154589"/>
                  </a:lnTo>
                  <a:lnTo>
                    <a:pt x="1009395" y="126863"/>
                  </a:lnTo>
                  <a:lnTo>
                    <a:pt x="973285" y="101538"/>
                  </a:lnTo>
                  <a:lnTo>
                    <a:pt x="935385" y="78736"/>
                  </a:lnTo>
                  <a:lnTo>
                    <a:pt x="895815" y="58578"/>
                  </a:lnTo>
                  <a:lnTo>
                    <a:pt x="854698" y="41187"/>
                  </a:lnTo>
                  <a:lnTo>
                    <a:pt x="812156" y="26685"/>
                  </a:lnTo>
                  <a:lnTo>
                    <a:pt x="768310" y="15193"/>
                  </a:lnTo>
                  <a:lnTo>
                    <a:pt x="723283" y="6833"/>
                  </a:lnTo>
                  <a:lnTo>
                    <a:pt x="677197" y="1728"/>
                  </a:lnTo>
                  <a:lnTo>
                    <a:pt x="63017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0256" y="4114799"/>
              <a:ext cx="751332" cy="752856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873244" y="5192395"/>
            <a:ext cx="1512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Sust</a:t>
            </a:r>
            <a:r>
              <a:rPr sz="1800" b="1" spc="-1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5" dirty="0">
                <a:latin typeface="Arial"/>
                <a:cs typeface="Arial"/>
              </a:rPr>
              <a:t>n</a:t>
            </a:r>
            <a:r>
              <a:rPr sz="1800" b="1" dirty="0">
                <a:latin typeface="Arial"/>
                <a:cs typeface="Arial"/>
              </a:rPr>
              <a:t>abi</a:t>
            </a:r>
            <a:r>
              <a:rPr sz="1800" b="1" spc="5" dirty="0">
                <a:latin typeface="Arial"/>
                <a:cs typeface="Arial"/>
              </a:rPr>
              <a:t>l</a:t>
            </a:r>
            <a:r>
              <a:rPr sz="1800" b="1" dirty="0">
                <a:latin typeface="Arial"/>
                <a:cs typeface="Arial"/>
              </a:rPr>
              <a:t>ity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998720" y="3831335"/>
            <a:ext cx="1259205" cy="1260475"/>
            <a:chOff x="4998720" y="3831335"/>
            <a:chExt cx="1259205" cy="1260475"/>
          </a:xfrm>
        </p:grpSpPr>
        <p:sp>
          <p:nvSpPr>
            <p:cNvPr id="13" name="object 13"/>
            <p:cNvSpPr/>
            <p:nvPr/>
          </p:nvSpPr>
          <p:spPr>
            <a:xfrm>
              <a:off x="4998720" y="3831335"/>
              <a:ext cx="1259205" cy="1260475"/>
            </a:xfrm>
            <a:custGeom>
              <a:avLst/>
              <a:gdLst/>
              <a:ahLst/>
              <a:cxnLst/>
              <a:rect l="l" t="t" r="r" b="b"/>
              <a:pathLst>
                <a:path w="1259204" h="1260475">
                  <a:moveTo>
                    <a:pt x="629412" y="0"/>
                  </a:moveTo>
                  <a:lnTo>
                    <a:pt x="582440" y="1728"/>
                  </a:lnTo>
                  <a:lnTo>
                    <a:pt x="536405" y="6833"/>
                  </a:lnTo>
                  <a:lnTo>
                    <a:pt x="491430" y="15193"/>
                  </a:lnTo>
                  <a:lnTo>
                    <a:pt x="447635" y="26685"/>
                  </a:lnTo>
                  <a:lnTo>
                    <a:pt x="405142" y="41187"/>
                  </a:lnTo>
                  <a:lnTo>
                    <a:pt x="364074" y="58578"/>
                  </a:lnTo>
                  <a:lnTo>
                    <a:pt x="324552" y="78736"/>
                  </a:lnTo>
                  <a:lnTo>
                    <a:pt x="286697" y="101538"/>
                  </a:lnTo>
                  <a:lnTo>
                    <a:pt x="250632" y="126863"/>
                  </a:lnTo>
                  <a:lnTo>
                    <a:pt x="216477" y="154589"/>
                  </a:lnTo>
                  <a:lnTo>
                    <a:pt x="184356" y="184594"/>
                  </a:lnTo>
                  <a:lnTo>
                    <a:pt x="154389" y="216756"/>
                  </a:lnTo>
                  <a:lnTo>
                    <a:pt x="126698" y="250952"/>
                  </a:lnTo>
                  <a:lnTo>
                    <a:pt x="101406" y="287062"/>
                  </a:lnTo>
                  <a:lnTo>
                    <a:pt x="78633" y="324962"/>
                  </a:lnTo>
                  <a:lnTo>
                    <a:pt x="58501" y="364532"/>
                  </a:lnTo>
                  <a:lnTo>
                    <a:pt x="41133" y="405649"/>
                  </a:lnTo>
                  <a:lnTo>
                    <a:pt x="26649" y="448191"/>
                  </a:lnTo>
                  <a:lnTo>
                    <a:pt x="15173" y="492037"/>
                  </a:lnTo>
                  <a:lnTo>
                    <a:pt x="6824" y="537064"/>
                  </a:lnTo>
                  <a:lnTo>
                    <a:pt x="1726" y="583150"/>
                  </a:lnTo>
                  <a:lnTo>
                    <a:pt x="0" y="630174"/>
                  </a:lnTo>
                  <a:lnTo>
                    <a:pt x="1726" y="677197"/>
                  </a:lnTo>
                  <a:lnTo>
                    <a:pt x="6824" y="723283"/>
                  </a:lnTo>
                  <a:lnTo>
                    <a:pt x="15173" y="768310"/>
                  </a:lnTo>
                  <a:lnTo>
                    <a:pt x="26649" y="812156"/>
                  </a:lnTo>
                  <a:lnTo>
                    <a:pt x="41133" y="854698"/>
                  </a:lnTo>
                  <a:lnTo>
                    <a:pt x="58501" y="895815"/>
                  </a:lnTo>
                  <a:lnTo>
                    <a:pt x="78633" y="935385"/>
                  </a:lnTo>
                  <a:lnTo>
                    <a:pt x="101406" y="973285"/>
                  </a:lnTo>
                  <a:lnTo>
                    <a:pt x="126698" y="1009395"/>
                  </a:lnTo>
                  <a:lnTo>
                    <a:pt x="154389" y="1043591"/>
                  </a:lnTo>
                  <a:lnTo>
                    <a:pt x="184356" y="1075753"/>
                  </a:lnTo>
                  <a:lnTo>
                    <a:pt x="216477" y="1105758"/>
                  </a:lnTo>
                  <a:lnTo>
                    <a:pt x="250632" y="1133484"/>
                  </a:lnTo>
                  <a:lnTo>
                    <a:pt x="286697" y="1158809"/>
                  </a:lnTo>
                  <a:lnTo>
                    <a:pt x="324552" y="1181611"/>
                  </a:lnTo>
                  <a:lnTo>
                    <a:pt x="364074" y="1201769"/>
                  </a:lnTo>
                  <a:lnTo>
                    <a:pt x="405142" y="1219160"/>
                  </a:lnTo>
                  <a:lnTo>
                    <a:pt x="447635" y="1233662"/>
                  </a:lnTo>
                  <a:lnTo>
                    <a:pt x="491430" y="1245154"/>
                  </a:lnTo>
                  <a:lnTo>
                    <a:pt x="536405" y="1253514"/>
                  </a:lnTo>
                  <a:lnTo>
                    <a:pt x="582440" y="1258619"/>
                  </a:lnTo>
                  <a:lnTo>
                    <a:pt x="629412" y="1260347"/>
                  </a:lnTo>
                  <a:lnTo>
                    <a:pt x="676383" y="1258619"/>
                  </a:lnTo>
                  <a:lnTo>
                    <a:pt x="722418" y="1253514"/>
                  </a:lnTo>
                  <a:lnTo>
                    <a:pt x="767393" y="1245154"/>
                  </a:lnTo>
                  <a:lnTo>
                    <a:pt x="811188" y="1233662"/>
                  </a:lnTo>
                  <a:lnTo>
                    <a:pt x="853681" y="1219160"/>
                  </a:lnTo>
                  <a:lnTo>
                    <a:pt x="894749" y="1201769"/>
                  </a:lnTo>
                  <a:lnTo>
                    <a:pt x="934271" y="1181611"/>
                  </a:lnTo>
                  <a:lnTo>
                    <a:pt x="972126" y="1158809"/>
                  </a:lnTo>
                  <a:lnTo>
                    <a:pt x="1008191" y="1133484"/>
                  </a:lnTo>
                  <a:lnTo>
                    <a:pt x="1042346" y="1105758"/>
                  </a:lnTo>
                  <a:lnTo>
                    <a:pt x="1074467" y="1075753"/>
                  </a:lnTo>
                  <a:lnTo>
                    <a:pt x="1104434" y="1043591"/>
                  </a:lnTo>
                  <a:lnTo>
                    <a:pt x="1132125" y="1009395"/>
                  </a:lnTo>
                  <a:lnTo>
                    <a:pt x="1157417" y="973285"/>
                  </a:lnTo>
                  <a:lnTo>
                    <a:pt x="1180190" y="935385"/>
                  </a:lnTo>
                  <a:lnTo>
                    <a:pt x="1200322" y="895815"/>
                  </a:lnTo>
                  <a:lnTo>
                    <a:pt x="1217690" y="854698"/>
                  </a:lnTo>
                  <a:lnTo>
                    <a:pt x="1232174" y="812156"/>
                  </a:lnTo>
                  <a:lnTo>
                    <a:pt x="1243650" y="768310"/>
                  </a:lnTo>
                  <a:lnTo>
                    <a:pt x="1251999" y="723283"/>
                  </a:lnTo>
                  <a:lnTo>
                    <a:pt x="1257097" y="677197"/>
                  </a:lnTo>
                  <a:lnTo>
                    <a:pt x="1258824" y="630174"/>
                  </a:lnTo>
                  <a:lnTo>
                    <a:pt x="1257097" y="583150"/>
                  </a:lnTo>
                  <a:lnTo>
                    <a:pt x="1251999" y="537064"/>
                  </a:lnTo>
                  <a:lnTo>
                    <a:pt x="1243650" y="492037"/>
                  </a:lnTo>
                  <a:lnTo>
                    <a:pt x="1232174" y="448191"/>
                  </a:lnTo>
                  <a:lnTo>
                    <a:pt x="1217690" y="405649"/>
                  </a:lnTo>
                  <a:lnTo>
                    <a:pt x="1200322" y="364532"/>
                  </a:lnTo>
                  <a:lnTo>
                    <a:pt x="1180190" y="324962"/>
                  </a:lnTo>
                  <a:lnTo>
                    <a:pt x="1157417" y="287062"/>
                  </a:lnTo>
                  <a:lnTo>
                    <a:pt x="1132125" y="250952"/>
                  </a:lnTo>
                  <a:lnTo>
                    <a:pt x="1104434" y="216756"/>
                  </a:lnTo>
                  <a:lnTo>
                    <a:pt x="1074467" y="184594"/>
                  </a:lnTo>
                  <a:lnTo>
                    <a:pt x="1042346" y="154589"/>
                  </a:lnTo>
                  <a:lnTo>
                    <a:pt x="1008191" y="126863"/>
                  </a:lnTo>
                  <a:lnTo>
                    <a:pt x="972126" y="101538"/>
                  </a:lnTo>
                  <a:lnTo>
                    <a:pt x="934271" y="78736"/>
                  </a:lnTo>
                  <a:lnTo>
                    <a:pt x="894749" y="58578"/>
                  </a:lnTo>
                  <a:lnTo>
                    <a:pt x="853681" y="41187"/>
                  </a:lnTo>
                  <a:lnTo>
                    <a:pt x="811188" y="26685"/>
                  </a:lnTo>
                  <a:lnTo>
                    <a:pt x="767393" y="15193"/>
                  </a:lnTo>
                  <a:lnTo>
                    <a:pt x="722418" y="6833"/>
                  </a:lnTo>
                  <a:lnTo>
                    <a:pt x="676383" y="1728"/>
                  </a:lnTo>
                  <a:lnTo>
                    <a:pt x="62941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51704" y="4084319"/>
              <a:ext cx="754379" cy="752856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7361681" y="5222494"/>
            <a:ext cx="14211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Feedstock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Management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441692" y="3860291"/>
            <a:ext cx="1259205" cy="1260475"/>
            <a:chOff x="7441692" y="3860291"/>
            <a:chExt cx="1259205" cy="1260475"/>
          </a:xfrm>
        </p:grpSpPr>
        <p:sp>
          <p:nvSpPr>
            <p:cNvPr id="17" name="object 17"/>
            <p:cNvSpPr/>
            <p:nvPr/>
          </p:nvSpPr>
          <p:spPr>
            <a:xfrm>
              <a:off x="7441692" y="3860291"/>
              <a:ext cx="1259205" cy="1260475"/>
            </a:xfrm>
            <a:custGeom>
              <a:avLst/>
              <a:gdLst/>
              <a:ahLst/>
              <a:cxnLst/>
              <a:rect l="l" t="t" r="r" b="b"/>
              <a:pathLst>
                <a:path w="1259204" h="1260475">
                  <a:moveTo>
                    <a:pt x="629411" y="0"/>
                  </a:moveTo>
                  <a:lnTo>
                    <a:pt x="582440" y="1728"/>
                  </a:lnTo>
                  <a:lnTo>
                    <a:pt x="536405" y="6833"/>
                  </a:lnTo>
                  <a:lnTo>
                    <a:pt x="491430" y="15193"/>
                  </a:lnTo>
                  <a:lnTo>
                    <a:pt x="447635" y="26685"/>
                  </a:lnTo>
                  <a:lnTo>
                    <a:pt x="405142" y="41187"/>
                  </a:lnTo>
                  <a:lnTo>
                    <a:pt x="364074" y="58578"/>
                  </a:lnTo>
                  <a:lnTo>
                    <a:pt x="324552" y="78736"/>
                  </a:lnTo>
                  <a:lnTo>
                    <a:pt x="286697" y="101538"/>
                  </a:lnTo>
                  <a:lnTo>
                    <a:pt x="250632" y="126863"/>
                  </a:lnTo>
                  <a:lnTo>
                    <a:pt x="216477" y="154589"/>
                  </a:lnTo>
                  <a:lnTo>
                    <a:pt x="184356" y="184594"/>
                  </a:lnTo>
                  <a:lnTo>
                    <a:pt x="154389" y="216756"/>
                  </a:lnTo>
                  <a:lnTo>
                    <a:pt x="126698" y="250952"/>
                  </a:lnTo>
                  <a:lnTo>
                    <a:pt x="101406" y="287062"/>
                  </a:lnTo>
                  <a:lnTo>
                    <a:pt x="78633" y="324962"/>
                  </a:lnTo>
                  <a:lnTo>
                    <a:pt x="58501" y="364532"/>
                  </a:lnTo>
                  <a:lnTo>
                    <a:pt x="41133" y="405649"/>
                  </a:lnTo>
                  <a:lnTo>
                    <a:pt x="26649" y="448191"/>
                  </a:lnTo>
                  <a:lnTo>
                    <a:pt x="15173" y="492037"/>
                  </a:lnTo>
                  <a:lnTo>
                    <a:pt x="6824" y="537064"/>
                  </a:lnTo>
                  <a:lnTo>
                    <a:pt x="1726" y="583150"/>
                  </a:lnTo>
                  <a:lnTo>
                    <a:pt x="0" y="630173"/>
                  </a:lnTo>
                  <a:lnTo>
                    <a:pt x="1726" y="677197"/>
                  </a:lnTo>
                  <a:lnTo>
                    <a:pt x="6824" y="723283"/>
                  </a:lnTo>
                  <a:lnTo>
                    <a:pt x="15173" y="768310"/>
                  </a:lnTo>
                  <a:lnTo>
                    <a:pt x="26649" y="812156"/>
                  </a:lnTo>
                  <a:lnTo>
                    <a:pt x="41133" y="854698"/>
                  </a:lnTo>
                  <a:lnTo>
                    <a:pt x="58501" y="895815"/>
                  </a:lnTo>
                  <a:lnTo>
                    <a:pt x="78633" y="935385"/>
                  </a:lnTo>
                  <a:lnTo>
                    <a:pt x="101406" y="973285"/>
                  </a:lnTo>
                  <a:lnTo>
                    <a:pt x="126698" y="1009395"/>
                  </a:lnTo>
                  <a:lnTo>
                    <a:pt x="154389" y="1043591"/>
                  </a:lnTo>
                  <a:lnTo>
                    <a:pt x="184356" y="1075753"/>
                  </a:lnTo>
                  <a:lnTo>
                    <a:pt x="216477" y="1105758"/>
                  </a:lnTo>
                  <a:lnTo>
                    <a:pt x="250632" y="1133484"/>
                  </a:lnTo>
                  <a:lnTo>
                    <a:pt x="286697" y="1158809"/>
                  </a:lnTo>
                  <a:lnTo>
                    <a:pt x="324552" y="1181611"/>
                  </a:lnTo>
                  <a:lnTo>
                    <a:pt x="364074" y="1201769"/>
                  </a:lnTo>
                  <a:lnTo>
                    <a:pt x="405142" y="1219160"/>
                  </a:lnTo>
                  <a:lnTo>
                    <a:pt x="447635" y="1233662"/>
                  </a:lnTo>
                  <a:lnTo>
                    <a:pt x="491430" y="1245154"/>
                  </a:lnTo>
                  <a:lnTo>
                    <a:pt x="536405" y="1253514"/>
                  </a:lnTo>
                  <a:lnTo>
                    <a:pt x="582440" y="1258619"/>
                  </a:lnTo>
                  <a:lnTo>
                    <a:pt x="629411" y="1260347"/>
                  </a:lnTo>
                  <a:lnTo>
                    <a:pt x="676383" y="1258619"/>
                  </a:lnTo>
                  <a:lnTo>
                    <a:pt x="722418" y="1253514"/>
                  </a:lnTo>
                  <a:lnTo>
                    <a:pt x="767393" y="1245154"/>
                  </a:lnTo>
                  <a:lnTo>
                    <a:pt x="811188" y="1233662"/>
                  </a:lnTo>
                  <a:lnTo>
                    <a:pt x="853681" y="1219160"/>
                  </a:lnTo>
                  <a:lnTo>
                    <a:pt x="894749" y="1201769"/>
                  </a:lnTo>
                  <a:lnTo>
                    <a:pt x="934271" y="1181611"/>
                  </a:lnTo>
                  <a:lnTo>
                    <a:pt x="972126" y="1158809"/>
                  </a:lnTo>
                  <a:lnTo>
                    <a:pt x="1008191" y="1133484"/>
                  </a:lnTo>
                  <a:lnTo>
                    <a:pt x="1042346" y="1105758"/>
                  </a:lnTo>
                  <a:lnTo>
                    <a:pt x="1074467" y="1075753"/>
                  </a:lnTo>
                  <a:lnTo>
                    <a:pt x="1104434" y="1043591"/>
                  </a:lnTo>
                  <a:lnTo>
                    <a:pt x="1132125" y="1009395"/>
                  </a:lnTo>
                  <a:lnTo>
                    <a:pt x="1157417" y="973285"/>
                  </a:lnTo>
                  <a:lnTo>
                    <a:pt x="1180190" y="935385"/>
                  </a:lnTo>
                  <a:lnTo>
                    <a:pt x="1200322" y="895815"/>
                  </a:lnTo>
                  <a:lnTo>
                    <a:pt x="1217690" y="854698"/>
                  </a:lnTo>
                  <a:lnTo>
                    <a:pt x="1232174" y="812156"/>
                  </a:lnTo>
                  <a:lnTo>
                    <a:pt x="1243650" y="768310"/>
                  </a:lnTo>
                  <a:lnTo>
                    <a:pt x="1251999" y="723283"/>
                  </a:lnTo>
                  <a:lnTo>
                    <a:pt x="1257097" y="677197"/>
                  </a:lnTo>
                  <a:lnTo>
                    <a:pt x="1258824" y="630173"/>
                  </a:lnTo>
                  <a:lnTo>
                    <a:pt x="1257097" y="583150"/>
                  </a:lnTo>
                  <a:lnTo>
                    <a:pt x="1251999" y="537064"/>
                  </a:lnTo>
                  <a:lnTo>
                    <a:pt x="1243650" y="492037"/>
                  </a:lnTo>
                  <a:lnTo>
                    <a:pt x="1232174" y="448191"/>
                  </a:lnTo>
                  <a:lnTo>
                    <a:pt x="1217690" y="405649"/>
                  </a:lnTo>
                  <a:lnTo>
                    <a:pt x="1200322" y="364532"/>
                  </a:lnTo>
                  <a:lnTo>
                    <a:pt x="1180190" y="324962"/>
                  </a:lnTo>
                  <a:lnTo>
                    <a:pt x="1157417" y="287062"/>
                  </a:lnTo>
                  <a:lnTo>
                    <a:pt x="1132125" y="250952"/>
                  </a:lnTo>
                  <a:lnTo>
                    <a:pt x="1104434" y="216756"/>
                  </a:lnTo>
                  <a:lnTo>
                    <a:pt x="1074467" y="184594"/>
                  </a:lnTo>
                  <a:lnTo>
                    <a:pt x="1042346" y="154589"/>
                  </a:lnTo>
                  <a:lnTo>
                    <a:pt x="1008191" y="126863"/>
                  </a:lnTo>
                  <a:lnTo>
                    <a:pt x="972126" y="101538"/>
                  </a:lnTo>
                  <a:lnTo>
                    <a:pt x="934271" y="78736"/>
                  </a:lnTo>
                  <a:lnTo>
                    <a:pt x="894749" y="58578"/>
                  </a:lnTo>
                  <a:lnTo>
                    <a:pt x="853681" y="41187"/>
                  </a:lnTo>
                  <a:lnTo>
                    <a:pt x="811188" y="26685"/>
                  </a:lnTo>
                  <a:lnTo>
                    <a:pt x="767393" y="15193"/>
                  </a:lnTo>
                  <a:lnTo>
                    <a:pt x="722418" y="6833"/>
                  </a:lnTo>
                  <a:lnTo>
                    <a:pt x="676383" y="1728"/>
                  </a:lnTo>
                  <a:lnTo>
                    <a:pt x="629411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94676" y="4114799"/>
              <a:ext cx="754379" cy="752856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6116828" y="2807589"/>
            <a:ext cx="1498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826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Regulations, </a:t>
            </a:r>
            <a:r>
              <a:rPr sz="1800" b="1" spc="-490" dirty="0">
                <a:latin typeface="Arial"/>
                <a:cs typeface="Arial"/>
              </a:rPr>
              <a:t> </a:t>
            </a:r>
            <a:r>
              <a:rPr sz="1800" b="1" spc="-30" dirty="0">
                <a:latin typeface="Arial"/>
                <a:cs typeface="Arial"/>
              </a:rPr>
              <a:t>Taxes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&amp;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FTAs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6236208" y="1446275"/>
            <a:ext cx="1260475" cy="1260475"/>
            <a:chOff x="6236208" y="1446275"/>
            <a:chExt cx="1260475" cy="1260475"/>
          </a:xfrm>
        </p:grpSpPr>
        <p:sp>
          <p:nvSpPr>
            <p:cNvPr id="21" name="object 21"/>
            <p:cNvSpPr/>
            <p:nvPr/>
          </p:nvSpPr>
          <p:spPr>
            <a:xfrm>
              <a:off x="6236208" y="1446275"/>
              <a:ext cx="1260475" cy="1260475"/>
            </a:xfrm>
            <a:custGeom>
              <a:avLst/>
              <a:gdLst/>
              <a:ahLst/>
              <a:cxnLst/>
              <a:rect l="l" t="t" r="r" b="b"/>
              <a:pathLst>
                <a:path w="1260475" h="1260475">
                  <a:moveTo>
                    <a:pt x="630173" y="0"/>
                  </a:moveTo>
                  <a:lnTo>
                    <a:pt x="583150" y="1728"/>
                  </a:lnTo>
                  <a:lnTo>
                    <a:pt x="537064" y="6833"/>
                  </a:lnTo>
                  <a:lnTo>
                    <a:pt x="492037" y="15193"/>
                  </a:lnTo>
                  <a:lnTo>
                    <a:pt x="448191" y="26685"/>
                  </a:lnTo>
                  <a:lnTo>
                    <a:pt x="405649" y="41187"/>
                  </a:lnTo>
                  <a:lnTo>
                    <a:pt x="364532" y="58578"/>
                  </a:lnTo>
                  <a:lnTo>
                    <a:pt x="324962" y="78736"/>
                  </a:lnTo>
                  <a:lnTo>
                    <a:pt x="287062" y="101538"/>
                  </a:lnTo>
                  <a:lnTo>
                    <a:pt x="250952" y="126863"/>
                  </a:lnTo>
                  <a:lnTo>
                    <a:pt x="216756" y="154589"/>
                  </a:lnTo>
                  <a:lnTo>
                    <a:pt x="184594" y="184594"/>
                  </a:lnTo>
                  <a:lnTo>
                    <a:pt x="154589" y="216756"/>
                  </a:lnTo>
                  <a:lnTo>
                    <a:pt x="126863" y="250952"/>
                  </a:lnTo>
                  <a:lnTo>
                    <a:pt x="101538" y="287062"/>
                  </a:lnTo>
                  <a:lnTo>
                    <a:pt x="78736" y="324962"/>
                  </a:lnTo>
                  <a:lnTo>
                    <a:pt x="58578" y="364532"/>
                  </a:lnTo>
                  <a:lnTo>
                    <a:pt x="41187" y="405649"/>
                  </a:lnTo>
                  <a:lnTo>
                    <a:pt x="26685" y="448191"/>
                  </a:lnTo>
                  <a:lnTo>
                    <a:pt x="15193" y="492037"/>
                  </a:lnTo>
                  <a:lnTo>
                    <a:pt x="6833" y="537064"/>
                  </a:lnTo>
                  <a:lnTo>
                    <a:pt x="1728" y="583150"/>
                  </a:lnTo>
                  <a:lnTo>
                    <a:pt x="0" y="630174"/>
                  </a:lnTo>
                  <a:lnTo>
                    <a:pt x="1728" y="677197"/>
                  </a:lnTo>
                  <a:lnTo>
                    <a:pt x="6833" y="723283"/>
                  </a:lnTo>
                  <a:lnTo>
                    <a:pt x="15193" y="768310"/>
                  </a:lnTo>
                  <a:lnTo>
                    <a:pt x="26685" y="812156"/>
                  </a:lnTo>
                  <a:lnTo>
                    <a:pt x="41187" y="854698"/>
                  </a:lnTo>
                  <a:lnTo>
                    <a:pt x="58578" y="895815"/>
                  </a:lnTo>
                  <a:lnTo>
                    <a:pt x="78736" y="935385"/>
                  </a:lnTo>
                  <a:lnTo>
                    <a:pt x="101538" y="973285"/>
                  </a:lnTo>
                  <a:lnTo>
                    <a:pt x="126863" y="1009395"/>
                  </a:lnTo>
                  <a:lnTo>
                    <a:pt x="154589" y="1043591"/>
                  </a:lnTo>
                  <a:lnTo>
                    <a:pt x="184594" y="1075753"/>
                  </a:lnTo>
                  <a:lnTo>
                    <a:pt x="216756" y="1105758"/>
                  </a:lnTo>
                  <a:lnTo>
                    <a:pt x="250952" y="1133484"/>
                  </a:lnTo>
                  <a:lnTo>
                    <a:pt x="287062" y="1158809"/>
                  </a:lnTo>
                  <a:lnTo>
                    <a:pt x="324962" y="1181611"/>
                  </a:lnTo>
                  <a:lnTo>
                    <a:pt x="364532" y="1201769"/>
                  </a:lnTo>
                  <a:lnTo>
                    <a:pt x="405649" y="1219160"/>
                  </a:lnTo>
                  <a:lnTo>
                    <a:pt x="448191" y="1233662"/>
                  </a:lnTo>
                  <a:lnTo>
                    <a:pt x="492037" y="1245154"/>
                  </a:lnTo>
                  <a:lnTo>
                    <a:pt x="537064" y="1253514"/>
                  </a:lnTo>
                  <a:lnTo>
                    <a:pt x="583150" y="1258619"/>
                  </a:lnTo>
                  <a:lnTo>
                    <a:pt x="630173" y="1260348"/>
                  </a:lnTo>
                  <a:lnTo>
                    <a:pt x="677197" y="1258619"/>
                  </a:lnTo>
                  <a:lnTo>
                    <a:pt x="723283" y="1253514"/>
                  </a:lnTo>
                  <a:lnTo>
                    <a:pt x="768310" y="1245154"/>
                  </a:lnTo>
                  <a:lnTo>
                    <a:pt x="812156" y="1233662"/>
                  </a:lnTo>
                  <a:lnTo>
                    <a:pt x="854698" y="1219160"/>
                  </a:lnTo>
                  <a:lnTo>
                    <a:pt x="895815" y="1201769"/>
                  </a:lnTo>
                  <a:lnTo>
                    <a:pt x="935385" y="1181611"/>
                  </a:lnTo>
                  <a:lnTo>
                    <a:pt x="973285" y="1158809"/>
                  </a:lnTo>
                  <a:lnTo>
                    <a:pt x="1009395" y="1133484"/>
                  </a:lnTo>
                  <a:lnTo>
                    <a:pt x="1043591" y="1105758"/>
                  </a:lnTo>
                  <a:lnTo>
                    <a:pt x="1075753" y="1075753"/>
                  </a:lnTo>
                  <a:lnTo>
                    <a:pt x="1105758" y="1043591"/>
                  </a:lnTo>
                  <a:lnTo>
                    <a:pt x="1133484" y="1009395"/>
                  </a:lnTo>
                  <a:lnTo>
                    <a:pt x="1158809" y="973285"/>
                  </a:lnTo>
                  <a:lnTo>
                    <a:pt x="1181611" y="935385"/>
                  </a:lnTo>
                  <a:lnTo>
                    <a:pt x="1201769" y="895815"/>
                  </a:lnTo>
                  <a:lnTo>
                    <a:pt x="1219160" y="854698"/>
                  </a:lnTo>
                  <a:lnTo>
                    <a:pt x="1233662" y="812156"/>
                  </a:lnTo>
                  <a:lnTo>
                    <a:pt x="1245154" y="768310"/>
                  </a:lnTo>
                  <a:lnTo>
                    <a:pt x="1253514" y="723283"/>
                  </a:lnTo>
                  <a:lnTo>
                    <a:pt x="1258619" y="677197"/>
                  </a:lnTo>
                  <a:lnTo>
                    <a:pt x="1260347" y="630174"/>
                  </a:lnTo>
                  <a:lnTo>
                    <a:pt x="1258619" y="583150"/>
                  </a:lnTo>
                  <a:lnTo>
                    <a:pt x="1253514" y="537064"/>
                  </a:lnTo>
                  <a:lnTo>
                    <a:pt x="1245154" y="492037"/>
                  </a:lnTo>
                  <a:lnTo>
                    <a:pt x="1233662" y="448191"/>
                  </a:lnTo>
                  <a:lnTo>
                    <a:pt x="1219160" y="405649"/>
                  </a:lnTo>
                  <a:lnTo>
                    <a:pt x="1201769" y="364532"/>
                  </a:lnTo>
                  <a:lnTo>
                    <a:pt x="1181611" y="324962"/>
                  </a:lnTo>
                  <a:lnTo>
                    <a:pt x="1158809" y="287062"/>
                  </a:lnTo>
                  <a:lnTo>
                    <a:pt x="1133484" y="250952"/>
                  </a:lnTo>
                  <a:lnTo>
                    <a:pt x="1105758" y="216756"/>
                  </a:lnTo>
                  <a:lnTo>
                    <a:pt x="1075753" y="184594"/>
                  </a:lnTo>
                  <a:lnTo>
                    <a:pt x="1043591" y="154589"/>
                  </a:lnTo>
                  <a:lnTo>
                    <a:pt x="1009395" y="126863"/>
                  </a:lnTo>
                  <a:lnTo>
                    <a:pt x="973285" y="101538"/>
                  </a:lnTo>
                  <a:lnTo>
                    <a:pt x="935385" y="78736"/>
                  </a:lnTo>
                  <a:lnTo>
                    <a:pt x="895815" y="58578"/>
                  </a:lnTo>
                  <a:lnTo>
                    <a:pt x="854698" y="41187"/>
                  </a:lnTo>
                  <a:lnTo>
                    <a:pt x="812156" y="26685"/>
                  </a:lnTo>
                  <a:lnTo>
                    <a:pt x="768310" y="15193"/>
                  </a:lnTo>
                  <a:lnTo>
                    <a:pt x="723283" y="6833"/>
                  </a:lnTo>
                  <a:lnTo>
                    <a:pt x="677197" y="1728"/>
                  </a:lnTo>
                  <a:lnTo>
                    <a:pt x="630173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489192" y="1700783"/>
              <a:ext cx="752856" cy="751332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8450706" y="2807589"/>
            <a:ext cx="15335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R&amp;D,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Talent </a:t>
            </a:r>
            <a:r>
              <a:rPr sz="1800" b="1" spc="-5" dirty="0">
                <a:latin typeface="Arial"/>
                <a:cs typeface="Arial"/>
              </a:rPr>
              <a:t>&amp;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Upskilling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586216" y="1446275"/>
            <a:ext cx="1259205" cy="1260475"/>
            <a:chOff x="8586216" y="1446275"/>
            <a:chExt cx="1259205" cy="1260475"/>
          </a:xfrm>
        </p:grpSpPr>
        <p:sp>
          <p:nvSpPr>
            <p:cNvPr id="25" name="object 25"/>
            <p:cNvSpPr/>
            <p:nvPr/>
          </p:nvSpPr>
          <p:spPr>
            <a:xfrm>
              <a:off x="8586216" y="1446275"/>
              <a:ext cx="1259205" cy="1260475"/>
            </a:xfrm>
            <a:custGeom>
              <a:avLst/>
              <a:gdLst/>
              <a:ahLst/>
              <a:cxnLst/>
              <a:rect l="l" t="t" r="r" b="b"/>
              <a:pathLst>
                <a:path w="1259204" h="1260475">
                  <a:moveTo>
                    <a:pt x="629411" y="0"/>
                  </a:moveTo>
                  <a:lnTo>
                    <a:pt x="582440" y="1728"/>
                  </a:lnTo>
                  <a:lnTo>
                    <a:pt x="536405" y="6833"/>
                  </a:lnTo>
                  <a:lnTo>
                    <a:pt x="491430" y="15193"/>
                  </a:lnTo>
                  <a:lnTo>
                    <a:pt x="447635" y="26685"/>
                  </a:lnTo>
                  <a:lnTo>
                    <a:pt x="405142" y="41187"/>
                  </a:lnTo>
                  <a:lnTo>
                    <a:pt x="364074" y="58578"/>
                  </a:lnTo>
                  <a:lnTo>
                    <a:pt x="324552" y="78736"/>
                  </a:lnTo>
                  <a:lnTo>
                    <a:pt x="286697" y="101538"/>
                  </a:lnTo>
                  <a:lnTo>
                    <a:pt x="250632" y="126863"/>
                  </a:lnTo>
                  <a:lnTo>
                    <a:pt x="216477" y="154589"/>
                  </a:lnTo>
                  <a:lnTo>
                    <a:pt x="184356" y="184594"/>
                  </a:lnTo>
                  <a:lnTo>
                    <a:pt x="154389" y="216756"/>
                  </a:lnTo>
                  <a:lnTo>
                    <a:pt x="126698" y="250952"/>
                  </a:lnTo>
                  <a:lnTo>
                    <a:pt x="101406" y="287062"/>
                  </a:lnTo>
                  <a:lnTo>
                    <a:pt x="78633" y="324962"/>
                  </a:lnTo>
                  <a:lnTo>
                    <a:pt x="58501" y="364532"/>
                  </a:lnTo>
                  <a:lnTo>
                    <a:pt x="41133" y="405649"/>
                  </a:lnTo>
                  <a:lnTo>
                    <a:pt x="26649" y="448191"/>
                  </a:lnTo>
                  <a:lnTo>
                    <a:pt x="15173" y="492037"/>
                  </a:lnTo>
                  <a:lnTo>
                    <a:pt x="6824" y="537064"/>
                  </a:lnTo>
                  <a:lnTo>
                    <a:pt x="1726" y="583150"/>
                  </a:lnTo>
                  <a:lnTo>
                    <a:pt x="0" y="630174"/>
                  </a:lnTo>
                  <a:lnTo>
                    <a:pt x="1726" y="677197"/>
                  </a:lnTo>
                  <a:lnTo>
                    <a:pt x="6824" y="723283"/>
                  </a:lnTo>
                  <a:lnTo>
                    <a:pt x="15173" y="768310"/>
                  </a:lnTo>
                  <a:lnTo>
                    <a:pt x="26649" y="812156"/>
                  </a:lnTo>
                  <a:lnTo>
                    <a:pt x="41133" y="854698"/>
                  </a:lnTo>
                  <a:lnTo>
                    <a:pt x="58501" y="895815"/>
                  </a:lnTo>
                  <a:lnTo>
                    <a:pt x="78633" y="935385"/>
                  </a:lnTo>
                  <a:lnTo>
                    <a:pt x="101406" y="973285"/>
                  </a:lnTo>
                  <a:lnTo>
                    <a:pt x="126698" y="1009395"/>
                  </a:lnTo>
                  <a:lnTo>
                    <a:pt x="154389" y="1043591"/>
                  </a:lnTo>
                  <a:lnTo>
                    <a:pt x="184356" y="1075753"/>
                  </a:lnTo>
                  <a:lnTo>
                    <a:pt x="216477" y="1105758"/>
                  </a:lnTo>
                  <a:lnTo>
                    <a:pt x="250632" y="1133484"/>
                  </a:lnTo>
                  <a:lnTo>
                    <a:pt x="286697" y="1158809"/>
                  </a:lnTo>
                  <a:lnTo>
                    <a:pt x="324552" y="1181611"/>
                  </a:lnTo>
                  <a:lnTo>
                    <a:pt x="364074" y="1201769"/>
                  </a:lnTo>
                  <a:lnTo>
                    <a:pt x="405142" y="1219160"/>
                  </a:lnTo>
                  <a:lnTo>
                    <a:pt x="447635" y="1233662"/>
                  </a:lnTo>
                  <a:lnTo>
                    <a:pt x="491430" y="1245154"/>
                  </a:lnTo>
                  <a:lnTo>
                    <a:pt x="536405" y="1253514"/>
                  </a:lnTo>
                  <a:lnTo>
                    <a:pt x="582440" y="1258619"/>
                  </a:lnTo>
                  <a:lnTo>
                    <a:pt x="629411" y="1260348"/>
                  </a:lnTo>
                  <a:lnTo>
                    <a:pt x="676383" y="1258619"/>
                  </a:lnTo>
                  <a:lnTo>
                    <a:pt x="722418" y="1253514"/>
                  </a:lnTo>
                  <a:lnTo>
                    <a:pt x="767393" y="1245154"/>
                  </a:lnTo>
                  <a:lnTo>
                    <a:pt x="811188" y="1233662"/>
                  </a:lnTo>
                  <a:lnTo>
                    <a:pt x="853681" y="1219160"/>
                  </a:lnTo>
                  <a:lnTo>
                    <a:pt x="894749" y="1201769"/>
                  </a:lnTo>
                  <a:lnTo>
                    <a:pt x="934271" y="1181611"/>
                  </a:lnTo>
                  <a:lnTo>
                    <a:pt x="972126" y="1158809"/>
                  </a:lnTo>
                  <a:lnTo>
                    <a:pt x="1008191" y="1133484"/>
                  </a:lnTo>
                  <a:lnTo>
                    <a:pt x="1042346" y="1105758"/>
                  </a:lnTo>
                  <a:lnTo>
                    <a:pt x="1074467" y="1075753"/>
                  </a:lnTo>
                  <a:lnTo>
                    <a:pt x="1104434" y="1043591"/>
                  </a:lnTo>
                  <a:lnTo>
                    <a:pt x="1132125" y="1009395"/>
                  </a:lnTo>
                  <a:lnTo>
                    <a:pt x="1157417" y="973285"/>
                  </a:lnTo>
                  <a:lnTo>
                    <a:pt x="1180190" y="935385"/>
                  </a:lnTo>
                  <a:lnTo>
                    <a:pt x="1200322" y="895815"/>
                  </a:lnTo>
                  <a:lnTo>
                    <a:pt x="1217690" y="854698"/>
                  </a:lnTo>
                  <a:lnTo>
                    <a:pt x="1232174" y="812156"/>
                  </a:lnTo>
                  <a:lnTo>
                    <a:pt x="1243650" y="768310"/>
                  </a:lnTo>
                  <a:lnTo>
                    <a:pt x="1251999" y="723283"/>
                  </a:lnTo>
                  <a:lnTo>
                    <a:pt x="1257097" y="677197"/>
                  </a:lnTo>
                  <a:lnTo>
                    <a:pt x="1258824" y="630174"/>
                  </a:lnTo>
                  <a:lnTo>
                    <a:pt x="1257097" y="583150"/>
                  </a:lnTo>
                  <a:lnTo>
                    <a:pt x="1251999" y="537064"/>
                  </a:lnTo>
                  <a:lnTo>
                    <a:pt x="1243650" y="492037"/>
                  </a:lnTo>
                  <a:lnTo>
                    <a:pt x="1232174" y="448191"/>
                  </a:lnTo>
                  <a:lnTo>
                    <a:pt x="1217690" y="405649"/>
                  </a:lnTo>
                  <a:lnTo>
                    <a:pt x="1200322" y="364532"/>
                  </a:lnTo>
                  <a:lnTo>
                    <a:pt x="1180190" y="324962"/>
                  </a:lnTo>
                  <a:lnTo>
                    <a:pt x="1157417" y="287062"/>
                  </a:lnTo>
                  <a:lnTo>
                    <a:pt x="1132125" y="250952"/>
                  </a:lnTo>
                  <a:lnTo>
                    <a:pt x="1104434" y="216756"/>
                  </a:lnTo>
                  <a:lnTo>
                    <a:pt x="1074467" y="184594"/>
                  </a:lnTo>
                  <a:lnTo>
                    <a:pt x="1042346" y="154589"/>
                  </a:lnTo>
                  <a:lnTo>
                    <a:pt x="1008191" y="126863"/>
                  </a:lnTo>
                  <a:lnTo>
                    <a:pt x="972126" y="101538"/>
                  </a:lnTo>
                  <a:lnTo>
                    <a:pt x="934271" y="78736"/>
                  </a:lnTo>
                  <a:lnTo>
                    <a:pt x="894749" y="58578"/>
                  </a:lnTo>
                  <a:lnTo>
                    <a:pt x="853681" y="41187"/>
                  </a:lnTo>
                  <a:lnTo>
                    <a:pt x="811188" y="26685"/>
                  </a:lnTo>
                  <a:lnTo>
                    <a:pt x="767393" y="15193"/>
                  </a:lnTo>
                  <a:lnTo>
                    <a:pt x="722418" y="6833"/>
                  </a:lnTo>
                  <a:lnTo>
                    <a:pt x="676383" y="1728"/>
                  </a:lnTo>
                  <a:lnTo>
                    <a:pt x="629411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839200" y="1700783"/>
              <a:ext cx="754379" cy="751332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3738753" y="2807589"/>
            <a:ext cx="1550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 marR="5080" indent="-25463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Ease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Doing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Business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3884676" y="1446275"/>
            <a:ext cx="1260475" cy="1260475"/>
            <a:chOff x="3884676" y="1446275"/>
            <a:chExt cx="1260475" cy="1260475"/>
          </a:xfrm>
        </p:grpSpPr>
        <p:sp>
          <p:nvSpPr>
            <p:cNvPr id="29" name="object 29"/>
            <p:cNvSpPr/>
            <p:nvPr/>
          </p:nvSpPr>
          <p:spPr>
            <a:xfrm>
              <a:off x="3884676" y="1446275"/>
              <a:ext cx="1260475" cy="1260475"/>
            </a:xfrm>
            <a:custGeom>
              <a:avLst/>
              <a:gdLst/>
              <a:ahLst/>
              <a:cxnLst/>
              <a:rect l="l" t="t" r="r" b="b"/>
              <a:pathLst>
                <a:path w="1260475" h="1260475">
                  <a:moveTo>
                    <a:pt x="630174" y="0"/>
                  </a:moveTo>
                  <a:lnTo>
                    <a:pt x="583150" y="1728"/>
                  </a:lnTo>
                  <a:lnTo>
                    <a:pt x="537064" y="6833"/>
                  </a:lnTo>
                  <a:lnTo>
                    <a:pt x="492037" y="15193"/>
                  </a:lnTo>
                  <a:lnTo>
                    <a:pt x="448191" y="26685"/>
                  </a:lnTo>
                  <a:lnTo>
                    <a:pt x="405649" y="41187"/>
                  </a:lnTo>
                  <a:lnTo>
                    <a:pt x="364532" y="58578"/>
                  </a:lnTo>
                  <a:lnTo>
                    <a:pt x="324962" y="78736"/>
                  </a:lnTo>
                  <a:lnTo>
                    <a:pt x="287062" y="101538"/>
                  </a:lnTo>
                  <a:lnTo>
                    <a:pt x="250952" y="126863"/>
                  </a:lnTo>
                  <a:lnTo>
                    <a:pt x="216756" y="154589"/>
                  </a:lnTo>
                  <a:lnTo>
                    <a:pt x="184594" y="184594"/>
                  </a:lnTo>
                  <a:lnTo>
                    <a:pt x="154589" y="216756"/>
                  </a:lnTo>
                  <a:lnTo>
                    <a:pt x="126863" y="250952"/>
                  </a:lnTo>
                  <a:lnTo>
                    <a:pt x="101538" y="287062"/>
                  </a:lnTo>
                  <a:lnTo>
                    <a:pt x="78736" y="324962"/>
                  </a:lnTo>
                  <a:lnTo>
                    <a:pt x="58578" y="364532"/>
                  </a:lnTo>
                  <a:lnTo>
                    <a:pt x="41187" y="405649"/>
                  </a:lnTo>
                  <a:lnTo>
                    <a:pt x="26685" y="448191"/>
                  </a:lnTo>
                  <a:lnTo>
                    <a:pt x="15193" y="492037"/>
                  </a:lnTo>
                  <a:lnTo>
                    <a:pt x="6833" y="537064"/>
                  </a:lnTo>
                  <a:lnTo>
                    <a:pt x="1728" y="583150"/>
                  </a:lnTo>
                  <a:lnTo>
                    <a:pt x="0" y="630174"/>
                  </a:lnTo>
                  <a:lnTo>
                    <a:pt x="1728" y="677197"/>
                  </a:lnTo>
                  <a:lnTo>
                    <a:pt x="6833" y="723283"/>
                  </a:lnTo>
                  <a:lnTo>
                    <a:pt x="15193" y="768310"/>
                  </a:lnTo>
                  <a:lnTo>
                    <a:pt x="26685" y="812156"/>
                  </a:lnTo>
                  <a:lnTo>
                    <a:pt x="41187" y="854698"/>
                  </a:lnTo>
                  <a:lnTo>
                    <a:pt x="58578" y="895815"/>
                  </a:lnTo>
                  <a:lnTo>
                    <a:pt x="78736" y="935385"/>
                  </a:lnTo>
                  <a:lnTo>
                    <a:pt x="101538" y="973285"/>
                  </a:lnTo>
                  <a:lnTo>
                    <a:pt x="126863" y="1009395"/>
                  </a:lnTo>
                  <a:lnTo>
                    <a:pt x="154589" y="1043591"/>
                  </a:lnTo>
                  <a:lnTo>
                    <a:pt x="184594" y="1075753"/>
                  </a:lnTo>
                  <a:lnTo>
                    <a:pt x="216756" y="1105758"/>
                  </a:lnTo>
                  <a:lnTo>
                    <a:pt x="250952" y="1133484"/>
                  </a:lnTo>
                  <a:lnTo>
                    <a:pt x="287062" y="1158809"/>
                  </a:lnTo>
                  <a:lnTo>
                    <a:pt x="324962" y="1181611"/>
                  </a:lnTo>
                  <a:lnTo>
                    <a:pt x="364532" y="1201769"/>
                  </a:lnTo>
                  <a:lnTo>
                    <a:pt x="405649" y="1219160"/>
                  </a:lnTo>
                  <a:lnTo>
                    <a:pt x="448191" y="1233662"/>
                  </a:lnTo>
                  <a:lnTo>
                    <a:pt x="492037" y="1245154"/>
                  </a:lnTo>
                  <a:lnTo>
                    <a:pt x="537064" y="1253514"/>
                  </a:lnTo>
                  <a:lnTo>
                    <a:pt x="583150" y="1258619"/>
                  </a:lnTo>
                  <a:lnTo>
                    <a:pt x="630174" y="1260348"/>
                  </a:lnTo>
                  <a:lnTo>
                    <a:pt x="677197" y="1258619"/>
                  </a:lnTo>
                  <a:lnTo>
                    <a:pt x="723283" y="1253514"/>
                  </a:lnTo>
                  <a:lnTo>
                    <a:pt x="768310" y="1245154"/>
                  </a:lnTo>
                  <a:lnTo>
                    <a:pt x="812156" y="1233662"/>
                  </a:lnTo>
                  <a:lnTo>
                    <a:pt x="854698" y="1219160"/>
                  </a:lnTo>
                  <a:lnTo>
                    <a:pt x="895815" y="1201769"/>
                  </a:lnTo>
                  <a:lnTo>
                    <a:pt x="935385" y="1181611"/>
                  </a:lnTo>
                  <a:lnTo>
                    <a:pt x="973285" y="1158809"/>
                  </a:lnTo>
                  <a:lnTo>
                    <a:pt x="1009395" y="1133484"/>
                  </a:lnTo>
                  <a:lnTo>
                    <a:pt x="1043591" y="1105758"/>
                  </a:lnTo>
                  <a:lnTo>
                    <a:pt x="1075753" y="1075753"/>
                  </a:lnTo>
                  <a:lnTo>
                    <a:pt x="1105758" y="1043591"/>
                  </a:lnTo>
                  <a:lnTo>
                    <a:pt x="1133484" y="1009395"/>
                  </a:lnTo>
                  <a:lnTo>
                    <a:pt x="1158809" y="973285"/>
                  </a:lnTo>
                  <a:lnTo>
                    <a:pt x="1181611" y="935385"/>
                  </a:lnTo>
                  <a:lnTo>
                    <a:pt x="1201769" y="895815"/>
                  </a:lnTo>
                  <a:lnTo>
                    <a:pt x="1219160" y="854698"/>
                  </a:lnTo>
                  <a:lnTo>
                    <a:pt x="1233662" y="812156"/>
                  </a:lnTo>
                  <a:lnTo>
                    <a:pt x="1245154" y="768310"/>
                  </a:lnTo>
                  <a:lnTo>
                    <a:pt x="1253514" y="723283"/>
                  </a:lnTo>
                  <a:lnTo>
                    <a:pt x="1258619" y="677197"/>
                  </a:lnTo>
                  <a:lnTo>
                    <a:pt x="1260348" y="630174"/>
                  </a:lnTo>
                  <a:lnTo>
                    <a:pt x="1258619" y="583150"/>
                  </a:lnTo>
                  <a:lnTo>
                    <a:pt x="1253514" y="537064"/>
                  </a:lnTo>
                  <a:lnTo>
                    <a:pt x="1245154" y="492037"/>
                  </a:lnTo>
                  <a:lnTo>
                    <a:pt x="1233662" y="448191"/>
                  </a:lnTo>
                  <a:lnTo>
                    <a:pt x="1219160" y="405649"/>
                  </a:lnTo>
                  <a:lnTo>
                    <a:pt x="1201769" y="364532"/>
                  </a:lnTo>
                  <a:lnTo>
                    <a:pt x="1181611" y="324962"/>
                  </a:lnTo>
                  <a:lnTo>
                    <a:pt x="1158809" y="287062"/>
                  </a:lnTo>
                  <a:lnTo>
                    <a:pt x="1133484" y="250952"/>
                  </a:lnTo>
                  <a:lnTo>
                    <a:pt x="1105758" y="216756"/>
                  </a:lnTo>
                  <a:lnTo>
                    <a:pt x="1075753" y="184594"/>
                  </a:lnTo>
                  <a:lnTo>
                    <a:pt x="1043591" y="154589"/>
                  </a:lnTo>
                  <a:lnTo>
                    <a:pt x="1009395" y="126863"/>
                  </a:lnTo>
                  <a:lnTo>
                    <a:pt x="973285" y="101538"/>
                  </a:lnTo>
                  <a:lnTo>
                    <a:pt x="935385" y="78736"/>
                  </a:lnTo>
                  <a:lnTo>
                    <a:pt x="895815" y="58578"/>
                  </a:lnTo>
                  <a:lnTo>
                    <a:pt x="854698" y="41187"/>
                  </a:lnTo>
                  <a:lnTo>
                    <a:pt x="812156" y="26685"/>
                  </a:lnTo>
                  <a:lnTo>
                    <a:pt x="768310" y="15193"/>
                  </a:lnTo>
                  <a:lnTo>
                    <a:pt x="723283" y="6833"/>
                  </a:lnTo>
                  <a:lnTo>
                    <a:pt x="677197" y="1728"/>
                  </a:lnTo>
                  <a:lnTo>
                    <a:pt x="630174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39184" y="1700783"/>
              <a:ext cx="751332" cy="751332"/>
            </a:xfrm>
            <a:prstGeom prst="rect">
              <a:avLst/>
            </a:prstGeom>
          </p:spPr>
        </p:pic>
      </p:grpSp>
      <p:sp>
        <p:nvSpPr>
          <p:cNvPr id="31" name="object 31"/>
          <p:cNvSpPr/>
          <p:nvPr/>
        </p:nvSpPr>
        <p:spPr>
          <a:xfrm>
            <a:off x="0" y="0"/>
            <a:ext cx="4000500" cy="218440"/>
          </a:xfrm>
          <a:custGeom>
            <a:avLst/>
            <a:gdLst/>
            <a:ahLst/>
            <a:cxnLst/>
            <a:rect l="l" t="t" r="r" b="b"/>
            <a:pathLst>
              <a:path w="4000500" h="218440">
                <a:moveTo>
                  <a:pt x="0" y="217931"/>
                </a:moveTo>
                <a:lnTo>
                  <a:pt x="4000500" y="217931"/>
                </a:lnTo>
                <a:lnTo>
                  <a:pt x="4000500" y="0"/>
                </a:lnTo>
                <a:lnTo>
                  <a:pt x="0" y="0"/>
                </a:lnTo>
                <a:lnTo>
                  <a:pt x="0" y="21793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8739" y="0"/>
            <a:ext cx="1951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Enablers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:</a:t>
            </a:r>
            <a:r>
              <a:rPr sz="1200" b="1" spc="-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List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Enablers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750802" y="644814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9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4" name="object 3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388750" y="165575"/>
            <a:ext cx="665391" cy="377779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341628" y="6301818"/>
            <a:ext cx="335259" cy="3214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11982</Words>
  <Application>Microsoft Office PowerPoint</Application>
  <PresentationFormat>Widescreen</PresentationFormat>
  <Paragraphs>1929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8" baseType="lpstr">
      <vt:lpstr>Arial</vt:lpstr>
      <vt:lpstr>Arial MT</vt:lpstr>
      <vt:lpstr>Calibri</vt:lpstr>
      <vt:lpstr>Calibri Light</vt:lpstr>
      <vt:lpstr>Georgia</vt:lpstr>
      <vt:lpstr>Segoe UI</vt:lpstr>
      <vt:lpstr>Tahoma</vt:lpstr>
      <vt:lpstr>Times New Roman</vt:lpstr>
      <vt:lpstr>Verdana</vt:lpstr>
      <vt:lpstr>Wingdings</vt:lpstr>
      <vt:lpstr>Office Theme</vt:lpstr>
      <vt:lpstr>Enablers For Indian Chemical Industry To Surpass USD 1 Trillon by 2040</vt:lpstr>
      <vt:lpstr>Executive Summary</vt:lpstr>
      <vt:lpstr>Scope of this effort (1/2)</vt:lpstr>
      <vt:lpstr>Scope of this effort (2/2)</vt:lpstr>
      <vt:lpstr>India is expected to capture 10-12% share of global chemicals consumption  and become a $850-1000 Bn market by 2040</vt:lpstr>
      <vt:lpstr>Ex-Im deep dive (1/2): India’s chemicals sector is expected to have a trade deficit of $40-42 Bn by 2040; Specialty Chemicals has the potential to contribute</vt:lpstr>
      <vt:lpstr>Ex-Im deep dive (2/2): 4-5 key segments is expected to drive 50%+ of trade  balance across Specialty, Inorganic and Petchem</vt:lpstr>
      <vt:lpstr>India’s chemicals production is expected to grow at &gt;10% CAGR to meet the domestic demand in 2027 and 2040</vt:lpstr>
      <vt:lpstr>Government support across seven enablers could help achieve 2040 aspirations</vt:lpstr>
      <vt:lpstr>Support sought by the industry from the government (1/3)</vt:lpstr>
      <vt:lpstr>Support sought by the industry from the government (2/3)</vt:lpstr>
      <vt:lpstr>Support sought by the industry from the government (3/3)</vt:lpstr>
      <vt:lpstr>Thank you</vt:lpstr>
      <vt:lpstr>Annexure</vt:lpstr>
      <vt:lpstr>Scope of this effort: 100+ sub-segments studied across Specialty, Inorganic  and Petchem</vt:lpstr>
      <vt:lpstr>PowerPoint Presentation</vt:lpstr>
      <vt:lpstr>Petchem: Additions over EIL analysis for estimating 2021-40 market size</vt:lpstr>
      <vt:lpstr>India’s specialty chemical market is expected to grow at a CAGR of 8-10% to  140-190 USD Bn by 2040</vt:lpstr>
      <vt:lpstr>India spec-chem share of Global spec-chem is expected to increase to 7-9%</vt:lpstr>
      <vt:lpstr>India’s export-import dynamics could change significantly due to Specialty  Chemicals</vt:lpstr>
      <vt:lpstr>India inorganic chem share of Global inorganic chem is expected to double to</vt:lpstr>
      <vt:lpstr>India’s net imports are expected to increase to ~25Bn USD by 2040 due to dependency of inorganic chemicals</vt:lpstr>
      <vt:lpstr>India is a ~$57 Bn petrochemicals market, expected to grow at ~11% CAGR  and reach ~$350 Bn by 2040</vt:lpstr>
      <vt:lpstr>1. Consider setting up a strategic decision-making body for PCPIRs at the  national level</vt:lpstr>
      <vt:lpstr>2. Consider establishing a local operational decision-making body for each  PCPIR</vt:lpstr>
      <vt:lpstr>3. Consider developing Paradip as a model chemicals park</vt:lpstr>
      <vt:lpstr>4. Support increase in chemical zones beyond PCPIRs under state jurisdiction  and promote shared infrastructure</vt:lpstr>
      <vt:lpstr>PowerPoint Presentation</vt:lpstr>
      <vt:lpstr>5&amp;6. Consider clubbing the EAC and EIAA committees and allow  construction at sites where public consultation is not required</vt:lpstr>
      <vt:lpstr>6. Consider changing the individual unit green-belt requirement (33% of total  area) to optimize plant and park operations</vt:lpstr>
      <vt:lpstr>7. Consider setting up RoDTEP for success to make it more industry-friendly</vt:lpstr>
      <vt:lpstr>7. RoDTEP rates are insufficient to cover embedded indirect taxes some  products</vt:lpstr>
      <vt:lpstr>8. Consider introducing a Production-Linked Incentive (PLI) scheme for the  Indian chemicals industry (1/2)</vt:lpstr>
      <vt:lpstr>8. Potential options to propose a PLI scheme in chemicals; a mix of both  options could be considered to enable trade balance (2/2)</vt:lpstr>
      <vt:lpstr>9. The Indian chemical industry is obtaining limited benefits through FTAs as  compared to partner countries FTA Utilization: High</vt:lpstr>
      <vt:lpstr>9. Case Study: Signing of FTA with Japan led to rise in PVC imports by ~1000x over 10 years</vt:lpstr>
      <vt:lpstr>10. Consider bringing duty drawback rates in line with Advanced License manufacturing rates</vt:lpstr>
      <vt:lpstr>11, 12. Incentivising R&amp;D and innovation in the Chemicals industry is a core  need to take advantage of a global one-time opportunity</vt:lpstr>
      <vt:lpstr>13. Consider attracting or upskilling talent specifically for the Chemical  industry: learnings from Skill India and UK Logistics Industry</vt:lpstr>
      <vt:lpstr>14. Along with skill-gap, there are various other challenges to bridge the</vt:lpstr>
      <vt:lpstr>PowerPoint Presentation</vt:lpstr>
      <vt:lpstr>15. Global gold standards for safety: Implications for Indian chemical industry</vt:lpstr>
      <vt:lpstr>17, 18. Compliance needs to grow faster than ~4% p.a. to increase share of  treated industrial waste (1/3)</vt:lpstr>
      <vt:lpstr>17, 18. Non-standardization in laws and classification is negatively affecting  the chemical industry (2/3)</vt:lpstr>
      <vt:lpstr>17, 18. India scores lower and observes comparatively low # of co.’s reporting ESG performance (3/3)</vt:lpstr>
      <vt:lpstr>19. Consider increasing Basic Customs Duty (BCD) to ~7.5% from 2.5% to make  ethylene production viable in India</vt:lpstr>
      <vt:lpstr>20. Consider providing Viability Gap Funding (VGF) of $18/ton for Ethylene to  eliminate IRR gap and enable crackers to serve downstream industries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Enablers For Achieving 1 Trillon Market in Indian Chemical Industry by 2040</dc:title>
  <cp:lastModifiedBy>ICC-GOVTAFFAIRS</cp:lastModifiedBy>
  <cp:revision>2</cp:revision>
  <dcterms:created xsi:type="dcterms:W3CDTF">2023-03-04T12:48:16Z</dcterms:created>
  <dcterms:modified xsi:type="dcterms:W3CDTF">2025-05-21T10:58:26Z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2023-01-03T00:00:00Z</vt:filetime>
  </property>
  <property fmtid="{D5CDD505-2E9C-101B-9397-08002B2CF9AE}" pid="3" name="LastSaved">
    <vt:filetime>2023-03-04T00:00:00Z</vt:filetime>
  </property>
</Properties>
</file>